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05" r:id="rId6"/>
    <p:sldId id="290" r:id="rId7"/>
    <p:sldId id="304" r:id="rId8"/>
    <p:sldId id="310" r:id="rId9"/>
    <p:sldId id="312" r:id="rId10"/>
    <p:sldId id="298" r:id="rId11"/>
    <p:sldId id="308" r:id="rId12"/>
    <p:sldId id="315" r:id="rId13"/>
    <p:sldId id="313" r:id="rId14"/>
    <p:sldId id="293" r:id="rId15"/>
    <p:sldId id="299" r:id="rId16"/>
    <p:sldId id="307" r:id="rId17"/>
    <p:sldId id="311" r:id="rId18"/>
    <p:sldId id="309" r:id="rId19"/>
    <p:sldId id="306" r:id="rId20"/>
    <p:sldId id="314" r:id="rId21"/>
    <p:sldId id="30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4CD8-A12C-4D31-B28C-5E773AD84F85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A024-3C5E-4111-A998-8597B45BE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6B6D-5CAF-474D-B56B-38B9A0F9240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78D3-33FD-4F0F-9942-8871ADD01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6478-FD1F-4D49-BCDA-E4BEF4C6AA7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DD8C-4005-411A-B390-D9CE38CD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35A9-1E4C-44B9-8274-965D790C589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2081-B9B0-4025-8B9E-5CACC50A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0099-170F-4F12-A283-B8106647E38C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C7F-26EB-442A-966C-DEC65DEA4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5BDD-D244-4740-B2EE-3F0679D475A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2145-31CF-442F-B2EA-DECA4687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63A6-F965-4BA6-8E88-B1768FD9701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0345-F095-4379-8BBE-68B93A5D3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6430-98A2-4ABC-A7F4-E079BB21C98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BEE1-19CA-4EA8-829D-44D9D5050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C64A-2209-4D23-9DC2-8573B88E483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B3D1-DDB3-44E5-9908-95A4418C4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62A6-743E-443D-B114-4AF1C32FA83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5366-82B1-4A26-8CA3-AC7955F2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454A-5AD2-4A99-B15C-2B4A56A04BF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B59F-5F41-43E0-9510-E84D1039A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72FDFB-54AA-483C-B01D-2D50CD122C5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70F390-0A4C-4456-AF72-380D5DCA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Італія</a:t>
            </a:r>
            <a:r>
              <a:rPr lang="ru-RU" dirty="0" smtClean="0"/>
              <a:t> в 20-30-х 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ФАШИЗМ</a:t>
            </a:r>
            <a:endParaRPr lang="uk-UA" dirty="0"/>
          </a:p>
        </p:txBody>
      </p:sp>
      <p:pic>
        <p:nvPicPr>
          <p:cNvPr id="22530" name="Picture 2" descr="D:\Мои документи\Школа\Історія\10 клас\Наочність 10\Всесвітня історія\250px-Benito_Mussolini_by_Philip_Alexius_de_László,_1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3" y="1979613"/>
            <a:ext cx="3076575" cy="4257675"/>
          </a:xfrm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50825" y="63865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Б.Муссоліні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386513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3635375" y="1916113"/>
            <a:ext cx="5257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uk-UA" sz="2400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Термін фашизм </a:t>
            </a:r>
            <a:r>
              <a:rPr lang="uk-UA" sz="2400">
                <a:latin typeface="Courier New" pitchFamily="49" charset="0"/>
                <a:cs typeface="Courier New" pitchFamily="49" charset="0"/>
              </a:rPr>
              <a:t>Муссоліні виводив від слова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fasces (</a:t>
            </a:r>
            <a:r>
              <a:rPr lang="uk-UA" sz="2400">
                <a:latin typeface="Courier New" pitchFamily="49" charset="0"/>
                <a:cs typeface="Courier New" pitchFamily="49" charset="0"/>
              </a:rPr>
              <a:t>іт.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fascio) (</a:t>
            </a:r>
            <a:r>
              <a:rPr lang="uk-UA" sz="2400">
                <a:latin typeface="Courier New" pitchFamily="49" charset="0"/>
                <a:cs typeface="Courier New" pitchFamily="49" charset="0"/>
              </a:rPr>
              <a:t>Фасції - зв'язка прутів, яку несли ліктори перед римськими магістратами і яка була символом державної влади).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uk-UA" sz="2400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Фашизм</a:t>
            </a:r>
            <a:r>
              <a:rPr lang="uk-UA" sz="2400">
                <a:latin typeface="Courier New" pitchFamily="49" charset="0"/>
                <a:cs typeface="Courier New" pitchFamily="49" charset="0"/>
              </a:rPr>
              <a:t> став для італійців символом сили та порядку.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фашизму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Італійці</a:t>
            </a:r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пишатися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 smtClean="0"/>
              <a:t>країною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, </a:t>
            </a:r>
            <a:r>
              <a:rPr lang="ru-RU" dirty="0" err="1" smtClean="0"/>
              <a:t>забороняються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- </a:t>
            </a:r>
            <a:r>
              <a:rPr lang="ru-RU" dirty="0" err="1"/>
              <a:t>вдома</a:t>
            </a:r>
            <a:r>
              <a:rPr lang="ru-RU" dirty="0"/>
              <a:t>. </a:t>
            </a:r>
            <a:r>
              <a:rPr lang="ru-RU" dirty="0" err="1"/>
              <a:t>Італійки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-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 smtClean="0"/>
              <a:t>вояків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потрібна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сильного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народу те,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хоче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Комунізм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соціалізм</a:t>
            </a:r>
            <a:r>
              <a:rPr lang="ru-RU" dirty="0"/>
              <a:t> - вороги </a:t>
            </a:r>
            <a:r>
              <a:rPr lang="ru-RU" dirty="0" smtClean="0"/>
              <a:t>фашизму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/>
              <a:t>є благом для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Італійська</a:t>
            </a:r>
            <a:r>
              <a:rPr lang="ru-RU" dirty="0"/>
              <a:t> молодь повинна бути готовою до </a:t>
            </a:r>
            <a:r>
              <a:rPr lang="ru-RU" dirty="0" err="1" smtClean="0"/>
              <a:t>боротьби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/>
              <a:t>повинна </a:t>
            </a:r>
            <a:r>
              <a:rPr lang="ru-RU" dirty="0" err="1"/>
              <a:t>утвердитись</a:t>
            </a:r>
            <a:r>
              <a:rPr lang="ru-RU" dirty="0"/>
              <a:t> як </a:t>
            </a:r>
            <a:r>
              <a:rPr lang="ru-RU" dirty="0" err="1"/>
              <a:t>імперія</a:t>
            </a:r>
            <a:r>
              <a:rPr lang="ru-RU" dirty="0"/>
              <a:t> в </a:t>
            </a:r>
            <a:r>
              <a:rPr lang="ru-RU" dirty="0" err="1"/>
              <a:t>Африці</a:t>
            </a:r>
            <a:r>
              <a:rPr lang="ru-RU" dirty="0"/>
              <a:t>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збити</a:t>
            </a:r>
            <a:r>
              <a:rPr lang="ru-RU" dirty="0"/>
              <a:t> </a:t>
            </a:r>
            <a:r>
              <a:rPr lang="ru-RU" dirty="0" err="1"/>
              <a:t>пиху</a:t>
            </a:r>
            <a:r>
              <a:rPr lang="ru-RU" dirty="0"/>
              <a:t> </a:t>
            </a:r>
            <a:r>
              <a:rPr lang="ru-RU" dirty="0" err="1"/>
              <a:t>самовпевненості</a:t>
            </a:r>
            <a:r>
              <a:rPr lang="ru-RU" dirty="0"/>
              <a:t> з великих держав.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Встановлення фашистської диктатури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1921р – утворення Національної фашистської партії.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30 </a:t>
            </a:r>
            <a:r>
              <a:rPr lang="ru-RU" dirty="0" err="1"/>
              <a:t>жовтня</a:t>
            </a:r>
            <a:r>
              <a:rPr lang="ru-RU" dirty="0"/>
              <a:t> 1922 р. </a:t>
            </a:r>
            <a:r>
              <a:rPr lang="ru-RU" dirty="0" err="1"/>
              <a:t>Муссоліні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 </a:t>
            </a:r>
            <a:r>
              <a:rPr lang="ru-RU" dirty="0" err="1"/>
              <a:t>чорносорочечників</a:t>
            </a:r>
            <a:r>
              <a:rPr lang="ru-RU" dirty="0"/>
              <a:t> вступив до Рима та </a:t>
            </a:r>
            <a:r>
              <a:rPr lang="ru-RU" dirty="0" err="1"/>
              <a:t>очолив</a:t>
            </a:r>
            <a:r>
              <a:rPr lang="ru-RU" dirty="0"/>
              <a:t> уряд ("</a:t>
            </a:r>
            <a:r>
              <a:rPr lang="ru-RU" dirty="0" err="1"/>
              <a:t>похід</a:t>
            </a:r>
            <a:r>
              <a:rPr lang="ru-RU" dirty="0"/>
              <a:t> на Рим").</a:t>
            </a:r>
            <a:r>
              <a:rPr lang="uk-UA" dirty="0"/>
              <a:t> 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3068638"/>
            <a:ext cx="4551362" cy="33131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Встановлення фашистської диктатури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341438"/>
            <a:ext cx="4716463" cy="5516562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Із</a:t>
            </a:r>
            <a:r>
              <a:rPr lang="ru-RU" dirty="0"/>
              <a:t> заяви </a:t>
            </a:r>
            <a:r>
              <a:rPr lang="ru-RU" dirty="0" err="1"/>
              <a:t>Муссоліні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головою уряду </a:t>
            </a:r>
            <a:r>
              <a:rPr lang="ru-RU" dirty="0" err="1" smtClean="0"/>
              <a:t>Італії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rgbClr val="FFFF00"/>
                </a:solidFill>
              </a:rPr>
              <a:t>"</a:t>
            </a:r>
            <a:r>
              <a:rPr lang="ru-RU" b="1" u="sng" dirty="0">
                <a:solidFill>
                  <a:srgbClr val="FFFF00"/>
                </a:solidFill>
              </a:rPr>
              <a:t>Те,  </a:t>
            </a:r>
            <a:r>
              <a:rPr lang="ru-RU" b="1" u="sng" dirty="0" err="1">
                <a:solidFill>
                  <a:srgbClr val="FFFF00"/>
                </a:solidFill>
              </a:rPr>
              <a:t>чого</a:t>
            </a:r>
            <a:r>
              <a:rPr lang="ru-RU" b="1" u="sng" dirty="0">
                <a:solidFill>
                  <a:srgbClr val="FFFF00"/>
                </a:solidFill>
              </a:rPr>
              <a:t> до </a:t>
            </a:r>
            <a:r>
              <a:rPr lang="ru-RU" b="1" u="sng" dirty="0" err="1">
                <a:solidFill>
                  <a:srgbClr val="FFFF00"/>
                </a:solidFill>
              </a:rPr>
              <a:t>цього</a:t>
            </a:r>
            <a:r>
              <a:rPr lang="ru-RU" b="1" u="sng" dirty="0">
                <a:solidFill>
                  <a:srgbClr val="FFFF00"/>
                </a:solidFill>
              </a:rPr>
              <a:t> часу не </a:t>
            </a:r>
            <a:r>
              <a:rPr lang="ru-RU" b="1" u="sng" dirty="0" err="1">
                <a:solidFill>
                  <a:srgbClr val="FFFF00"/>
                </a:solidFill>
              </a:rPr>
              <a:t>було</a:t>
            </a:r>
            <a:r>
              <a:rPr lang="ru-RU" b="1" u="sng" dirty="0">
                <a:solidFill>
                  <a:srgbClr val="FFFF00"/>
                </a:solidFill>
              </a:rPr>
              <a:t>,  є — уряд. </a:t>
            </a:r>
            <a:r>
              <a:rPr lang="ru-RU" b="1" u="sng" dirty="0" err="1">
                <a:solidFill>
                  <a:srgbClr val="FFFF00"/>
                </a:solidFill>
              </a:rPr>
              <a:t>Це</a:t>
            </a:r>
            <a:r>
              <a:rPr lang="ru-RU" b="1" u="sng" dirty="0">
                <a:solidFill>
                  <a:srgbClr val="FFFF00"/>
                </a:solidFill>
              </a:rPr>
              <a:t> я. І </a:t>
            </a:r>
            <a:r>
              <a:rPr lang="ru-RU" b="1" u="sng" dirty="0" err="1">
                <a:solidFill>
                  <a:srgbClr val="FFFF00"/>
                </a:solidFill>
              </a:rPr>
              <a:t>всі</a:t>
            </a:r>
            <a:r>
              <a:rPr lang="ru-RU" b="1" u="sng" dirty="0">
                <a:solidFill>
                  <a:srgbClr val="FFFF00"/>
                </a:solidFill>
              </a:rPr>
              <a:t>,  </a:t>
            </a:r>
            <a:r>
              <a:rPr lang="ru-RU" b="1" u="sng" dirty="0" err="1">
                <a:solidFill>
                  <a:srgbClr val="FFFF00"/>
                </a:solidFill>
              </a:rPr>
              <a:t>слухайте</a:t>
            </a:r>
            <a:r>
              <a:rPr lang="ru-RU" b="1" u="sng" dirty="0">
                <a:solidFill>
                  <a:srgbClr val="FFFF00"/>
                </a:solidFill>
              </a:rPr>
              <a:t> мене добре, </a:t>
            </a:r>
            <a:r>
              <a:rPr lang="ru-RU" b="1" u="sng" dirty="0" err="1">
                <a:solidFill>
                  <a:srgbClr val="FFFF00"/>
                </a:solidFill>
              </a:rPr>
              <a:t>всі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повинні</a:t>
            </a:r>
            <a:r>
              <a:rPr lang="ru-RU" b="1" u="sng" dirty="0">
                <a:solidFill>
                  <a:srgbClr val="FFFF00"/>
                </a:solidFill>
              </a:rPr>
              <a:t> і </a:t>
            </a:r>
            <a:r>
              <a:rPr lang="ru-RU" b="1" u="sng" dirty="0" err="1">
                <a:solidFill>
                  <a:srgbClr val="FFFF00"/>
                </a:solidFill>
              </a:rPr>
              <a:t>будуть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коритися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до </a:t>
            </a:r>
            <a:r>
              <a:rPr lang="ru-RU" b="1" u="sng" dirty="0" err="1">
                <a:solidFill>
                  <a:srgbClr val="FFFF00"/>
                </a:solidFill>
              </a:rPr>
              <a:t>цього</a:t>
            </a:r>
            <a:r>
              <a:rPr lang="ru-RU" b="1" u="sng" dirty="0">
                <a:solidFill>
                  <a:srgbClr val="FFFF00"/>
                </a:solidFill>
              </a:rPr>
              <a:t> часу </a:t>
            </a:r>
            <a:r>
              <a:rPr lang="ru-RU" b="1" u="sng" dirty="0" err="1">
                <a:solidFill>
                  <a:srgbClr val="FFFF00"/>
                </a:solidFill>
              </a:rPr>
              <a:t>нікому</a:t>
            </a:r>
            <a:r>
              <a:rPr lang="ru-RU" b="1" u="sng" dirty="0">
                <a:solidFill>
                  <a:srgbClr val="FFFF00"/>
                </a:solidFill>
              </a:rPr>
              <a:t> не </a:t>
            </a:r>
            <a:r>
              <a:rPr lang="ru-RU" b="1" u="sng" dirty="0" err="1">
                <a:solidFill>
                  <a:srgbClr val="FFFF00"/>
                </a:solidFill>
              </a:rPr>
              <a:t>корилися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Жоден</a:t>
            </a:r>
            <a:r>
              <a:rPr lang="ru-RU" b="1" u="sng" dirty="0">
                <a:solidFill>
                  <a:srgbClr val="FFFF00"/>
                </a:solidFill>
              </a:rPr>
              <a:t> уряд не </a:t>
            </a:r>
            <a:r>
              <a:rPr lang="ru-RU" b="1" u="sng" dirty="0" err="1">
                <a:solidFill>
                  <a:srgbClr val="FFFF00"/>
                </a:solidFill>
              </a:rPr>
              <a:t>мав</a:t>
            </a:r>
            <a:r>
              <a:rPr lang="ru-RU" b="1" u="sng" dirty="0">
                <a:solidFill>
                  <a:srgbClr val="FFFF00"/>
                </a:solidFill>
              </a:rPr>
              <a:t> в </a:t>
            </a:r>
            <a:r>
              <a:rPr lang="ru-RU" b="1" u="sng" dirty="0" err="1">
                <a:solidFill>
                  <a:srgbClr val="FFFF00"/>
                </a:solidFill>
              </a:rPr>
              <a:t>Італії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реальної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влади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повинні</a:t>
            </a:r>
            <a:r>
              <a:rPr lang="ru-RU" b="1" u="sng" dirty="0">
                <a:solidFill>
                  <a:srgbClr val="FFFF00"/>
                </a:solidFill>
              </a:rPr>
              <a:t> бути </a:t>
            </a:r>
            <a:r>
              <a:rPr lang="ru-RU" b="1" u="sng" dirty="0" err="1">
                <a:solidFill>
                  <a:srgbClr val="FFFF00"/>
                </a:solidFill>
              </a:rPr>
              <a:t>керовані</a:t>
            </a:r>
            <a:r>
              <a:rPr lang="ru-RU" b="1" u="sng" dirty="0">
                <a:solidFill>
                  <a:srgbClr val="FFFF00"/>
                </a:solidFill>
              </a:rPr>
              <a:t>… </a:t>
            </a:r>
            <a:r>
              <a:rPr lang="ru-RU" b="1" u="sng" dirty="0" err="1">
                <a:solidFill>
                  <a:srgbClr val="FFFF00"/>
                </a:solidFill>
              </a:rPr>
              <a:t>завжди</a:t>
            </a:r>
            <a:r>
              <a:rPr lang="ru-RU" b="1" u="sng" dirty="0">
                <a:solidFill>
                  <a:srgbClr val="FFFF00"/>
                </a:solidFill>
              </a:rPr>
              <a:t>, в </a:t>
            </a:r>
            <a:r>
              <a:rPr lang="ru-RU" b="1" u="sng" dirty="0" err="1">
                <a:solidFill>
                  <a:srgbClr val="FFFF00"/>
                </a:solidFill>
              </a:rPr>
              <a:t>усіх</a:t>
            </a:r>
            <a:r>
              <a:rPr lang="ru-RU" b="1" u="sng" dirty="0">
                <a:solidFill>
                  <a:srgbClr val="FFFF00"/>
                </a:solidFill>
              </a:rPr>
              <a:t> сферах </a:t>
            </a:r>
            <a:r>
              <a:rPr lang="ru-RU" b="1" u="sng" dirty="0" err="1">
                <a:solidFill>
                  <a:srgbClr val="FFFF00"/>
                </a:solidFill>
              </a:rPr>
              <a:t>життя</a:t>
            </a:r>
            <a:r>
              <a:rPr lang="ru-RU" b="1" u="sng" dirty="0" smtClean="0">
                <a:solidFill>
                  <a:srgbClr val="FFFF00"/>
                </a:solidFill>
              </a:rPr>
              <a:t>".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1.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оцінюєте</a:t>
            </a:r>
            <a:r>
              <a:rPr lang="ru-RU" dirty="0"/>
              <a:t> </a:t>
            </a:r>
            <a:r>
              <a:rPr lang="ru-RU" dirty="0" err="1"/>
              <a:t>заяву</a:t>
            </a:r>
            <a:r>
              <a:rPr lang="ru-RU" dirty="0"/>
              <a:t> </a:t>
            </a:r>
            <a:r>
              <a:rPr lang="ru-RU" dirty="0" err="1"/>
              <a:t>Муссоліні</a:t>
            </a:r>
            <a:r>
              <a:rPr lang="ru-RU" dirty="0" smtClean="0"/>
              <a:t>?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2. Чим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зухвалий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дуче?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спирався</a:t>
            </a:r>
            <a:r>
              <a:rPr lang="ru-RU" dirty="0"/>
              <a:t>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42846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6375" y="260350"/>
            <a:ext cx="61912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Етапи фашизації Італії</a:t>
            </a:r>
            <a:endParaRPr lang="ru-RU" b="1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484313"/>
            <a:ext cx="3744913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Грудень 1922р. – створення «Великої фашистської ради»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8925" y="1481138"/>
            <a:ext cx="3744913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Січень 1923р. – королівський декрет про створення фашистської міліції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89363"/>
            <a:ext cx="3744913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3 квітня 1926р. – закон про контроль уряду над профспілками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41888"/>
            <a:ext cx="3671888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5 листопада 1926р. – закон про розпуск усіх «антинаціональних» партій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88" y="2492375"/>
            <a:ext cx="37179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1924р. – однопартійний фашистський уряд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9088" y="2478088"/>
            <a:ext cx="374491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1925р. – курс на фашизацію Італії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7175" y="3716338"/>
            <a:ext cx="377666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1926р. – виборчий закон, який монопольно закріпляв владу за фашистською партією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99100" y="4875213"/>
            <a:ext cx="36004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Звільнення глави уряду від відповідальності перед парламентом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713" y="6237288"/>
            <a:ext cx="5545137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Державне регулювання економікою в інтересах підготовки країни до війни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4" idx="2"/>
            <a:endCxn id="5" idx="3"/>
          </p:cNvCxnSpPr>
          <p:nvPr/>
        </p:nvCxnSpPr>
        <p:spPr>
          <a:xfrm flipH="1">
            <a:off x="3744913" y="981075"/>
            <a:ext cx="82708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4572000" y="981075"/>
            <a:ext cx="765175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3851275" y="981075"/>
            <a:ext cx="720725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572000" y="981075"/>
            <a:ext cx="765175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flipH="1">
            <a:off x="3851275" y="981075"/>
            <a:ext cx="720725" cy="287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>
            <a:off x="4572000" y="981075"/>
            <a:ext cx="647700" cy="280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744913" y="981075"/>
            <a:ext cx="790575" cy="403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>
            <a:off x="4572000" y="981075"/>
            <a:ext cx="765175" cy="403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</p:cNvCxnSpPr>
          <p:nvPr/>
        </p:nvCxnSpPr>
        <p:spPr>
          <a:xfrm>
            <a:off x="4572000" y="981075"/>
            <a:ext cx="71438" cy="511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Корпоративна система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02363" cy="5141913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Корпоративна система – </a:t>
            </a:r>
            <a:r>
              <a:rPr lang="uk-UA" dirty="0" err="1" smtClean="0"/>
              <a:t>система</a:t>
            </a:r>
            <a:r>
              <a:rPr lang="uk-UA" dirty="0" smtClean="0"/>
              <a:t> влади, за якої державні </a:t>
            </a:r>
            <a:r>
              <a:rPr lang="uk-UA" dirty="0" err="1" smtClean="0"/>
              <a:t>об»єднання</a:t>
            </a:r>
            <a:r>
              <a:rPr lang="uk-UA" dirty="0" smtClean="0"/>
              <a:t> ( корпорації) контролюють інститути громадського суспільства.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1927р. – прийняття «Хартії праці» – встановлення корпоративного принципу структури держави та суспільства.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u="sng" dirty="0" smtClean="0">
                <a:solidFill>
                  <a:srgbClr val="FFFF00"/>
                </a:solidFill>
              </a:rPr>
              <a:t>Основний зміст системи: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Інтереси нації вище інтересів окремої людини;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Інтереси нації виражає фашистська держава;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Примирення державою різноманітних суспільних інтересів. </a:t>
            </a:r>
            <a:endParaRPr lang="uk-UA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36575"/>
            <a:ext cx="20955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213" y="2636838"/>
            <a:ext cx="374491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Основні складові корпоративної системи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15888"/>
            <a:ext cx="2879725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Скасування сенату, поліції, привілеїв, титулів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038" y="115888"/>
            <a:ext cx="2519362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Загальне виборче право, громадські свободи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763" y="115888"/>
            <a:ext cx="2665412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Відміна таємної дипломатії,загальне роззброєння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2492375"/>
            <a:ext cx="24479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Прогресивний податок на капітал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5463" y="2492375"/>
            <a:ext cx="2160587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Передача землі селянам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950" y="5445125"/>
            <a:ext cx="28797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Націоналізація військової промисловості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5445125"/>
            <a:ext cx="251936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8 – годинний робочий день, мінімум зарплати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788" y="5445125"/>
            <a:ext cx="273526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Участь робітників у технологічному управлінні підприємствами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Органи влади італійської «корпоративної держави» та їх повноваження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4438" y="1484313"/>
            <a:ext cx="42481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Національна рада корпорацій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представники профспілок і фашистської партії)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9725" y="2781300"/>
            <a:ext cx="34559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22 корпорації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9725" y="4292600"/>
            <a:ext cx="345598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Корпорація складалася з підприємців та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613" y="5445125"/>
            <a:ext cx="532923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Визначали умови праці;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Призначали членів палати депутатів ( за погодженням </a:t>
            </a:r>
            <a:r>
              <a:rPr lang="uk-UA">
                <a:latin typeface="Courier New" pitchFamily="49" charset="0"/>
                <a:cs typeface="Courier New" pitchFamily="49" charset="0"/>
              </a:rPr>
              <a:t>з фашистською партією)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«Битви» Муссоліні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«</a:t>
            </a:r>
            <a:r>
              <a:rPr lang="ru-RU" dirty="0"/>
              <a:t>битва за урожай</a:t>
            </a:r>
            <a:r>
              <a:rPr lang="ru-RU" dirty="0" smtClean="0"/>
              <a:t>»;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«</a:t>
            </a:r>
            <a:r>
              <a:rPr lang="ru-RU" dirty="0"/>
              <a:t>битва за </a:t>
            </a:r>
            <a:r>
              <a:rPr lang="ru-RU" dirty="0" err="1"/>
              <a:t>народжуваність</a:t>
            </a:r>
            <a:r>
              <a:rPr lang="ru-RU" dirty="0" smtClean="0"/>
              <a:t>»;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«</a:t>
            </a:r>
            <a:r>
              <a:rPr lang="ru-RU" dirty="0" err="1"/>
              <a:t>битви</a:t>
            </a:r>
            <a:r>
              <a:rPr lang="ru-RU" dirty="0"/>
              <a:t>» </a:t>
            </a:r>
            <a:r>
              <a:rPr lang="ru-RU" dirty="0" err="1"/>
              <a:t>проти</a:t>
            </a:r>
            <a:r>
              <a:rPr lang="ru-RU" dirty="0"/>
              <a:t>... </a:t>
            </a:r>
            <a:r>
              <a:rPr lang="ru-RU" dirty="0" err="1"/>
              <a:t>горобців</a:t>
            </a:r>
            <a:r>
              <a:rPr lang="ru-RU" dirty="0"/>
              <a:t>, </a:t>
            </a:r>
            <a:r>
              <a:rPr lang="ru-RU" dirty="0" err="1"/>
              <a:t>мишей</a:t>
            </a:r>
            <a:r>
              <a:rPr lang="ru-RU" dirty="0"/>
              <a:t> і </a:t>
            </a:r>
            <a:r>
              <a:rPr lang="ru-RU" dirty="0" err="1"/>
              <a:t>кімнатних</a:t>
            </a:r>
            <a:r>
              <a:rPr lang="ru-RU" dirty="0"/>
              <a:t> мух</a:t>
            </a:r>
            <a:r>
              <a:rPr lang="ru-RU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Як ці битви характеризують внутрішню політику Б.Муссоліні?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Зовнішня політика Італії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913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900" b="1" dirty="0" smtClean="0"/>
              <a:t>1919р. – загарбання італійськими націоналістами м. Фіуме.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29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900" b="1" dirty="0" smtClean="0"/>
              <a:t>Серпень 1923р. – провал спроби анексувати острів Корфу.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29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900" b="1" dirty="0" smtClean="0"/>
              <a:t>1935-36 </a:t>
            </a:r>
            <a:r>
              <a:rPr lang="ru-RU" sz="2900" b="1" dirty="0" err="1" smtClean="0"/>
              <a:t>рр</a:t>
            </a:r>
            <a:r>
              <a:rPr lang="ru-RU" sz="2900" b="1" dirty="0" smtClean="0"/>
              <a:t>. - </a:t>
            </a:r>
            <a:r>
              <a:rPr lang="ru-RU" sz="2900" b="1" dirty="0"/>
              <a:t>	</a:t>
            </a:r>
            <a:r>
              <a:rPr lang="ru-RU" sz="2900" b="1" dirty="0" err="1" smtClean="0"/>
              <a:t>Італія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захопила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Ефіопію</a:t>
            </a:r>
            <a:r>
              <a:rPr lang="ru-RU" sz="2900" b="1" dirty="0" smtClean="0"/>
              <a:t>.</a:t>
            </a:r>
            <a:endParaRPr lang="ru-RU" sz="2900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29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900" b="1" dirty="0"/>
              <a:t>1936 </a:t>
            </a:r>
            <a:r>
              <a:rPr lang="ru-RU" sz="2900" b="1" dirty="0" smtClean="0"/>
              <a:t>р. </a:t>
            </a:r>
            <a:r>
              <a:rPr lang="ru-RU" sz="2900" b="1" dirty="0"/>
              <a:t>	</a:t>
            </a:r>
            <a:r>
              <a:rPr lang="ru-RU" sz="2900" b="1" dirty="0" smtClean="0"/>
              <a:t>- </a:t>
            </a:r>
            <a:r>
              <a:rPr lang="ru-RU" sz="2900" b="1" dirty="0" err="1" smtClean="0"/>
              <a:t>оформлення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німецько</a:t>
            </a:r>
            <a:r>
              <a:rPr lang="ru-RU" sz="2900" b="1" dirty="0" smtClean="0"/>
              <a:t> – </a:t>
            </a:r>
            <a:r>
              <a:rPr lang="ru-RU" sz="2900" b="1" dirty="0" err="1" smtClean="0"/>
              <a:t>італійського</a:t>
            </a:r>
            <a:r>
              <a:rPr lang="ru-RU" sz="2900" b="1" dirty="0" smtClean="0"/>
              <a:t> союзу.</a:t>
            </a:r>
            <a:endParaRPr lang="ru-RU" sz="29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900" b="1" dirty="0"/>
              <a:t>1937 </a:t>
            </a:r>
            <a:r>
              <a:rPr lang="ru-RU" sz="2900" b="1" dirty="0" smtClean="0"/>
              <a:t>р. – </a:t>
            </a:r>
            <a:r>
              <a:rPr lang="ru-RU" sz="2900" b="1" dirty="0" err="1" smtClean="0"/>
              <a:t>приєднання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Італії</a:t>
            </a:r>
            <a:r>
              <a:rPr lang="ru-RU" sz="2900" b="1" dirty="0" smtClean="0"/>
              <a:t> до </a:t>
            </a:r>
            <a:r>
              <a:rPr lang="ru-RU" sz="2900" b="1" dirty="0" err="1" smtClean="0"/>
              <a:t>Антикомінтернівського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пакту.Утворення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осі</a:t>
            </a:r>
            <a:r>
              <a:rPr lang="ru-RU" sz="2900" b="1" dirty="0" smtClean="0"/>
              <a:t> «</a:t>
            </a:r>
            <a:r>
              <a:rPr lang="ru-RU" sz="2900" b="1" dirty="0" err="1" smtClean="0"/>
              <a:t>Берлін</a:t>
            </a:r>
            <a:r>
              <a:rPr lang="ru-RU" sz="2900" b="1" dirty="0" smtClean="0"/>
              <a:t> – Рим – </a:t>
            </a:r>
            <a:r>
              <a:rPr lang="ru-RU" sz="2900" b="1" dirty="0" err="1"/>
              <a:t>Т</a:t>
            </a:r>
            <a:r>
              <a:rPr lang="ru-RU" sz="2900" b="1" dirty="0" err="1" smtClean="0"/>
              <a:t>окіо</a:t>
            </a:r>
            <a:r>
              <a:rPr lang="ru-RU" sz="2900" b="1" dirty="0" smtClean="0"/>
              <a:t>».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b="1" dirty="0"/>
              <a:t>	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900" b="1" dirty="0" smtClean="0"/>
              <a:t>1939 </a:t>
            </a:r>
            <a:r>
              <a:rPr lang="ru-RU" sz="2900" b="1" dirty="0"/>
              <a:t>г. 	</a:t>
            </a:r>
            <a:r>
              <a:rPr lang="ru-RU" sz="2900" b="1" dirty="0" smtClean="0"/>
              <a:t>- </a:t>
            </a:r>
            <a:r>
              <a:rPr lang="ru-RU" sz="2900" b="1" dirty="0" err="1" smtClean="0"/>
              <a:t>вторгнення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Італії</a:t>
            </a:r>
            <a:r>
              <a:rPr lang="ru-RU" sz="2900" b="1" dirty="0" smtClean="0"/>
              <a:t> в </a:t>
            </a:r>
            <a:r>
              <a:rPr lang="ru-RU" sz="2900" b="1" dirty="0" err="1" smtClean="0"/>
              <a:t>Албанію</a:t>
            </a:r>
            <a:r>
              <a:rPr lang="ru-RU" sz="2900" b="1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9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773238"/>
            <a:ext cx="4038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407988" y="5589588"/>
            <a:ext cx="409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urier New" pitchFamily="49" charset="0"/>
                <a:cs typeface="Courier New" pitchFamily="49" charset="0"/>
              </a:rPr>
              <a:t>Гітлер і Муссоліні після укладення „Сталевого пакту”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сформувати	 уявлення	 про	 Італію після Першої	 світової війни;	</a:t>
            </a:r>
          </a:p>
          <a:p>
            <a:pPr algn="just"/>
            <a:r>
              <a:rPr lang="ru-RU" smtClean="0"/>
              <a:t>Визначити 	 причини	 та	 наслідки приходу	до	влади	фашистів;</a:t>
            </a:r>
          </a:p>
          <a:p>
            <a:pPr algn="just"/>
            <a:r>
              <a:rPr lang="ru-RU" smtClean="0"/>
              <a:t>Вчитися встановлюввати причинно – наслідкові зв»язки, працювати з документами, робити висновки та узагальнення.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Культурна політика фашизму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Розвиток фізкультури і спорту.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Заснування Італійської академії.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Історія Риму та пропаганда  відтворення «Великої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 </a:t>
            </a:r>
            <a:r>
              <a:rPr lang="uk-UA" dirty="0" smtClean="0"/>
              <a:t>Італії»</a:t>
            </a:r>
            <a:endParaRPr lang="ru-RU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628775"/>
            <a:ext cx="25495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6249988" y="6313488"/>
            <a:ext cx="193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Фашистська мода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Чому</a:t>
            </a:r>
            <a:r>
              <a:rPr lang="uk-UA" dirty="0"/>
              <a:t>, на Вашу думку, італійці підтримали Б.Муссоліні на початку 1920-х </a:t>
            </a:r>
            <a:r>
              <a:rPr lang="uk-UA" dirty="0" smtClean="0"/>
              <a:t>років?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фашизму в </a:t>
            </a:r>
            <a:r>
              <a:rPr lang="ru-RU" dirty="0" err="1"/>
              <a:t>Італії</a:t>
            </a:r>
            <a:r>
              <a:rPr lang="ru-RU" dirty="0"/>
              <a:t>? </a:t>
            </a:r>
            <a:r>
              <a:rPr lang="ru-RU" dirty="0" err="1"/>
              <a:t>Хто</a:t>
            </a:r>
            <a:r>
              <a:rPr lang="ru-RU" dirty="0"/>
              <a:t> став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фашистського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 smtClean="0"/>
              <a:t>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В чому проявилася фашизація Італії?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Яку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проводили </a:t>
            </a:r>
            <a:r>
              <a:rPr lang="ru-RU" dirty="0" err="1"/>
              <a:t>фашисти</a:t>
            </a:r>
            <a:r>
              <a:rPr lang="ru-RU" dirty="0"/>
              <a:t>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Наслідки Першої світової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Встановлення фашистської диктатури.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Фашизація країни.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Фашизм;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Корпоративна система;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100" b="1" dirty="0" smtClean="0"/>
              <a:t>Опорні дати:</a:t>
            </a:r>
            <a:endParaRPr lang="uk-UA" sz="31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1922 р.  </a:t>
            </a:r>
            <a:r>
              <a:rPr lang="uk-UA" dirty="0" smtClean="0"/>
              <a:t>- прихід </a:t>
            </a:r>
            <a:r>
              <a:rPr lang="uk-UA" dirty="0"/>
              <a:t>фашистів до влади в Італії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1925 </a:t>
            </a:r>
            <a:r>
              <a:rPr lang="uk-UA" dirty="0"/>
              <a:t>р. </a:t>
            </a:r>
            <a:r>
              <a:rPr lang="uk-UA" dirty="0" smtClean="0"/>
              <a:t>-  проголошення курсу на фашизацію Італії.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1935-1936 </a:t>
            </a:r>
            <a:r>
              <a:rPr lang="uk-UA" dirty="0"/>
              <a:t>рр. </a:t>
            </a:r>
            <a:r>
              <a:rPr lang="uk-UA" dirty="0" smtClean="0"/>
              <a:t>-  </a:t>
            </a:r>
            <a:r>
              <a:rPr lang="uk-UA" dirty="0"/>
              <a:t>італо-ефіопська війна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9 травня 1936 р. – проголошення </a:t>
            </a:r>
            <a:r>
              <a:rPr lang="uk-UA" dirty="0" smtClean="0"/>
              <a:t>Італії </a:t>
            </a:r>
            <a:r>
              <a:rPr lang="uk-UA" dirty="0"/>
              <a:t>імперією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1939 р. </a:t>
            </a:r>
            <a:r>
              <a:rPr lang="uk-UA" dirty="0" smtClean="0"/>
              <a:t>-  </a:t>
            </a:r>
            <a:r>
              <a:rPr lang="uk-UA" dirty="0"/>
              <a:t>"Сталевий пакт" між Італією та Німеччиною.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5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4708525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uk-UA" sz="4800" smtClean="0"/>
              <a:t>“Все для держави, нічого проти держави, нічого поза державою”</a:t>
            </a:r>
          </a:p>
          <a:p>
            <a:pPr marL="136525" indent="0" algn="ctr">
              <a:buFont typeface="Wingdings 2" pitchFamily="18" charset="2"/>
              <a:buNone/>
            </a:pPr>
            <a:endParaRPr lang="uk-UA" sz="4800" smtClean="0"/>
          </a:p>
          <a:p>
            <a:pPr marL="136525" indent="0" algn="r">
              <a:buFont typeface="Wingdings 2" pitchFamily="18" charset="2"/>
              <a:buNone/>
            </a:pPr>
            <a:r>
              <a:rPr lang="uk-UA" sz="3200" smtClean="0"/>
              <a:t>Б.Муссоліні</a:t>
            </a:r>
            <a:endParaRPr lang="ru-RU" sz="3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Чому, на Вашу думку, італійці підтримали Б.Муссоліні на початку 1920-х років?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Наслідки Першої світової війни для Італії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Людські втрати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Більше 700 тис. чол. загинули, 1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млн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залишилися каліками, 1,5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млн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потрапили в полон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Фінансові втрати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Більше 65,5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лір золотом;</a:t>
                      </a:r>
                    </a:p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Зовнішній борг</a:t>
                      </a:r>
                      <a:r>
                        <a:rPr lang="uk-UA" baseline="0" dirty="0" smtClean="0">
                          <a:latin typeface="Courier New" pitchFamily="49" charset="0"/>
                          <a:cs typeface="Courier New" pitchFamily="49" charset="0"/>
                        </a:rPr>
                        <a:t> США та Великій Британії – 4 </a:t>
                      </a:r>
                      <a:r>
                        <a:rPr lang="uk-UA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baseline="0" dirty="0" smtClean="0">
                          <a:latin typeface="Courier New" pitchFamily="49" charset="0"/>
                          <a:cs typeface="Courier New" pitchFamily="49" charset="0"/>
                        </a:rPr>
                        <a:t> дол.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27368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Слабкість італійського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5661025"/>
            <a:ext cx="32400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Погіршення становища більшості населення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688" y="0"/>
            <a:ext cx="251936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Проблема фронтовиків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813" y="1989138"/>
            <a:ext cx="2376487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Страйковий рух, захоплення заводів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7400" y="5741988"/>
            <a:ext cx="31384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Загострення боротьби між політичними партіями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0113" y="4005263"/>
            <a:ext cx="748823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Криза довіри до інститутів парламентаризму та монархії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44450"/>
            <a:ext cx="2592387" cy="963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Слабкість італійської монархії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9700" y="1989138"/>
            <a:ext cx="2665413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Аграрна революція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368425" y="1008063"/>
            <a:ext cx="0" cy="285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>
            <a:off x="4643438" y="1008063"/>
            <a:ext cx="0" cy="292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>
            <a:off x="2735263" y="2924175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>
            <a:off x="6551613" y="2924175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027988" y="1008063"/>
            <a:ext cx="73025" cy="285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0"/>
          </p:cNvCxnSpPr>
          <p:nvPr/>
        </p:nvCxnSpPr>
        <p:spPr>
          <a:xfrm flipV="1">
            <a:off x="1727200" y="48688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0"/>
          </p:cNvCxnSpPr>
          <p:nvPr/>
        </p:nvCxnSpPr>
        <p:spPr>
          <a:xfrm flipV="1">
            <a:off x="7437438" y="4868863"/>
            <a:ext cx="0" cy="87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412</TotalTime>
  <Words>658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56</cp:revision>
  <dcterms:modified xsi:type="dcterms:W3CDTF">2012-04-23T12:46:50Z</dcterms:modified>
</cp:coreProperties>
</file>