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A73C90F-54D2-4FC9-B7F2-1E36FF457D93}" type="datetimeFigureOut">
              <a:rPr lang="uk-UA" smtClean="0"/>
              <a:t>08.09.2013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644D12C-D276-46BE-A0B5-F88C8D778332}" type="slidenum">
              <a:rPr lang="uk-UA" smtClean="0"/>
              <a:t>‹#›</a:t>
            </a:fld>
            <a:endParaRPr lang="uk-UA"/>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9A73C90F-54D2-4FC9-B7F2-1E36FF457D93}" type="datetimeFigureOut">
              <a:rPr lang="uk-UA" smtClean="0"/>
              <a:t>08.09.2013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644D12C-D276-46BE-A0B5-F88C8D778332}"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9A73C90F-54D2-4FC9-B7F2-1E36FF457D93}" type="datetimeFigureOut">
              <a:rPr lang="uk-UA" smtClean="0"/>
              <a:t>08.09.2013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644D12C-D276-46BE-A0B5-F88C8D778332}"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9A73C90F-54D2-4FC9-B7F2-1E36FF457D93}" type="datetimeFigureOut">
              <a:rPr lang="uk-UA" smtClean="0"/>
              <a:t>08.09.2013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644D12C-D276-46BE-A0B5-F88C8D778332}"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A73C90F-54D2-4FC9-B7F2-1E36FF457D93}" type="datetimeFigureOut">
              <a:rPr lang="uk-UA" smtClean="0"/>
              <a:t>08.09.2013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644D12C-D276-46BE-A0B5-F88C8D778332}" type="slidenum">
              <a:rPr lang="uk-UA" smtClean="0"/>
              <a:t>‹#›</a:t>
            </a:fld>
            <a:endParaRPr lang="uk-UA"/>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9A73C90F-54D2-4FC9-B7F2-1E36FF457D93}" type="datetimeFigureOut">
              <a:rPr lang="uk-UA" smtClean="0"/>
              <a:t>08.09.2013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1644D12C-D276-46BE-A0B5-F88C8D778332}"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9A73C90F-54D2-4FC9-B7F2-1E36FF457D93}" type="datetimeFigureOut">
              <a:rPr lang="uk-UA" smtClean="0"/>
              <a:t>08.09.2013</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1644D12C-D276-46BE-A0B5-F88C8D778332}" type="slidenum">
              <a:rPr lang="uk-UA" smtClean="0"/>
              <a:t>‹#›</a:t>
            </a:fld>
            <a:endParaRPr lang="uk-UA"/>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A73C90F-54D2-4FC9-B7F2-1E36FF457D93}" type="datetimeFigureOut">
              <a:rPr lang="uk-UA" smtClean="0"/>
              <a:t>08.09.2013</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1644D12C-D276-46BE-A0B5-F88C8D778332}"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73C90F-54D2-4FC9-B7F2-1E36FF457D93}" type="datetimeFigureOut">
              <a:rPr lang="uk-UA" smtClean="0"/>
              <a:t>08.09.2013</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1644D12C-D276-46BE-A0B5-F88C8D778332}"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ru-RU" smtClean="0"/>
              <a:t>Образец заголовка</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A73C90F-54D2-4FC9-B7F2-1E36FF457D93}" type="datetimeFigureOut">
              <a:rPr lang="uk-UA" smtClean="0"/>
              <a:t>08.09.2013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1644D12C-D276-46BE-A0B5-F88C8D778332}" type="slidenum">
              <a:rPr lang="uk-UA" smtClean="0"/>
              <a:t>‹#›</a:t>
            </a:fld>
            <a:endParaRPr lang="uk-UA"/>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ru-RU" smtClean="0"/>
              <a:t>Образец заголовка</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A73C90F-54D2-4FC9-B7F2-1E36FF457D93}" type="datetimeFigureOut">
              <a:rPr lang="uk-UA" smtClean="0"/>
              <a:t>08.09.2013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1644D12C-D276-46BE-A0B5-F88C8D778332}" type="slidenum">
              <a:rPr lang="uk-UA" smtClean="0"/>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9A73C90F-54D2-4FC9-B7F2-1E36FF457D93}" type="datetimeFigureOut">
              <a:rPr lang="uk-UA" smtClean="0"/>
              <a:t>08.09.2013</a:t>
            </a:fld>
            <a:endParaRPr lang="uk-UA"/>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uk-UA"/>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1644D12C-D276-46BE-A0B5-F88C8D778332}" type="slidenum">
              <a:rPr lang="uk-UA" smtClean="0"/>
              <a:t>‹#›</a:t>
            </a:fld>
            <a:endParaRPr lang="uk-UA"/>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99592" y="620688"/>
            <a:ext cx="7918648" cy="1470025"/>
          </a:xfrm>
        </p:spPr>
        <p:txBody>
          <a:bodyPr/>
          <a:lstStyle/>
          <a:p>
            <a:r>
              <a:rPr lang="ru-RU" sz="5400" b="1" dirty="0" smtClean="0">
                <a:latin typeface="+mn-lt"/>
              </a:rPr>
              <a:t>Женевские Конвенции 1949 года</a:t>
            </a:r>
            <a:endParaRPr lang="uk-UA" sz="5400" b="1" dirty="0">
              <a:latin typeface="+mn-lt"/>
            </a:endParaRPr>
          </a:p>
        </p:txBody>
      </p:sp>
      <p:sp>
        <p:nvSpPr>
          <p:cNvPr id="3" name="Подзаголовок 2"/>
          <p:cNvSpPr>
            <a:spLocks noGrp="1"/>
          </p:cNvSpPr>
          <p:nvPr>
            <p:ph type="subTitle" idx="1"/>
          </p:nvPr>
        </p:nvSpPr>
        <p:spPr>
          <a:xfrm>
            <a:off x="827584" y="3861048"/>
            <a:ext cx="6858000" cy="990600"/>
          </a:xfrm>
        </p:spPr>
        <p:txBody>
          <a:bodyPr>
            <a:noAutofit/>
          </a:bodyPr>
          <a:lstStyle/>
          <a:p>
            <a:r>
              <a:rPr lang="ru-RU" sz="4000" b="1" dirty="0" smtClean="0"/>
              <a:t>И Дополнительные Протоколы 1977 года</a:t>
            </a:r>
            <a:endParaRPr lang="uk-UA" sz="4000" b="1" dirty="0"/>
          </a:p>
        </p:txBody>
      </p:sp>
    </p:spTree>
    <p:extLst>
      <p:ext uri="{BB962C8B-B14F-4D97-AF65-F5344CB8AC3E}">
        <p14:creationId xmlns:p14="http://schemas.microsoft.com/office/powerpoint/2010/main" val="39676768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900" dirty="0">
                <a:solidFill>
                  <a:prstClr val="black">
                    <a:lumMod val="85000"/>
                    <a:lumOff val="15000"/>
                  </a:prstClr>
                </a:solidFill>
                <a:latin typeface="Times New Roman"/>
              </a:rPr>
              <a:t>Пункты Женевской конвенции</a:t>
            </a:r>
            <a:endParaRPr lang="uk-UA" dirty="0"/>
          </a:p>
        </p:txBody>
      </p:sp>
      <p:sp>
        <p:nvSpPr>
          <p:cNvPr id="3" name="Объект 2"/>
          <p:cNvSpPr>
            <a:spLocks noGrp="1"/>
          </p:cNvSpPr>
          <p:nvPr>
            <p:ph idx="1"/>
          </p:nvPr>
        </p:nvSpPr>
        <p:spPr/>
        <p:txBody>
          <a:bodyPr>
            <a:normAutofit/>
          </a:bodyPr>
          <a:lstStyle/>
          <a:p>
            <a:pPr algn="just">
              <a:buFont typeface="Wingdings" pitchFamily="2" charset="2"/>
              <a:buChar char="Ø"/>
            </a:pPr>
            <a:r>
              <a:rPr lang="ru-RU" sz="2800" dirty="0"/>
              <a:t>Эмблема красного креста или красного полумесяца на белом фоне является знаком этой защиты. Лица и объекты, использующие эмблемы красного креста и красного полумесяца, не могут подвергаться нападению. В то же время, нельзя использовать эмблему неправомерно.</a:t>
            </a:r>
            <a:endParaRPr lang="uk-UA" sz="2800" dirty="0"/>
          </a:p>
        </p:txBody>
      </p:sp>
    </p:spTree>
    <p:extLst>
      <p:ext uri="{BB962C8B-B14F-4D97-AF65-F5344CB8AC3E}">
        <p14:creationId xmlns:p14="http://schemas.microsoft.com/office/powerpoint/2010/main" val="21169420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900" dirty="0">
                <a:solidFill>
                  <a:prstClr val="black">
                    <a:lumMod val="85000"/>
                    <a:lumOff val="15000"/>
                  </a:prstClr>
                </a:solidFill>
                <a:latin typeface="Times New Roman"/>
              </a:rPr>
              <a:t>Пункты Женевской конвенции</a:t>
            </a:r>
            <a:endParaRPr lang="uk-UA" dirty="0"/>
          </a:p>
        </p:txBody>
      </p:sp>
      <p:sp>
        <p:nvSpPr>
          <p:cNvPr id="3" name="Объект 2"/>
          <p:cNvSpPr>
            <a:spLocks noGrp="1"/>
          </p:cNvSpPr>
          <p:nvPr>
            <p:ph idx="1"/>
          </p:nvPr>
        </p:nvSpPr>
        <p:spPr/>
        <p:txBody>
          <a:bodyPr/>
          <a:lstStyle/>
          <a:p>
            <a:pPr algn="just">
              <a:buFont typeface="Wingdings" pitchFamily="2" charset="2"/>
              <a:buChar char="Ø"/>
            </a:pPr>
            <a:r>
              <a:rPr lang="ru-RU" dirty="0"/>
              <a:t>Взятые в плен участники военных действий и гражданские лица, находящиеся во власти противника, имеют право на сохранение жизни, уважение их достоинства, личных прав и убеждений (политических, религиозных и иных). Они должны быть защищены от любых насильственных действий и репрессалий. Они имеют право на переписку со своими семьями и на получение помощи. Каждому человеку должны быть предоставлены основные судебные гарантии.</a:t>
            </a:r>
            <a:endParaRPr lang="uk-UA" dirty="0"/>
          </a:p>
        </p:txBody>
      </p:sp>
    </p:spTree>
    <p:extLst>
      <p:ext uri="{BB962C8B-B14F-4D97-AF65-F5344CB8AC3E}">
        <p14:creationId xmlns:p14="http://schemas.microsoft.com/office/powerpoint/2010/main" val="12263437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55576" y="908720"/>
            <a:ext cx="7543800" cy="3886200"/>
          </a:xfrm>
        </p:spPr>
        <p:txBody>
          <a:bodyPr/>
          <a:lstStyle/>
          <a:p>
            <a:pPr algn="just">
              <a:buFont typeface="Wingdings" pitchFamily="2" charset="2"/>
              <a:buChar char="Ø"/>
            </a:pPr>
            <a:r>
              <a:rPr lang="ru-RU" dirty="0"/>
              <a:t>Окончательный вариант Женевских конвенций был принят в 1949 г. Последующие вооруженные конфликты (национально-освободительные войны в 70е годы XX века) показали необходимость расширения правовых норм, применимых к боевым действиям. Это повлекло за собой принятие в 1977 году двух Дополнительных Протоколов к Женевским конвенциям.</a:t>
            </a:r>
            <a:endParaRPr lang="uk-UA" dirty="0"/>
          </a:p>
        </p:txBody>
      </p:sp>
    </p:spTree>
    <p:extLst>
      <p:ext uri="{BB962C8B-B14F-4D97-AF65-F5344CB8AC3E}">
        <p14:creationId xmlns:p14="http://schemas.microsoft.com/office/powerpoint/2010/main" val="70113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latin typeface="+mn-lt"/>
              </a:rPr>
              <a:t>Третий дополнительный протокол</a:t>
            </a:r>
            <a:endParaRPr lang="uk-UA" dirty="0">
              <a:latin typeface="+mn-lt"/>
            </a:endParaRPr>
          </a:p>
        </p:txBody>
      </p:sp>
      <p:sp>
        <p:nvSpPr>
          <p:cNvPr id="3" name="Объект 2"/>
          <p:cNvSpPr>
            <a:spLocks noGrp="1"/>
          </p:cNvSpPr>
          <p:nvPr>
            <p:ph idx="1"/>
          </p:nvPr>
        </p:nvSpPr>
        <p:spPr/>
        <p:txBody>
          <a:bodyPr>
            <a:normAutofit/>
          </a:bodyPr>
          <a:lstStyle/>
          <a:p>
            <a:pPr algn="just"/>
            <a:r>
              <a:rPr lang="ru-RU" sz="2800" dirty="0"/>
              <a:t>В 2005 году был принят третий Дополнительный протокол, который учредил дополнительную эмблему, красный кристалл. Эта эмблема может использоваться вместе с красным крестом и красным полумесяцем или самостоятельно.</a:t>
            </a:r>
            <a:endParaRPr lang="uk-UA" sz="2800" dirty="0"/>
          </a:p>
        </p:txBody>
      </p:sp>
    </p:spTree>
    <p:extLst>
      <p:ext uri="{BB962C8B-B14F-4D97-AF65-F5344CB8AC3E}">
        <p14:creationId xmlns:p14="http://schemas.microsoft.com/office/powerpoint/2010/main" val="26923366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b="1" dirty="0" smtClean="0">
                <a:latin typeface="+mn-lt"/>
              </a:rPr>
              <a:t>Спасибо за внимание!</a:t>
            </a:r>
            <a:endParaRPr lang="uk-UA" b="1" dirty="0">
              <a:latin typeface="+mn-lt"/>
            </a:endParaRPr>
          </a:p>
        </p:txBody>
      </p:sp>
      <p:sp>
        <p:nvSpPr>
          <p:cNvPr id="3" name="Объект 2"/>
          <p:cNvSpPr>
            <a:spLocks noGrp="1"/>
          </p:cNvSpPr>
          <p:nvPr>
            <p:ph idx="1"/>
          </p:nvPr>
        </p:nvSpPr>
        <p:spPr/>
        <p:txBody>
          <a:bodyPr/>
          <a:lstStyle/>
          <a:p>
            <a:pPr algn="just"/>
            <a:r>
              <a:rPr lang="ru-RU" dirty="0"/>
              <a:t>Гуманные принципы этих, а также предыдущих соглашений, тем не менее, часто игнорируются на практике. По оценкам специалистов, во время Первой мировой войны число жертв среди мирного населения составляло около 10 процентов, во время Второй мировой войны — около 50 процентов, а в настоящее время число жертв среди мирного населения во время военных конфликтов нередко составляет около 90 процентов всех жертв.</a:t>
            </a:r>
            <a:endParaRPr lang="uk-UA" dirty="0"/>
          </a:p>
        </p:txBody>
      </p:sp>
    </p:spTree>
    <p:extLst>
      <p:ext uri="{BB962C8B-B14F-4D97-AF65-F5344CB8AC3E}">
        <p14:creationId xmlns:p14="http://schemas.microsoft.com/office/powerpoint/2010/main" val="34598561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62000" y="685800"/>
            <a:ext cx="7338392" cy="4831432"/>
          </a:xfrm>
        </p:spPr>
        <p:txBody>
          <a:bodyPr>
            <a:noAutofit/>
          </a:bodyPr>
          <a:lstStyle/>
          <a:p>
            <a:pPr algn="just"/>
            <a:r>
              <a:rPr lang="ru-RU" sz="3200" b="1" dirty="0"/>
              <a:t>Женевские конвенции</a:t>
            </a:r>
            <a:r>
              <a:rPr lang="ru-RU" sz="3200" dirty="0"/>
              <a:t> от 12 августа 1949 года — международно-правовые соглашения о защите жертв войны. Являются основой международного гуманитарного права. Конвенции приняты 12 августа 1949 года на Дипломатической конференции и вступили в силу 21 октября 1950 года.</a:t>
            </a:r>
            <a:endParaRPr lang="uk-UA" sz="3200" dirty="0"/>
          </a:p>
        </p:txBody>
      </p:sp>
    </p:spTree>
    <p:extLst>
      <p:ext uri="{BB962C8B-B14F-4D97-AF65-F5344CB8AC3E}">
        <p14:creationId xmlns:p14="http://schemas.microsoft.com/office/powerpoint/2010/main" val="37777521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9593" y="836712"/>
            <a:ext cx="1944216" cy="2916324"/>
          </a:xfrm>
          <a:prstGeom prst="rect">
            <a:avLst/>
          </a:prstGeom>
          <a:ln>
            <a:noFill/>
          </a:ln>
          <a:effectLst>
            <a:outerShdw blurRad="292100" dist="139700" dir="2700000" algn="tl" rotWithShape="0">
              <a:srgbClr val="333333">
                <a:alpha val="65000"/>
              </a:srgbClr>
            </a:outerShdw>
          </a:effectLst>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96571" y="836712"/>
            <a:ext cx="1998589" cy="2880320"/>
          </a:xfrm>
          <a:prstGeom prst="rect">
            <a:avLst/>
          </a:prstGeom>
          <a:ln>
            <a:noFill/>
          </a:ln>
          <a:effectLst>
            <a:outerShdw blurRad="292100" dist="139700" dir="2700000" algn="tl" rotWithShape="0">
              <a:srgbClr val="333333">
                <a:alpha val="65000"/>
              </a:srgbClr>
            </a:outerShdw>
          </a:effectLst>
        </p:spPr>
      </p:pic>
      <p:pic>
        <p:nvPicPr>
          <p:cNvPr id="6" name="Рисунок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80111" y="836712"/>
            <a:ext cx="1939609" cy="2880320"/>
          </a:xfrm>
          <a:prstGeom prst="rect">
            <a:avLst/>
          </a:prstGeom>
        </p:spPr>
      </p:pic>
      <p:sp>
        <p:nvSpPr>
          <p:cNvPr id="7" name="TextBox 6"/>
          <p:cNvSpPr txBox="1"/>
          <p:nvPr/>
        </p:nvSpPr>
        <p:spPr>
          <a:xfrm>
            <a:off x="1115616" y="4365104"/>
            <a:ext cx="4968552" cy="707886"/>
          </a:xfrm>
          <a:prstGeom prst="rect">
            <a:avLst/>
          </a:prstGeom>
          <a:noFill/>
        </p:spPr>
        <p:txBody>
          <a:bodyPr wrap="square" rtlCol="0">
            <a:spAutoFit/>
          </a:bodyPr>
          <a:lstStyle/>
          <a:p>
            <a:r>
              <a:rPr lang="ru-RU" sz="4000" b="1" dirty="0" smtClean="0"/>
              <a:t>Документы</a:t>
            </a:r>
            <a:endParaRPr lang="uk-UA" sz="4000" b="1" dirty="0"/>
          </a:p>
        </p:txBody>
      </p:sp>
    </p:spTree>
    <p:extLst>
      <p:ext uri="{BB962C8B-B14F-4D97-AF65-F5344CB8AC3E}">
        <p14:creationId xmlns:p14="http://schemas.microsoft.com/office/powerpoint/2010/main" val="2976485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55576" y="1196752"/>
            <a:ext cx="7410400" cy="3886200"/>
          </a:xfrm>
        </p:spPr>
        <p:txBody>
          <a:bodyPr>
            <a:noAutofit/>
          </a:bodyPr>
          <a:lstStyle/>
          <a:p>
            <a:pPr algn="just"/>
            <a:r>
              <a:rPr lang="ru-RU" sz="2800" dirty="0"/>
              <a:t>Конференция выработала соглашение в результате заседания, проходившего в Женеве с 21 апреля по 12 августа 1949 года. Конвенция составлена на французском и английском языках. Оба текста являются одинаково аутентичными. Федеральный совет Швейцарии обеспечивает официальные переводы конвенции на русский и испанский языки.</a:t>
            </a:r>
            <a:endParaRPr lang="uk-UA" sz="2800" dirty="0"/>
          </a:p>
        </p:txBody>
      </p:sp>
    </p:spTree>
    <p:extLst>
      <p:ext uri="{BB962C8B-B14F-4D97-AF65-F5344CB8AC3E}">
        <p14:creationId xmlns:p14="http://schemas.microsoft.com/office/powerpoint/2010/main" val="4007749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latin typeface="+mn-lt"/>
              </a:rPr>
              <a:t>Пункты Женевской конвенции</a:t>
            </a:r>
            <a:endParaRPr lang="uk-UA" dirty="0">
              <a:latin typeface="+mn-lt"/>
            </a:endParaRPr>
          </a:p>
        </p:txBody>
      </p:sp>
      <p:sp>
        <p:nvSpPr>
          <p:cNvPr id="3" name="Объект 2"/>
          <p:cNvSpPr>
            <a:spLocks noGrp="1"/>
          </p:cNvSpPr>
          <p:nvPr>
            <p:ph idx="1"/>
          </p:nvPr>
        </p:nvSpPr>
        <p:spPr/>
        <p:txBody>
          <a:bodyPr/>
          <a:lstStyle/>
          <a:p>
            <a:pPr algn="just">
              <a:buFont typeface="Wingdings" pitchFamily="2" charset="2"/>
              <a:buChar char="Ø"/>
            </a:pPr>
            <a:r>
              <a:rPr lang="ru-RU" dirty="0"/>
              <a:t>Женевские конвенции требуют от сторон, участвующих в конфликте, проводить различие между гражданским населением и непосредственными участниками военных действий (комбатантами) с целью обеспечения защиты гражданского населения и гражданских объектов. Запрещены нападения как на гражданское население в целом, так и на отдельных мирных граждан.</a:t>
            </a:r>
            <a:endParaRPr lang="uk-UA" dirty="0"/>
          </a:p>
        </p:txBody>
      </p:sp>
    </p:spTree>
    <p:extLst>
      <p:ext uri="{BB962C8B-B14F-4D97-AF65-F5344CB8AC3E}">
        <p14:creationId xmlns:p14="http://schemas.microsoft.com/office/powerpoint/2010/main" val="35075792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900" dirty="0">
                <a:solidFill>
                  <a:prstClr val="black">
                    <a:lumMod val="85000"/>
                    <a:lumOff val="15000"/>
                  </a:prstClr>
                </a:solidFill>
                <a:latin typeface="Times New Roman"/>
              </a:rPr>
              <a:t>Пункты Женевской конвенции</a:t>
            </a:r>
            <a:endParaRPr lang="uk-UA" dirty="0"/>
          </a:p>
        </p:txBody>
      </p:sp>
      <p:sp>
        <p:nvSpPr>
          <p:cNvPr id="3" name="Объект 2"/>
          <p:cNvSpPr>
            <a:spLocks noGrp="1"/>
          </p:cNvSpPr>
          <p:nvPr>
            <p:ph idx="1"/>
          </p:nvPr>
        </p:nvSpPr>
        <p:spPr/>
        <p:txBody>
          <a:bodyPr/>
          <a:lstStyle/>
          <a:p>
            <a:pPr algn="just">
              <a:buFont typeface="Wingdings" pitchFamily="2" charset="2"/>
              <a:buChar char="Ø"/>
            </a:pPr>
            <a:r>
              <a:rPr lang="ru-RU" dirty="0"/>
              <a:t>Нападения должны быть направлены только против военных объектов. Лица, которые не принимают или прекратили принимать участие в боевых действиях (включая военнопленных), имеют право на уважение их жизни, а также физической и психической неприкосновенности. Таким людям должна быть обеспечена защита и гуманное обращение при всех обстоятельствах без какой бы то ни было дискриминации.</a:t>
            </a:r>
            <a:endParaRPr lang="uk-UA" dirty="0"/>
          </a:p>
        </p:txBody>
      </p:sp>
    </p:spTree>
    <p:extLst>
      <p:ext uri="{BB962C8B-B14F-4D97-AF65-F5344CB8AC3E}">
        <p14:creationId xmlns:p14="http://schemas.microsoft.com/office/powerpoint/2010/main" val="21487464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900" dirty="0">
                <a:solidFill>
                  <a:prstClr val="black">
                    <a:lumMod val="85000"/>
                    <a:lumOff val="15000"/>
                  </a:prstClr>
                </a:solidFill>
                <a:latin typeface="Times New Roman"/>
              </a:rPr>
              <a:t>Пункты Женевской конвенции</a:t>
            </a:r>
            <a:endParaRPr lang="uk-UA" dirty="0"/>
          </a:p>
        </p:txBody>
      </p:sp>
      <p:sp>
        <p:nvSpPr>
          <p:cNvPr id="3" name="Объект 2"/>
          <p:cNvSpPr>
            <a:spLocks noGrp="1"/>
          </p:cNvSpPr>
          <p:nvPr>
            <p:ph idx="1"/>
          </p:nvPr>
        </p:nvSpPr>
        <p:spPr/>
        <p:txBody>
          <a:bodyPr>
            <a:normAutofit/>
          </a:bodyPr>
          <a:lstStyle/>
          <a:p>
            <a:pPr>
              <a:buFont typeface="Wingdings" pitchFamily="2" charset="2"/>
              <a:buChar char="Ø"/>
            </a:pPr>
            <a:r>
              <a:rPr lang="ru-RU" sz="2800" dirty="0"/>
              <a:t>Запрещено убивать или наносить ранения противнику, который сдался в плен или не может более принимать участия в боевых действиях.</a:t>
            </a:r>
            <a:endParaRPr lang="uk-UA" sz="2800" dirty="0"/>
          </a:p>
        </p:txBody>
      </p:sp>
    </p:spTree>
    <p:extLst>
      <p:ext uri="{BB962C8B-B14F-4D97-AF65-F5344CB8AC3E}">
        <p14:creationId xmlns:p14="http://schemas.microsoft.com/office/powerpoint/2010/main" val="25224428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900" dirty="0">
                <a:solidFill>
                  <a:prstClr val="black">
                    <a:lumMod val="85000"/>
                    <a:lumOff val="15000"/>
                  </a:prstClr>
                </a:solidFill>
                <a:latin typeface="Times New Roman"/>
              </a:rPr>
              <a:t>Пункты Женевской конвенции</a:t>
            </a:r>
            <a:endParaRPr lang="uk-UA" dirty="0"/>
          </a:p>
        </p:txBody>
      </p:sp>
      <p:sp>
        <p:nvSpPr>
          <p:cNvPr id="3" name="Объект 2"/>
          <p:cNvSpPr>
            <a:spLocks noGrp="1"/>
          </p:cNvSpPr>
          <p:nvPr>
            <p:ph idx="1"/>
          </p:nvPr>
        </p:nvSpPr>
        <p:spPr/>
        <p:txBody>
          <a:bodyPr>
            <a:normAutofit/>
          </a:bodyPr>
          <a:lstStyle/>
          <a:p>
            <a:pPr algn="just">
              <a:buFont typeface="Wingdings" pitchFamily="2" charset="2"/>
              <a:buChar char="Ø"/>
            </a:pPr>
            <a:r>
              <a:rPr lang="ru-RU" sz="2800" dirty="0"/>
              <a:t>Запрещено также применять оружие или методы ведения боевых действий, способные вызвать ненужные потери или излишние страдания.</a:t>
            </a:r>
            <a:endParaRPr lang="uk-UA" sz="2800" dirty="0"/>
          </a:p>
        </p:txBody>
      </p:sp>
    </p:spTree>
    <p:extLst>
      <p:ext uri="{BB962C8B-B14F-4D97-AF65-F5344CB8AC3E}">
        <p14:creationId xmlns:p14="http://schemas.microsoft.com/office/powerpoint/2010/main" val="4563042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900" dirty="0">
                <a:solidFill>
                  <a:prstClr val="black">
                    <a:lumMod val="85000"/>
                    <a:lumOff val="15000"/>
                  </a:prstClr>
                </a:solidFill>
                <a:latin typeface="Times New Roman"/>
              </a:rPr>
              <a:t>Пункты Женевской конвенции</a:t>
            </a:r>
            <a:endParaRPr lang="uk-UA" dirty="0"/>
          </a:p>
        </p:txBody>
      </p:sp>
      <p:sp>
        <p:nvSpPr>
          <p:cNvPr id="3" name="Объект 2"/>
          <p:cNvSpPr>
            <a:spLocks noGrp="1"/>
          </p:cNvSpPr>
          <p:nvPr>
            <p:ph idx="1"/>
          </p:nvPr>
        </p:nvSpPr>
        <p:spPr/>
        <p:txBody>
          <a:bodyPr>
            <a:normAutofit/>
          </a:bodyPr>
          <a:lstStyle/>
          <a:p>
            <a:pPr algn="just">
              <a:buFont typeface="Wingdings" pitchFamily="2" charset="2"/>
              <a:buChar char="Ø"/>
            </a:pPr>
            <a:r>
              <a:rPr lang="ru-RU" sz="2800" dirty="0"/>
              <a:t>Раненым и больным необходимо оказать медицинскую помощь, независимо от того, к какой стороне в конфликте они принадлежат. Необходимо обеспечить защиту медицинского персонала и медицинских учреждений, а также их транспорта и оборудования.</a:t>
            </a:r>
            <a:endParaRPr lang="uk-UA" sz="2800" dirty="0"/>
          </a:p>
        </p:txBody>
      </p:sp>
    </p:spTree>
    <p:extLst>
      <p:ext uri="{BB962C8B-B14F-4D97-AF65-F5344CB8AC3E}">
        <p14:creationId xmlns:p14="http://schemas.microsoft.com/office/powerpoint/2010/main" val="148465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21</TotalTime>
  <Words>563</Words>
  <Application>Microsoft Office PowerPoint</Application>
  <PresentationFormat>Экран (4:3)</PresentationFormat>
  <Paragraphs>24</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NewsPrint</vt:lpstr>
      <vt:lpstr>Женевские Конвенции 1949 года</vt:lpstr>
      <vt:lpstr>Презентация PowerPoint</vt:lpstr>
      <vt:lpstr>Презентация PowerPoint</vt:lpstr>
      <vt:lpstr>Презентация PowerPoint</vt:lpstr>
      <vt:lpstr>Пункты Женевской конвенции</vt:lpstr>
      <vt:lpstr>Пункты Женевской конвенции</vt:lpstr>
      <vt:lpstr>Пункты Женевской конвенции</vt:lpstr>
      <vt:lpstr>Пункты Женевской конвенции</vt:lpstr>
      <vt:lpstr>Пункты Женевской конвенции</vt:lpstr>
      <vt:lpstr>Пункты Женевской конвенции</vt:lpstr>
      <vt:lpstr>Пункты Женевской конвенции</vt:lpstr>
      <vt:lpstr>Презентация PowerPoint</vt:lpstr>
      <vt:lpstr>Третий дополнительный протокол</vt:lpstr>
      <vt:lpstr>Спасибо за внимание!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Женевские Конвенции 1949 года</dc:title>
  <dc:creator>Оленченко</dc:creator>
  <cp:lastModifiedBy>Оленченко</cp:lastModifiedBy>
  <cp:revision>3</cp:revision>
  <dcterms:created xsi:type="dcterms:W3CDTF">2013-09-08T13:22:35Z</dcterms:created>
  <dcterms:modified xsi:type="dcterms:W3CDTF">2013-09-08T13:43:37Z</dcterms:modified>
</cp:coreProperties>
</file>