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0" r:id="rId6"/>
    <p:sldId id="292" r:id="rId7"/>
    <p:sldId id="291" r:id="rId8"/>
    <p:sldId id="310" r:id="rId9"/>
    <p:sldId id="311" r:id="rId10"/>
    <p:sldId id="299" r:id="rId11"/>
    <p:sldId id="314" r:id="rId12"/>
    <p:sldId id="315" r:id="rId13"/>
    <p:sldId id="312" r:id="rId14"/>
    <p:sldId id="298" r:id="rId15"/>
    <p:sldId id="318" r:id="rId16"/>
    <p:sldId id="320" r:id="rId17"/>
    <p:sldId id="319" r:id="rId18"/>
    <p:sldId id="323" r:id="rId19"/>
    <p:sldId id="293" r:id="rId20"/>
    <p:sldId id="317" r:id="rId21"/>
    <p:sldId id="313" r:id="rId22"/>
    <p:sldId id="316" r:id="rId23"/>
    <p:sldId id="300" r:id="rId24"/>
    <p:sldId id="322" r:id="rId25"/>
    <p:sldId id="30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3E80-CC59-4EFE-BDA8-5DA465157C55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8FCB-BC5F-45A7-BC5B-F734FBA06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871A-0217-4DE5-8760-78E56F5F473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8EB5-5AD4-4004-8C86-3C15A335A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6BDB-83B1-423D-9146-661CB8DE8D58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B330-1946-4566-B87D-B743FB7C7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777D-5920-4A42-A6EC-BA4FB2D8185F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D286-7448-4109-8F27-B0F0D56EF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95F2-C01D-4189-B03B-675FD60D08E9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EDCC-B00B-412C-94FA-D5A9D454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3B59-F3B7-4CB1-B67B-786B958FA76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32B9-63B9-4082-A74C-741BC677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1AB8-B413-4111-9D10-00C054E9BC24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CDF9-0725-4C5D-8CE6-CB1295DC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5009-2312-4920-BD1F-F2FD7705D1E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9ACE-3865-409B-89C8-EE0EE71E8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8EAA-E886-40B3-B3A8-4EE1317536A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77FA-C14D-42FC-887D-085F434DE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2380-A5D3-43D4-9189-C49A8CCD23F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DC61-7EDD-4B88-A6D5-B90396207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FCA3-5BCA-4784-A22B-3044FE3C49B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E8D9-9CA8-474B-BDAB-09FE5B262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DA2C-095A-4AE8-B424-14E0EC931D2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07372-7E49-406C-A82D-B1D7CD230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Іспанія в 30-хроках ХХ століття</a:t>
            </a: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27606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413" y="1484313"/>
            <a:ext cx="16208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Революція 1931 року в Іспанії</a:t>
            </a:r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3860800"/>
            <a:ext cx="91233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5445125"/>
            <a:ext cx="912336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Конституція Іспанії 1931р.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9 </a:t>
            </a:r>
            <a:r>
              <a:rPr lang="ru-RU" dirty="0" err="1" smtClean="0"/>
              <a:t>грудня</a:t>
            </a:r>
            <a:r>
              <a:rPr lang="ru-RU" dirty="0" smtClean="0"/>
              <a:t> 1931р. </a:t>
            </a:r>
            <a:r>
              <a:rPr lang="ru-RU" dirty="0"/>
              <a:t>–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Іспанії</a:t>
            </a:r>
            <a:r>
              <a:rPr lang="ru-RU" dirty="0" smtClean="0"/>
              <a:t>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: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- Проголошення республіки;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Відокремлення церкви від держави;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uk-UA" dirty="0" smtClean="0"/>
              <a:t>Загальне виборче право для чоловіків та жінок ( з 23 років ).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Обмежившись поваленням монархія, революція в </a:t>
            </a:r>
            <a:r>
              <a:rPr lang="uk-UA" dirty="0"/>
              <a:t>І</a:t>
            </a:r>
            <a:r>
              <a:rPr lang="uk-UA" dirty="0" smtClean="0"/>
              <a:t>спанії залишилася незавершеною.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uk-UA" dirty="0" smtClean="0"/>
              <a:t>Протягом 1932 – 1934 років в іспанському  суспільстві спостерігалося загострення суспільних відносин.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Політичні партії Іспанії</a:t>
            </a:r>
            <a:endParaRPr lang="ru-RU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389188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>
                          <a:latin typeface="Courier New" pitchFamily="49" charset="0"/>
                          <a:cs typeface="Courier New" pitchFamily="49" charset="0"/>
                        </a:rPr>
                        <a:t>Оріїнтація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Політичні партії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Основна</a:t>
                      </a:r>
                      <a:r>
                        <a:rPr lang="uk-UA" baseline="0" dirty="0" smtClean="0">
                          <a:latin typeface="Courier New" pitchFamily="49" charset="0"/>
                          <a:cs typeface="Courier New" pitchFamily="49" charset="0"/>
                        </a:rPr>
                        <a:t> ідея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Ліві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Національна конфедерація праці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Соціалізм на основі самоуправління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Іспанська соціалістична робітнича партія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Державний соціалізм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Комуністична партія Іспанії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Державний соціалізм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Соціалістична партія Каталонії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Державний соціалізм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Праві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Іспанська конфедерація автономних правих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Іспанська фаланга</a:t>
                      </a:r>
                    </a:p>
                    <a:p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3203575" y="309563"/>
            <a:ext cx="3097213" cy="189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Утворення Народного фронту ( 1935 ):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омуністи, соціалісти;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еспубліканці;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анархісти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79388" y="404813"/>
            <a:ext cx="25209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Продовження демократичних реформ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875463" y="404813"/>
            <a:ext cx="226853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Недопущення до влади профашистських сил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2771775" y="908050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ілка вліво 6"/>
          <p:cNvSpPr/>
          <p:nvPr/>
        </p:nvSpPr>
        <p:spPr>
          <a:xfrm>
            <a:off x="6372225" y="908050"/>
            <a:ext cx="503238" cy="144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439863" y="2852738"/>
            <a:ext cx="6570662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Лютий 1936р. – перемога Народного фронту на виборах у парламент та створення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365625"/>
            <a:ext cx="323373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365625"/>
            <a:ext cx="48117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 зі стрілкою 9"/>
          <p:cNvCxnSpPr>
            <a:stCxn id="8" idx="2"/>
          </p:cNvCxnSpPr>
          <p:nvPr/>
        </p:nvCxnSpPr>
        <p:spPr>
          <a:xfrm flipH="1">
            <a:off x="3419475" y="3644900"/>
            <a:ext cx="13049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stCxn id="8" idx="2"/>
          </p:cNvCxnSpPr>
          <p:nvPr/>
        </p:nvCxnSpPr>
        <p:spPr>
          <a:xfrm>
            <a:off x="4724400" y="3644900"/>
            <a:ext cx="1647825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5100" y="1490663"/>
            <a:ext cx="169703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Мои документи\Школа\Історія\10 клас\Наочність 10\Всесвітня історія\Іспанія в 30-х роках\644px-Spanis_Civil_War_1936_ru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0350"/>
            <a:ext cx="80994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Громадянська війна в Іспанії 1936 – 1939рр.</a:t>
            </a:r>
            <a:endParaRPr lang="ru-RU" dirty="0"/>
          </a:p>
        </p:txBody>
      </p:sp>
      <p:sp>
        <p:nvSpPr>
          <p:cNvPr id="27650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18.07.1936р – заколот франкістів  у Марокко;</a:t>
            </a:r>
          </a:p>
          <a:p>
            <a:r>
              <a:rPr lang="uk-UA" smtClean="0"/>
              <a:t>28.07.1936р - початок допомоги франкістам з боку Німеччини та Італії;</a:t>
            </a:r>
          </a:p>
          <a:p>
            <a:r>
              <a:rPr lang="uk-UA" smtClean="0">
                <a:hlinkClick r:id="rId2" action="ppaction://hlinksldjump"/>
              </a:rPr>
              <a:t>09 – 17.09.1936р. - Лондонська конференція ( створення комітету по невтручанню);</a:t>
            </a:r>
            <a:endParaRPr lang="uk-UA" smtClean="0"/>
          </a:p>
          <a:p>
            <a:r>
              <a:rPr lang="uk-UA" smtClean="0"/>
              <a:t>Жовтень 1936р – допомога республіканській армії з боку СРСР;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Поставки озброєнь до Іспанії</a:t>
            </a:r>
            <a:endParaRPr lang="ru-RU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/>
        </p:nvGraphicFramePr>
        <p:xfrm>
          <a:off x="250825" y="1844675"/>
          <a:ext cx="8569325" cy="387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СРСР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Німеччина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ourier New" pitchFamily="49" charset="0"/>
                          <a:cs typeface="Courier New" pitchFamily="49" charset="0"/>
                        </a:rPr>
                        <a:t>Італія</a:t>
                      </a:r>
                      <a:endParaRPr lang="ru-RU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Літаки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648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593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656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Танки 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347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950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гармати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1186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700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1930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Кулемети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20486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31000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3436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рушниці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497813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157306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240747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міномети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340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6174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1426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Патрони </a:t>
                      </a:r>
                    </a:p>
                    <a:p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( млн.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шт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826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324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latin typeface="Courier New" pitchFamily="49" charset="0"/>
                          <a:cs typeface="Courier New" pitchFamily="49" charset="0"/>
                        </a:rPr>
                        <a:t>Снаряди </a:t>
                      </a:r>
                    </a:p>
                    <a:p>
                      <a:r>
                        <a:rPr lang="uk-UA" b="1" smtClean="0">
                          <a:latin typeface="Courier New" pitchFamily="49" charset="0"/>
                          <a:cs typeface="Courier New" pitchFamily="49" charset="0"/>
                        </a:rPr>
                        <a:t>(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млн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шт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3,4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1,1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7,7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26765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кутник 3"/>
          <p:cNvSpPr>
            <a:spLocks noChangeArrowheads="1"/>
          </p:cNvSpPr>
          <p:nvPr/>
        </p:nvSpPr>
        <p:spPr bwMode="auto">
          <a:xfrm>
            <a:off x="107950" y="4610100"/>
            <a:ext cx="3959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urier New" pitchFamily="49" charset="0"/>
                <a:cs typeface="Courier New" pitchFamily="49" charset="0"/>
              </a:rPr>
              <a:t>Приберемо Іспанію! Франкістський агітаційний плакат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1100138"/>
            <a:ext cx="42545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кутник 4"/>
          <p:cNvSpPr>
            <a:spLocks noChangeArrowheads="1"/>
          </p:cNvSpPr>
          <p:nvPr/>
        </p:nvSpPr>
        <p:spPr bwMode="auto">
          <a:xfrm>
            <a:off x="4303713" y="4508500"/>
            <a:ext cx="4268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urier New" pitchFamily="49" charset="0"/>
                <a:cs typeface="Courier New" pitchFamily="49" charset="0"/>
              </a:rPr>
              <a:t>«Победить или умереть!» </a:t>
            </a:r>
          </a:p>
          <a:p>
            <a:pPr algn="ctr"/>
            <a:r>
              <a:rPr lang="ru-RU" sz="1600" b="1">
                <a:latin typeface="Courier New" pitchFamily="49" charset="0"/>
                <a:cs typeface="Courier New" pitchFamily="49" charset="0"/>
              </a:rPr>
              <a:t>Плакат республиканской партии ПОУМ,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34925"/>
            <a:ext cx="90360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3913188"/>
            <a:ext cx="9036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20638"/>
            <a:ext cx="54864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Познайомитися</a:t>
            </a:r>
            <a:r>
              <a:rPr lang="ru-RU" dirty="0" smtClean="0"/>
              <a:t> з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та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Іспанії</a:t>
            </a:r>
            <a:r>
              <a:rPr lang="ru-RU" dirty="0" smtClean="0"/>
              <a:t> у </a:t>
            </a:r>
            <a:r>
              <a:rPr lang="ru-RU" dirty="0" err="1" smtClean="0"/>
              <a:t>міжвоєнний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причини та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Іспанії</a:t>
            </a:r>
            <a:r>
              <a:rPr lang="ru-RU" dirty="0" smtClean="0"/>
              <a:t>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тоталітарного</a:t>
            </a:r>
            <a:r>
              <a:rPr lang="ru-RU" dirty="0" smtClean="0"/>
              <a:t> режиму в </a:t>
            </a:r>
            <a:r>
              <a:rPr lang="ru-RU" dirty="0" err="1" smtClean="0"/>
              <a:t>Іспанії</a:t>
            </a:r>
            <a:r>
              <a:rPr lang="ru-RU" dirty="0" smtClean="0"/>
              <a:t>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встановлювати</a:t>
            </a:r>
            <a:r>
              <a:rPr lang="ru-RU" dirty="0" smtClean="0"/>
              <a:t> </a:t>
            </a:r>
            <a:r>
              <a:rPr lang="ru-RU" dirty="0" err="1" smtClean="0"/>
              <a:t>причинно</a:t>
            </a:r>
            <a:r>
              <a:rPr lang="ru-RU" dirty="0" smtClean="0"/>
              <a:t> – </a:t>
            </a:r>
            <a:r>
              <a:rPr lang="ru-RU" dirty="0" err="1" smtClean="0"/>
              <a:t>наслідкові</a:t>
            </a:r>
            <a:r>
              <a:rPr lang="ru-RU" dirty="0" smtClean="0"/>
              <a:t> </a:t>
            </a:r>
            <a:r>
              <a:rPr lang="ru-RU" dirty="0" err="1" smtClean="0"/>
              <a:t>зв»язки</a:t>
            </a:r>
            <a:r>
              <a:rPr lang="ru-RU" dirty="0" smtClean="0"/>
              <a:t>, </a:t>
            </a:r>
            <a:r>
              <a:rPr lang="ru-RU" dirty="0" err="1" smtClean="0"/>
              <a:t>працювати</a:t>
            </a:r>
            <a:r>
              <a:rPr lang="ru-RU" dirty="0" smtClean="0"/>
              <a:t> з документами,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r>
              <a:rPr lang="ru-RU" dirty="0" smtClean="0"/>
              <a:t> та </a:t>
            </a:r>
            <a:r>
              <a:rPr lang="ru-RU" dirty="0" err="1" smtClean="0"/>
              <a:t>узагальнення</a:t>
            </a:r>
            <a:r>
              <a:rPr lang="ru-RU" dirty="0" smtClean="0"/>
              <a:t>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4859338" y="260350"/>
            <a:ext cx="3960812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Реформи Ф.Франко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0" y="1341438"/>
            <a:ext cx="38163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Повернення пільг католицькій церкві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95288" y="2205038"/>
            <a:ext cx="41052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1938 р. – введення жорсткого контролю над пресою та книговидавництвом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900113" y="3284538"/>
            <a:ext cx="42481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1939 р. – анулювання аграрної реформи, повернення землі поміщикам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258888" y="4221163"/>
            <a:ext cx="41767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Ліквідація автономії Каталонії та країни басків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619250" y="5013325"/>
            <a:ext cx="4032250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Ліквідація профспілок та створення вертикальних синдикатів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124075" y="5805488"/>
            <a:ext cx="3887788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Заборона страйків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843213" y="6524625"/>
            <a:ext cx="5689600" cy="33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Курс на самозабезпечення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 зі стрілкою 10"/>
          <p:cNvCxnSpPr>
            <a:stCxn id="2" idx="2"/>
          </p:cNvCxnSpPr>
          <p:nvPr/>
        </p:nvCxnSpPr>
        <p:spPr>
          <a:xfrm flipH="1">
            <a:off x="3924300" y="1052513"/>
            <a:ext cx="2916238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2" idx="2"/>
          </p:cNvCxnSpPr>
          <p:nvPr/>
        </p:nvCxnSpPr>
        <p:spPr>
          <a:xfrm flipH="1">
            <a:off x="4572000" y="1052513"/>
            <a:ext cx="2268538" cy="1620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2" idx="2"/>
          </p:cNvCxnSpPr>
          <p:nvPr/>
        </p:nvCxnSpPr>
        <p:spPr>
          <a:xfrm flipH="1">
            <a:off x="5148263" y="1052513"/>
            <a:ext cx="1692275" cy="22320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2" idx="2"/>
          </p:cNvCxnSpPr>
          <p:nvPr/>
        </p:nvCxnSpPr>
        <p:spPr>
          <a:xfrm flipH="1">
            <a:off x="5381625" y="1052513"/>
            <a:ext cx="1458913" cy="3097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>
            <a:stCxn id="2" idx="2"/>
          </p:cNvCxnSpPr>
          <p:nvPr/>
        </p:nvCxnSpPr>
        <p:spPr>
          <a:xfrm flipH="1">
            <a:off x="5580063" y="1052513"/>
            <a:ext cx="1260475" cy="3960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>
            <a:stCxn id="2" idx="2"/>
          </p:cNvCxnSpPr>
          <p:nvPr/>
        </p:nvCxnSpPr>
        <p:spPr>
          <a:xfrm flipH="1">
            <a:off x="5994400" y="1052513"/>
            <a:ext cx="846138" cy="4679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>
            <a:stCxn id="2" idx="2"/>
          </p:cNvCxnSpPr>
          <p:nvPr/>
        </p:nvCxnSpPr>
        <p:spPr>
          <a:xfrm flipH="1">
            <a:off x="6659563" y="1052513"/>
            <a:ext cx="180975" cy="5329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090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перемоги Ф.Франко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Особливості іспанського франкізму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11638" y="1600200"/>
            <a:ext cx="4475162" cy="4525963"/>
          </a:xfrm>
        </p:spPr>
        <p:txBody>
          <a:bodyPr>
            <a:normAutofit fontScale="77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Ш"/>
              <a:defRPr/>
            </a:pPr>
            <a:r>
              <a:rPr lang="uk-UA" sz="2800" b="1" dirty="0" smtClean="0"/>
              <a:t>1 жовтня 1936р. – проголошення Ф.Франко главою держави.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2800" b="1" dirty="0" smtClean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Ш"/>
              <a:defRPr/>
            </a:pPr>
            <a:r>
              <a:rPr lang="uk-UA" sz="2800" b="1" u="sng" dirty="0" smtClean="0"/>
              <a:t>Особливості режиму:</a:t>
            </a:r>
          </a:p>
          <a:p>
            <a:pPr marL="137160" indent="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u="sng" dirty="0" smtClean="0"/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800" b="1" dirty="0" err="1" smtClean="0"/>
              <a:t>Іспанський</a:t>
            </a:r>
            <a:r>
              <a:rPr lang="ru-RU" sz="2800" b="1" dirty="0" smtClean="0"/>
              <a:t> фашизм не </a:t>
            </a:r>
            <a:r>
              <a:rPr lang="ru-RU" sz="2800" b="1" dirty="0" err="1" smtClean="0"/>
              <a:t>мав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широкої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соціальної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бази</a:t>
            </a:r>
            <a:r>
              <a:rPr lang="ru-RU" sz="2800" b="1" dirty="0" smtClean="0"/>
              <a:t>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800" b="1" dirty="0" smtClean="0"/>
              <a:t>Режим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встановлений</a:t>
            </a:r>
            <a:r>
              <a:rPr lang="ru-RU" sz="2800" b="1" dirty="0" smtClean="0"/>
              <a:t> силою за </a:t>
            </a:r>
            <a:r>
              <a:rPr lang="ru-RU" sz="2800" b="1" dirty="0" err="1" smtClean="0"/>
              <a:t>допомогою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фашистських</a:t>
            </a:r>
            <a:r>
              <a:rPr lang="ru-RU" sz="2800" b="1" dirty="0" smtClean="0"/>
              <a:t> держав ( </a:t>
            </a:r>
            <a:r>
              <a:rPr lang="ru-RU" sz="2800" b="1" dirty="0" err="1" smtClean="0"/>
              <a:t>Німеччини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Італії</a:t>
            </a:r>
            <a:r>
              <a:rPr lang="ru-RU" sz="2800" b="1" dirty="0" smtClean="0"/>
              <a:t>);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sz="2800" b="1" dirty="0" smtClean="0"/>
              <a:t>Режим </a:t>
            </a:r>
            <a:r>
              <a:rPr lang="ru-RU" sz="2800" b="1" dirty="0" err="1" smtClean="0"/>
              <a:t>використовував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терору</a:t>
            </a:r>
            <a:r>
              <a:rPr lang="ru-RU" sz="2800" b="1" dirty="0" smtClean="0"/>
              <a:t>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3486150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ru-RU" dirty="0" err="1" smtClean="0"/>
              <a:t>Іспанська</a:t>
            </a:r>
            <a:r>
              <a:rPr lang="ru-RU" dirty="0" smtClean="0"/>
              <a:t> буржуазно – демократична </a:t>
            </a:r>
            <a:r>
              <a:rPr lang="ru-RU" dirty="0" err="1" smtClean="0"/>
              <a:t>революція</a:t>
            </a:r>
            <a:r>
              <a:rPr lang="ru-RU" dirty="0" smtClean="0"/>
              <a:t>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незавершеною</a:t>
            </a:r>
            <a:r>
              <a:rPr lang="ru-RU" dirty="0" smtClean="0"/>
              <a:t>.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розкололося</a:t>
            </a:r>
            <a:r>
              <a:rPr lang="ru-RU" dirty="0" smtClean="0"/>
              <a:t> на два </a:t>
            </a:r>
            <a:r>
              <a:rPr lang="ru-RU" dirty="0" err="1" smtClean="0"/>
              <a:t>табори</a:t>
            </a:r>
            <a:r>
              <a:rPr lang="ru-RU" dirty="0" smtClean="0"/>
              <a:t>: </a:t>
            </a:r>
            <a:r>
              <a:rPr lang="ru-RU" dirty="0" err="1" smtClean="0"/>
              <a:t>просоціалістичне</a:t>
            </a:r>
            <a:r>
              <a:rPr lang="ru-RU" dirty="0" smtClean="0"/>
              <a:t> та </a:t>
            </a:r>
            <a:r>
              <a:rPr lang="ru-RU" dirty="0" err="1" smtClean="0"/>
              <a:t>профашистьке</a:t>
            </a:r>
            <a:r>
              <a:rPr lang="ru-RU" dirty="0" smtClean="0"/>
              <a:t>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лівими</a:t>
            </a:r>
            <a:r>
              <a:rPr lang="ru-RU" dirty="0" smtClean="0"/>
              <a:t> та </a:t>
            </a:r>
            <a:r>
              <a:rPr lang="ru-RU" dirty="0" err="1" smtClean="0"/>
              <a:t>правими</a:t>
            </a:r>
            <a:r>
              <a:rPr lang="ru-RU" dirty="0" smtClean="0"/>
              <a:t> </a:t>
            </a:r>
            <a:r>
              <a:rPr lang="ru-RU" dirty="0" err="1" smtClean="0"/>
              <a:t>партіями</a:t>
            </a:r>
            <a:r>
              <a:rPr lang="ru-RU" dirty="0" smtClean="0"/>
              <a:t> привели до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Іспанії</a:t>
            </a:r>
            <a:r>
              <a:rPr lang="ru-RU" dirty="0" smtClean="0"/>
              <a:t>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ru-RU" dirty="0" smtClean="0"/>
              <a:t>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Іспанії</a:t>
            </a:r>
            <a:r>
              <a:rPr lang="ru-RU" dirty="0" smtClean="0"/>
              <a:t> </a:t>
            </a:r>
            <a:r>
              <a:rPr lang="ru-RU" dirty="0" err="1" smtClean="0"/>
              <a:t>встановилася</a:t>
            </a:r>
            <a:r>
              <a:rPr lang="ru-RU" dirty="0" smtClean="0"/>
              <a:t> авторитарна диктатура на </a:t>
            </a:r>
            <a:r>
              <a:rPr lang="ru-RU" dirty="0" err="1" smtClean="0"/>
              <a:t>чолі</a:t>
            </a:r>
            <a:r>
              <a:rPr lang="ru-RU" dirty="0" smtClean="0"/>
              <a:t> з генералом </a:t>
            </a:r>
            <a:r>
              <a:rPr lang="ru-RU" dirty="0" err="1" smtClean="0"/>
              <a:t>Ф.Франко</a:t>
            </a:r>
            <a:r>
              <a:rPr lang="ru-RU" dirty="0" smtClean="0"/>
              <a:t>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AutoNum type="arabicPeriod"/>
              <a:defRPr/>
            </a:pPr>
            <a:r>
              <a:rPr lang="ru-RU" dirty="0" err="1" smtClean="0"/>
              <a:t>Іспанський</a:t>
            </a:r>
            <a:r>
              <a:rPr lang="ru-RU" dirty="0" smtClean="0"/>
              <a:t> фашизм не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«… Наша перемога була перемогою проти міжнародного комунізму, і якби ми зазнали провалу, то господарем Піренейського півострова виявилася б Москва, а ситуація в Європі набрала б катастрофічного характеру».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Ф.Франко</a:t>
            </a:r>
            <a:endParaRPr lang="ru-RU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«Трудящі Радянського Союзу виконують лише свій </a:t>
            </a:r>
            <a:r>
              <a:rPr lang="uk-UA" dirty="0" err="1" smtClean="0"/>
              <a:t>обов»язок</a:t>
            </a:r>
            <a:r>
              <a:rPr lang="uk-UA" dirty="0" smtClean="0"/>
              <a:t>, надаючи посильну допомогу революційним масам Іспанії. Вони віддають собі звіт, що звільнення Іспанії від гніту фашистських реакціонерів не є приватною справою іспанців, а спільною справою всього передового і прогресивного людства».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Й.Сталін. 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Газета «Правда», 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16.10.1936р. </a:t>
            </a:r>
            <a:endParaRPr lang="ru-RU" sz="2000" dirty="0"/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11188" y="6092825"/>
            <a:ext cx="8208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urier New" pitchFamily="49" charset="0"/>
                <a:cs typeface="Courier New" pitchFamily="49" charset="0"/>
              </a:rPr>
              <a:t>Чому Ф.Франко вважав, що в разі поразки франкістів «господарем Піренейського півострова стане Москва»?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1. Як </a:t>
            </a:r>
            <a:r>
              <a:rPr lang="ru-RU" dirty="0" err="1"/>
              <a:t>вплинула</a:t>
            </a:r>
            <a:r>
              <a:rPr lang="ru-RU" dirty="0"/>
              <a:t> Перша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 smtClean="0"/>
              <a:t>?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2. Дайте характеристику </a:t>
            </a:r>
            <a:r>
              <a:rPr lang="ru-RU" dirty="0" err="1"/>
              <a:t>диктатурі</a:t>
            </a:r>
            <a:r>
              <a:rPr lang="ru-RU" dirty="0"/>
              <a:t> </a:t>
            </a:r>
            <a:r>
              <a:rPr lang="ru-RU" dirty="0" err="1"/>
              <a:t>М.Прімо</a:t>
            </a:r>
            <a:r>
              <a:rPr lang="ru-RU" dirty="0"/>
              <a:t> де </a:t>
            </a:r>
            <a:r>
              <a:rPr lang="ru-RU" dirty="0" err="1"/>
              <a:t>Рівери</a:t>
            </a:r>
            <a:r>
              <a:rPr lang="ru-RU" dirty="0" smtClean="0"/>
              <a:t>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3. Коли і як </a:t>
            </a:r>
            <a:r>
              <a:rPr lang="ru-RU" dirty="0" err="1"/>
              <a:t>було</a:t>
            </a:r>
            <a:r>
              <a:rPr lang="ru-RU" dirty="0"/>
              <a:t> повалено </a:t>
            </a:r>
            <a:r>
              <a:rPr lang="ru-RU" dirty="0" err="1"/>
              <a:t>монархію</a:t>
            </a:r>
            <a:r>
              <a:rPr lang="ru-RU" dirty="0"/>
              <a:t> в </a:t>
            </a:r>
            <a:r>
              <a:rPr lang="ru-RU" dirty="0" err="1"/>
              <a:t>Іспанії</a:t>
            </a:r>
            <a:r>
              <a:rPr lang="ru-RU" dirty="0" smtClean="0"/>
              <a:t>?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зумовило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Народного фронту? Дайте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 smtClean="0"/>
              <a:t>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5. </a:t>
            </a:r>
            <a:r>
              <a:rPr lang="ru-RU" dirty="0" err="1"/>
              <a:t>З’ясуйте</a:t>
            </a:r>
            <a:r>
              <a:rPr lang="ru-RU" dirty="0"/>
              <a:t> причини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в </a:t>
            </a:r>
            <a:r>
              <a:rPr lang="ru-RU" dirty="0" err="1" smtClean="0"/>
              <a:t>Іспанії</a:t>
            </a:r>
            <a:r>
              <a:rPr lang="ru-RU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6. Яку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займали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?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7.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причини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республіканців</a:t>
            </a:r>
            <a:r>
              <a:rPr lang="ru-RU" dirty="0"/>
              <a:t> у </a:t>
            </a:r>
            <a:r>
              <a:rPr lang="ru-RU" dirty="0" err="1"/>
              <a:t>громадянській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708525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Іспанія після Першої світової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Диктатура Прімо де Рівери.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Революція 1931 року в Іспанії.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Політика Народного фронту.</a:t>
            </a:r>
            <a:endParaRPr lang="ru-RU" smtClean="0"/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Громадянська війна в Іспанії 1936 – 1939рр. 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Особливості авторитарного режиму в Іспанії. 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Маргіналізація;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Громадянська війна;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Республіка;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Диктатура;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Народний фронт;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інтербригади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1923 – 1930 – диктатура Прімо де </a:t>
            </a:r>
            <a:r>
              <a:rPr lang="uk-UA" b="1" dirty="0" err="1" smtClean="0"/>
              <a:t>Рівери</a:t>
            </a:r>
            <a:endParaRPr lang="uk-UA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1931 – демократична революція та проголошення Іспанської республіки;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1936 – прихід до влади уряду Народного фронту;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1936 – 1939 – громадянська війна в Іспанії;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1939 – встановлення диктатури генерала Ф.Франка.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«… Наша перемога була перемогою проти міжнародного комунізму, і якби ми зазнали провалу, то господарем Піренейського півострова виявилася б Москва, а ситуація в Європі набрала б катастрофічного характеру».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Ф.Франко</a:t>
            </a:r>
            <a:endParaRPr lang="ru-RU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«Трудящі Радянського Союзу виконують лише свій </a:t>
            </a:r>
            <a:r>
              <a:rPr lang="uk-UA" dirty="0" err="1" smtClean="0"/>
              <a:t>обов»язок</a:t>
            </a:r>
            <a:r>
              <a:rPr lang="uk-UA" dirty="0" smtClean="0"/>
              <a:t>, надаючи посильну допомогу революційним масам Іспанії. Вони віддають собі звіт, що звільнення Іспанії від гніту фашистських реакціонерів не є приватною справою іспанців, а спільною справою всього передового і прогресивного людства».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Й.Сталін. 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Газета «Правда», </a:t>
            </a:r>
          </a:p>
          <a:p>
            <a:pPr marL="137160" indent="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16.10.1936р. </a:t>
            </a:r>
            <a:endParaRPr lang="ru-RU" sz="2000" dirty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11188" y="6092825"/>
            <a:ext cx="8208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urier New" pitchFamily="49" charset="0"/>
                <a:cs typeface="Courier New" pitchFamily="49" charset="0"/>
              </a:rPr>
              <a:t>Чому Ф.Франко вважав, що в разі поразки франкістів «господарем Піренейського півострова стане Москва»?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931863"/>
            <a:ext cx="91503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555875" y="188913"/>
            <a:ext cx="4895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Світ на початку ХХ століття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Яку позицію зайняла Іспанія в роки Першої світової війни?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Яким був політичний устрій Іспанії?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u="sng" dirty="0" smtClean="0">
                <a:solidFill>
                  <a:srgbClr val="FFFF00"/>
                </a:solidFill>
              </a:rPr>
              <a:t>В роки Першої світової війни Іспанія дотримувалася нейтралітету.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u="sng" dirty="0" smtClean="0">
                <a:solidFill>
                  <a:srgbClr val="FFFF00"/>
                </a:solidFill>
              </a:rPr>
              <a:t>В Іспанії існувала монархія. Законодавча влада належала королю та парламенту ( кортесам ). Виконавча влада – королю та уряду ( Раді Міністрів).</a:t>
            </a:r>
            <a:endParaRPr lang="ru-RU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1258888" y="115888"/>
            <a:ext cx="720090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Наслідки Першої світової війни для Іспанії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0" y="1233488"/>
            <a:ext cx="3868738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Розвиток сільського господарства, промисловості, особливо добувної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256213" y="1239838"/>
            <a:ext cx="3887787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Скорочення виробництва після закінчення війни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611188" y="2636838"/>
            <a:ext cx="36004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Зростання чисельності робітничого класу,популярності лівих сил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010150" y="2636838"/>
            <a:ext cx="36004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Маргіналізація значної частини населення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843213" y="4149725"/>
            <a:ext cx="36004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Політична криза 1921р. І встановлення диктатури Прімо де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Рівери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927475"/>
            <a:ext cx="13303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Диктатура Прімо де </a:t>
            </a:r>
            <a:r>
              <a:rPr lang="uk-UA" dirty="0" err="1" smtClean="0"/>
              <a:t>Рівери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( 1921 – 1930рр.)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0713"/>
            <a:ext cx="90360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411</TotalTime>
  <Words>721</Words>
  <Application>Microsoft Office PowerPoint</Application>
  <PresentationFormat>Экран (4:3)</PresentationFormat>
  <Paragraphs>152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53</cp:revision>
  <dcterms:modified xsi:type="dcterms:W3CDTF">2012-04-23T13:47:15Z</dcterms:modified>
</cp:coreProperties>
</file>