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1" r:id="rId6"/>
    <p:sldId id="273" r:id="rId7"/>
    <p:sldId id="272" r:id="rId8"/>
    <p:sldId id="275" r:id="rId9"/>
    <p:sldId id="284" r:id="rId10"/>
    <p:sldId id="282" r:id="rId11"/>
    <p:sldId id="280" r:id="rId12"/>
    <p:sldId id="281" r:id="rId13"/>
    <p:sldId id="276" r:id="rId14"/>
    <p:sldId id="274" r:id="rId15"/>
    <p:sldId id="277" r:id="rId16"/>
    <p:sldId id="264" r:id="rId17"/>
    <p:sldId id="266" r:id="rId18"/>
    <p:sldId id="271" r:id="rId19"/>
    <p:sldId id="278" r:id="rId20"/>
    <p:sldId id="269" r:id="rId21"/>
    <p:sldId id="268" r:id="rId22"/>
    <p:sldId id="283" r:id="rId23"/>
    <p:sldId id="270" r:id="rId24"/>
    <p:sldId id="262" r:id="rId2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-726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Courier New" pitchFamily="49" charset="0"/>
                <a:cs typeface="Courier New" pitchFamily="49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latin typeface="Courier New" pitchFamily="49" charset="0"/>
                <a:cs typeface="Courier New" pitchFamily="49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B143A4-90B5-4392-9AB0-B56EFE845B85}" type="datetimeFigureOut">
              <a:rPr lang="ru-RU"/>
              <a:pPr>
                <a:defRPr/>
              </a:pPr>
              <a:t>23.04.2012</a:t>
            </a:fld>
            <a:endParaRPr lang="ru-RU" dirty="0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475C90-5066-4C69-9B06-5299EB9E13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90F9C1-5267-4295-8D05-3185E983BD6B}" type="datetimeFigureOut">
              <a:rPr lang="ru-RU"/>
              <a:pPr>
                <a:defRPr/>
              </a:pPr>
              <a:t>23.04.2012</a:t>
            </a:fld>
            <a:endParaRPr lang="ru-RU" dirty="0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3BC791-1DF9-45E3-A59B-4D22937F9D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B5EB5D-5CE9-4C1C-90E8-6774FD843FF3}" type="datetimeFigureOut">
              <a:rPr lang="ru-RU"/>
              <a:pPr>
                <a:defRPr/>
              </a:pPr>
              <a:t>23.04.2012</a:t>
            </a:fld>
            <a:endParaRPr lang="ru-RU" dirty="0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D2610D-D3DA-41BC-885E-0F5758E3AD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D4498A-0E1E-4809-A97F-3B23F1100CA3}" type="datetimeFigureOut">
              <a:rPr lang="ru-RU"/>
              <a:pPr>
                <a:defRPr/>
              </a:pPr>
              <a:t>23.04.2012</a:t>
            </a:fld>
            <a:endParaRPr lang="ru-RU" dirty="0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02B5DB-EFE6-4D24-8CFE-12B1520EA0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Courier New" pitchFamily="49" charset="0"/>
                <a:ea typeface="+mj-ea"/>
                <a:cs typeface="Courier New" pitchFamily="49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A4FDFE-D643-4F2E-AD58-0E7B369EC1BC}" type="datetimeFigureOut">
              <a:rPr lang="ru-RU"/>
              <a:pPr>
                <a:defRPr/>
              </a:pPr>
              <a:t>23.04.2012</a:t>
            </a:fld>
            <a:endParaRPr lang="ru-RU" dirty="0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21AA12-A9E5-4BD1-8A2E-75661D6A8D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CB3AB7-876C-4CE8-B2B7-C87BEEF88A5A}" type="datetimeFigureOut">
              <a:rPr lang="ru-RU"/>
              <a:pPr>
                <a:defRPr/>
              </a:pPr>
              <a:t>23.04.2012</a:t>
            </a:fld>
            <a:endParaRPr lang="ru-RU" dirty="0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EF32BA-820E-4980-8241-FFA7411F73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DA1563-F425-4B19-A3CD-73233283774A}" type="datetimeFigureOut">
              <a:rPr lang="ru-RU"/>
              <a:pPr>
                <a:defRPr/>
              </a:pPr>
              <a:t>23.04.2012</a:t>
            </a:fld>
            <a:endParaRPr lang="ru-RU" dirty="0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4CDF49-8C02-4D95-A7A4-2118C0EC27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E8472A-6D1C-489C-A899-84CDF56AF543}" type="datetimeFigureOut">
              <a:rPr lang="ru-RU"/>
              <a:pPr>
                <a:defRPr/>
              </a:pPr>
              <a:t>23.04.2012</a:t>
            </a:fld>
            <a:endParaRPr lang="ru-RU" dirty="0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6F70DF-ACAA-491C-9489-B568BC3878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8334EF-BC16-48F3-9EE6-1C44D4008E89}" type="datetimeFigureOut">
              <a:rPr lang="ru-RU"/>
              <a:pPr>
                <a:defRPr/>
              </a:pPr>
              <a:t>23.04.2012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20865-0139-466C-A8FB-834D51F21F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11267F-B547-4F91-8CDA-264EFA970C95}" type="datetimeFigureOut">
              <a:rPr lang="ru-RU"/>
              <a:pPr>
                <a:defRPr/>
              </a:pPr>
              <a:t>23.04.2012</a:t>
            </a:fld>
            <a:endParaRPr lang="ru-RU" dirty="0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156034-89FC-4A96-94C3-5ABDC645C0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35696" y="1844824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>
                <a:latin typeface="Courier New" pitchFamily="49" charset="0"/>
                <a:cs typeface="Courier New" pitchFamily="49" charset="0"/>
              </a:defRPr>
            </a:lvl1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D6FA68-3DB4-4E79-85F5-CD26EF1FDB53}" type="datetimeFigureOut">
              <a:rPr lang="ru-RU"/>
              <a:pPr>
                <a:defRPr/>
              </a:pPr>
              <a:t>23.04.2012</a:t>
            </a:fld>
            <a:endParaRPr lang="ru-RU" dirty="0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A8EE4B-1BED-4DD5-BA86-F6297F043D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27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shade val="50000"/>
                  </a:schemeClr>
                </a:solidFill>
                <a:latin typeface="Courier New" pitchFamily="49" charset="0"/>
                <a:cs typeface="Courier New" pitchFamily="49" charset="0"/>
              </a:defRPr>
            </a:lvl1pPr>
          </a:lstStyle>
          <a:p>
            <a:pPr>
              <a:defRPr/>
            </a:pPr>
            <a:fld id="{CDE982FC-9041-4484-8A4B-09FFC2902308}" type="datetimeFigureOut">
              <a:rPr lang="ru-RU"/>
              <a:pPr>
                <a:defRPr/>
              </a:pPr>
              <a:t>23.04.2012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dirty="0">
                <a:solidFill>
                  <a:schemeClr val="tx1">
                    <a:shade val="50000"/>
                  </a:schemeClr>
                </a:solidFill>
                <a:latin typeface="Courier New" pitchFamily="49" charset="0"/>
                <a:cs typeface="Courier New" pitchFamily="49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C777869-4AAB-49D1-8A4C-89C5D2AE86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Courier New" pitchFamily="49" charset="0"/>
          <a:ea typeface="+mj-ea"/>
          <a:cs typeface="Courier New" pitchFamily="49" charset="0"/>
        </a:defRPr>
      </a:lvl1pPr>
      <a:lvl2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urier New" pitchFamily="49" charset="0"/>
          <a:cs typeface="Courier New" pitchFamily="49" charset="0"/>
        </a:defRPr>
      </a:lvl2pPr>
      <a:lvl3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urier New" pitchFamily="49" charset="0"/>
          <a:cs typeface="Courier New" pitchFamily="49" charset="0"/>
        </a:defRPr>
      </a:lvl3pPr>
      <a:lvl4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urier New" pitchFamily="49" charset="0"/>
          <a:cs typeface="Courier New" pitchFamily="49" charset="0"/>
        </a:defRPr>
      </a:lvl4pPr>
      <a:lvl5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urier New" pitchFamily="49" charset="0"/>
          <a:cs typeface="Courier New" pitchFamily="49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urier New" pitchFamily="49" charset="0"/>
          <a:cs typeface="Courier New" pitchFamily="49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urier New" pitchFamily="49" charset="0"/>
          <a:cs typeface="Courier New" pitchFamily="49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urier New" pitchFamily="49" charset="0"/>
          <a:cs typeface="Courier New" pitchFamily="49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urier New" pitchFamily="49" charset="0"/>
          <a:cs typeface="Courier New" pitchFamily="49" charset="0"/>
        </a:defRPr>
      </a:lvl9pPr>
    </p:titleStyle>
    <p:bodyStyle>
      <a:lvl1pPr marL="547688" indent="-411163" algn="l" rtl="0" fontAlgn="base">
        <a:spcBef>
          <a:spcPct val="20000"/>
        </a:spcBef>
        <a:spcAft>
          <a:spcPct val="0"/>
        </a:spcAft>
        <a:buClr>
          <a:srgbClr val="F9F900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1pPr>
      <a:lvl2pPr marL="868363" indent="-282575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2pPr>
      <a:lvl3pPr marL="1133475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3pPr>
      <a:lvl4pPr marL="1352550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4pPr>
      <a:lvl5pPr marL="1544638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err="1"/>
              <a:t>Промислова</a:t>
            </a:r>
            <a:r>
              <a:rPr lang="ru-RU" dirty="0"/>
              <a:t> </a:t>
            </a:r>
            <a:r>
              <a:rPr lang="ru-RU" dirty="0" err="1"/>
              <a:t>революція</a:t>
            </a:r>
            <a:r>
              <a:rPr lang="ru-RU" dirty="0"/>
              <a:t> в </a:t>
            </a:r>
            <a:r>
              <a:rPr lang="ru-RU" dirty="0" err="1"/>
              <a:t>Англії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uk-UA" dirty="0" smtClean="0"/>
              <a:t>Технічні винаходи</a:t>
            </a:r>
            <a:endParaRPr lang="ru-RU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750" y="1484313"/>
            <a:ext cx="3160713" cy="2220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Прямоугольник 3"/>
          <p:cNvSpPr>
            <a:spLocks noChangeArrowheads="1"/>
          </p:cNvSpPr>
          <p:nvPr/>
        </p:nvSpPr>
        <p:spPr bwMode="auto">
          <a:xfrm>
            <a:off x="468313" y="3705225"/>
            <a:ext cx="23891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ru-RU">
                <a:solidFill>
                  <a:srgbClr val="FFFFFF"/>
                </a:solidFill>
                <a:latin typeface="Courier New" pitchFamily="49" charset="0"/>
                <a:cs typeface="Courier New" pitchFamily="49" charset="0"/>
              </a:rPr>
              <a:t>Прялка</a:t>
            </a:r>
            <a:r>
              <a:rPr lang="en-US">
                <a:solidFill>
                  <a:srgbClr val="FFFFFF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ru-RU">
                <a:solidFill>
                  <a:srgbClr val="FFFFFF"/>
                </a:solidFill>
                <a:latin typeface="Courier New" pitchFamily="49" charset="0"/>
                <a:cs typeface="Courier New" pitchFamily="49" charset="0"/>
              </a:rPr>
              <a:t>«Дженні».</a:t>
            </a:r>
          </a:p>
        </p:txBody>
      </p:sp>
      <p:pic>
        <p:nvPicPr>
          <p:cNvPr id="2253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81375" y="2889250"/>
            <a:ext cx="3554413" cy="341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08813" y="3709988"/>
            <a:ext cx="2044700" cy="259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4" name="TextBox 2"/>
          <p:cNvSpPr txBox="1">
            <a:spLocks noChangeArrowheads="1"/>
          </p:cNvSpPr>
          <p:nvPr/>
        </p:nvSpPr>
        <p:spPr bwMode="auto">
          <a:xfrm>
            <a:off x="3452813" y="6308725"/>
            <a:ext cx="34115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>
                <a:latin typeface="Courier New" pitchFamily="49" charset="0"/>
                <a:cs typeface="Courier New" pitchFamily="49" charset="0"/>
              </a:rPr>
              <a:t>Парова машина Дж.Ватта</a:t>
            </a:r>
            <a:endParaRPr lang="ru-RU">
              <a:latin typeface="Courier New" pitchFamily="49" charset="0"/>
              <a:cs typeface="Courier New" pitchFamily="49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uk-UA" dirty="0" smtClean="0"/>
              <a:t>Джордж </a:t>
            </a:r>
            <a:r>
              <a:rPr lang="uk-UA" dirty="0" err="1" smtClean="0"/>
              <a:t>Стефенсон</a:t>
            </a:r>
            <a:endParaRPr lang="ru-RU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54625" y="2103438"/>
            <a:ext cx="2806700" cy="3846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5613" y="1341438"/>
            <a:ext cx="3738562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Прямоугольник 3"/>
          <p:cNvSpPr>
            <a:spLocks noChangeArrowheads="1"/>
          </p:cNvSpPr>
          <p:nvPr/>
        </p:nvSpPr>
        <p:spPr bwMode="auto">
          <a:xfrm>
            <a:off x="1562100" y="1341438"/>
            <a:ext cx="26019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0000"/>
                </a:solidFill>
                <a:latin typeface="Times New Roman" pitchFamily="18" charset="0"/>
              </a:rPr>
              <a:t>Паровоз «Блюхер», 1814</a:t>
            </a:r>
          </a:p>
        </p:txBody>
      </p:sp>
      <p:pic>
        <p:nvPicPr>
          <p:cNvPr id="2355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123825" y="4025900"/>
            <a:ext cx="4402138" cy="24034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uk-UA" dirty="0" smtClean="0"/>
              <a:t>Роберт </a:t>
            </a:r>
            <a:r>
              <a:rPr lang="uk-UA" dirty="0" err="1" smtClean="0"/>
              <a:t>Фултон</a:t>
            </a:r>
            <a:endParaRPr lang="ru-RU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08625" y="2349500"/>
            <a:ext cx="2476500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2478088"/>
            <a:ext cx="4775200" cy="318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07950" y="260350"/>
            <a:ext cx="3265488" cy="6477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b="1" dirty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Сторони промислового перевороту</a:t>
            </a:r>
            <a:endParaRPr lang="ru-RU" sz="1600" b="1" dirty="0">
              <a:solidFill>
                <a:srgbClr val="C000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25413" y="1484313"/>
            <a:ext cx="3367087" cy="7207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b="1" dirty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технічна</a:t>
            </a:r>
            <a:endParaRPr lang="ru-RU" sz="1600" b="1" dirty="0">
              <a:solidFill>
                <a:srgbClr val="C000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60338" y="2565400"/>
            <a:ext cx="3332162" cy="100806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b="1" dirty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Перехід від мануфактури до фабрики</a:t>
            </a:r>
            <a:endParaRPr lang="ru-RU" sz="1600" b="1" dirty="0">
              <a:solidFill>
                <a:srgbClr val="C00000"/>
              </a:solidFill>
              <a:latin typeface="Courier New" pitchFamily="49" charset="0"/>
              <a:cs typeface="Courier New" pitchFamily="49" charset="0"/>
            </a:endParaRPr>
          </a:p>
        </p:txBody>
      </p:sp>
      <p:cxnSp>
        <p:nvCxnSpPr>
          <p:cNvPr id="12" name="Прямая со стрелкой 11"/>
          <p:cNvCxnSpPr>
            <a:stCxn id="4" idx="2"/>
          </p:cNvCxnSpPr>
          <p:nvPr/>
        </p:nvCxnSpPr>
        <p:spPr>
          <a:xfrm>
            <a:off x="1739900" y="908050"/>
            <a:ext cx="0" cy="576263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stCxn id="5" idx="2"/>
          </p:cNvCxnSpPr>
          <p:nvPr/>
        </p:nvCxnSpPr>
        <p:spPr>
          <a:xfrm>
            <a:off x="1808163" y="2205038"/>
            <a:ext cx="0" cy="287337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6264275" y="4149725"/>
            <a:ext cx="2879725" cy="10795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ФАБРИКА</a:t>
            </a:r>
            <a:endParaRPr lang="ru-RU" sz="2800" b="1" dirty="0">
              <a:solidFill>
                <a:srgbClr val="C000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264275" y="5322888"/>
            <a:ext cx="2879725" cy="122396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b="1" dirty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Велике приміщення;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b="1" dirty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Машини;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b="1" dirty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Сировина;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b="1" dirty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Готова продукція</a:t>
            </a:r>
            <a:endParaRPr lang="ru-RU" sz="1600" b="1" dirty="0">
              <a:solidFill>
                <a:srgbClr val="C000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9" name="Овал 8"/>
          <p:cNvSpPr/>
          <p:nvPr/>
        </p:nvSpPr>
        <p:spPr>
          <a:xfrm rot="19915039">
            <a:off x="4198938" y="3094038"/>
            <a:ext cx="2881312" cy="158432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b="1" dirty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ЛЮДИ</a:t>
            </a:r>
            <a:endParaRPr lang="ru-RU" sz="3200" b="1" dirty="0">
              <a:solidFill>
                <a:srgbClr val="C000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93725" y="5373688"/>
            <a:ext cx="3384550" cy="122396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dirty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НАЙМАНІ РОБІТНИКИ</a:t>
            </a:r>
            <a:endParaRPr lang="ru-RU" b="1" dirty="0">
              <a:solidFill>
                <a:srgbClr val="C000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5867400" y="584200"/>
            <a:ext cx="3097213" cy="133191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dirty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ПРОМИСЛОВА БУРЖУАЗІЯ</a:t>
            </a:r>
            <a:endParaRPr lang="ru-RU" b="1" dirty="0">
              <a:solidFill>
                <a:srgbClr val="C00000"/>
              </a:solidFill>
              <a:latin typeface="Courier New" pitchFamily="49" charset="0"/>
              <a:cs typeface="Courier New" pitchFamily="49" charset="0"/>
            </a:endParaRPr>
          </a:p>
        </p:txBody>
      </p:sp>
      <p:cxnSp>
        <p:nvCxnSpPr>
          <p:cNvPr id="19" name="Прямая со стрелкой 18"/>
          <p:cNvCxnSpPr/>
          <p:nvPr/>
        </p:nvCxnSpPr>
        <p:spPr>
          <a:xfrm flipV="1">
            <a:off x="6732588" y="2060575"/>
            <a:ext cx="503237" cy="1008063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H="1">
            <a:off x="3492500" y="4689475"/>
            <a:ext cx="935038" cy="5730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5665788" y="115888"/>
            <a:ext cx="3238500" cy="7207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b="1" dirty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суспільна</a:t>
            </a:r>
            <a:endParaRPr lang="ru-RU" sz="1600" b="1" dirty="0">
              <a:solidFill>
                <a:srgbClr val="C000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689600" y="1196975"/>
            <a:ext cx="3236913" cy="1008063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b="1" dirty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Формування нових станів суспільства</a:t>
            </a:r>
            <a:endParaRPr lang="ru-RU" sz="1600" b="1" dirty="0">
              <a:solidFill>
                <a:srgbClr val="C000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472113" y="2781300"/>
            <a:ext cx="1655762" cy="1295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b="1" dirty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Промислова буржуазія</a:t>
            </a:r>
            <a:endParaRPr lang="ru-RU" sz="1600" b="1" dirty="0">
              <a:solidFill>
                <a:srgbClr val="C000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342188" y="2781300"/>
            <a:ext cx="1584325" cy="1295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b="1" dirty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Наймані робітники</a:t>
            </a:r>
            <a:endParaRPr lang="ru-RU" sz="1600" b="1" dirty="0">
              <a:solidFill>
                <a:srgbClr val="C00000"/>
              </a:solidFill>
              <a:latin typeface="Courier New" pitchFamily="49" charset="0"/>
              <a:cs typeface="Courier New" pitchFamily="49" charset="0"/>
            </a:endParaRP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7278688" y="836613"/>
            <a:ext cx="0" cy="288925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6300788" y="2205038"/>
            <a:ext cx="0" cy="503237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8027988" y="2276475"/>
            <a:ext cx="0" cy="43180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Скругленный прямоугольник 21"/>
          <p:cNvSpPr/>
          <p:nvPr/>
        </p:nvSpPr>
        <p:spPr>
          <a:xfrm>
            <a:off x="1098550" y="2276475"/>
            <a:ext cx="3095625" cy="133191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dirty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ПРОМИСЛОВА БУРЖУАЗІЯ</a:t>
            </a:r>
            <a:endParaRPr lang="ru-RU" b="1" dirty="0">
              <a:solidFill>
                <a:srgbClr val="C000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187450" y="3933825"/>
            <a:ext cx="2952750" cy="5746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b="1" dirty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Капітал ( гроші )</a:t>
            </a:r>
            <a:endParaRPr lang="ru-RU" sz="1600" b="1" dirty="0">
              <a:solidFill>
                <a:srgbClr val="C000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4" name="Плюс 23"/>
          <p:cNvSpPr/>
          <p:nvPr/>
        </p:nvSpPr>
        <p:spPr>
          <a:xfrm>
            <a:off x="2484438" y="3608388"/>
            <a:ext cx="287337" cy="325437"/>
          </a:xfrm>
          <a:prstGeom prst="mathPlu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6635" name="TextBox 24"/>
          <p:cNvSpPr txBox="1">
            <a:spLocks noChangeArrowheads="1"/>
          </p:cNvSpPr>
          <p:nvPr/>
        </p:nvSpPr>
        <p:spPr bwMode="auto">
          <a:xfrm>
            <a:off x="5219700" y="4365625"/>
            <a:ext cx="381635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uk-UA">
                <a:latin typeface="Courier New" pitchFamily="49" charset="0"/>
                <a:cs typeface="Courier New" pitchFamily="49" charset="0"/>
              </a:rPr>
              <a:t>З яких верств населення могла сформуватися промислова буржуазія?</a:t>
            </a:r>
          </a:p>
          <a:p>
            <a:pPr marL="342900" indent="-342900">
              <a:buFontTx/>
              <a:buAutoNum type="arabicPeriod"/>
            </a:pPr>
            <a:r>
              <a:rPr lang="uk-UA">
                <a:latin typeface="Courier New" pitchFamily="49" charset="0"/>
                <a:cs typeface="Courier New" pitchFamily="49" charset="0"/>
              </a:rPr>
              <a:t>Що необхідно  мати промисловій буржуазії, щоб заснувати фабрику?</a:t>
            </a:r>
            <a:endParaRPr lang="ru-RU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74613" y="115888"/>
            <a:ext cx="1727200" cy="5048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b="1" dirty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Банкіри</a:t>
            </a:r>
            <a:endParaRPr lang="ru-RU" sz="1600" b="1" dirty="0">
              <a:solidFill>
                <a:srgbClr val="C000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1979613" y="115888"/>
            <a:ext cx="1728787" cy="5048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b="1" dirty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Власники мануфактур</a:t>
            </a:r>
            <a:endParaRPr lang="ru-RU" sz="1600" b="1" dirty="0">
              <a:solidFill>
                <a:srgbClr val="C000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3924300" y="115888"/>
            <a:ext cx="1547813" cy="5048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b="1" dirty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Нові дворяни</a:t>
            </a:r>
            <a:endParaRPr lang="ru-RU" sz="1600" b="1" dirty="0">
              <a:solidFill>
                <a:srgbClr val="C00000"/>
              </a:solidFill>
              <a:latin typeface="Courier New" pitchFamily="49" charset="0"/>
              <a:cs typeface="Courier New" pitchFamily="49" charset="0"/>
            </a:endParaRPr>
          </a:p>
        </p:txBody>
      </p:sp>
      <p:cxnSp>
        <p:nvCxnSpPr>
          <p:cNvPr id="30" name="Прямая со стрелкой 29"/>
          <p:cNvCxnSpPr>
            <a:stCxn id="26" idx="2"/>
          </p:cNvCxnSpPr>
          <p:nvPr/>
        </p:nvCxnSpPr>
        <p:spPr>
          <a:xfrm>
            <a:off x="938213" y="620713"/>
            <a:ext cx="1546225" cy="1512887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>
            <a:stCxn id="28" idx="2"/>
          </p:cNvCxnSpPr>
          <p:nvPr/>
        </p:nvCxnSpPr>
        <p:spPr>
          <a:xfrm flipH="1">
            <a:off x="2843213" y="620713"/>
            <a:ext cx="1854200" cy="1512887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>
            <a:stCxn id="27" idx="2"/>
          </p:cNvCxnSpPr>
          <p:nvPr/>
        </p:nvCxnSpPr>
        <p:spPr>
          <a:xfrm flipH="1">
            <a:off x="2646363" y="620713"/>
            <a:ext cx="196850" cy="1512887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Скругленный прямоугольник 34"/>
          <p:cNvSpPr/>
          <p:nvPr/>
        </p:nvSpPr>
        <p:spPr>
          <a:xfrm>
            <a:off x="74613" y="4797425"/>
            <a:ext cx="1727200" cy="549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b="1" dirty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Цінні папери ( акції)</a:t>
            </a:r>
            <a:endParaRPr lang="ru-RU" sz="1600" b="1" dirty="0">
              <a:solidFill>
                <a:srgbClr val="C000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701675" y="5516563"/>
            <a:ext cx="2120900" cy="5048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b="1" dirty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Пограбування колоній</a:t>
            </a:r>
            <a:endParaRPr lang="ru-RU" sz="1600" b="1" dirty="0">
              <a:solidFill>
                <a:srgbClr val="C000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1468438" y="6237288"/>
            <a:ext cx="2671762" cy="5048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b="1" dirty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работоргівля</a:t>
            </a:r>
            <a:endParaRPr lang="ru-RU" sz="1600" b="1" dirty="0">
              <a:solidFill>
                <a:srgbClr val="C00000"/>
              </a:solidFill>
              <a:latin typeface="Courier New" pitchFamily="49" charset="0"/>
              <a:cs typeface="Courier New" pitchFamily="49" charset="0"/>
            </a:endParaRPr>
          </a:p>
        </p:txBody>
      </p:sp>
      <p:cxnSp>
        <p:nvCxnSpPr>
          <p:cNvPr id="39" name="Прямая со стрелкой 38"/>
          <p:cNvCxnSpPr/>
          <p:nvPr/>
        </p:nvCxnSpPr>
        <p:spPr>
          <a:xfrm flipV="1">
            <a:off x="1468438" y="4508500"/>
            <a:ext cx="0" cy="288925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 flipV="1">
            <a:off x="3635375" y="4652963"/>
            <a:ext cx="0" cy="1584325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/>
          <p:nvPr/>
        </p:nvCxnSpPr>
        <p:spPr>
          <a:xfrm flipV="1">
            <a:off x="2339975" y="4508500"/>
            <a:ext cx="0" cy="982663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5665788" y="115888"/>
            <a:ext cx="3238500" cy="7207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b="1" dirty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суспільна</a:t>
            </a:r>
            <a:endParaRPr lang="ru-RU" sz="1600" b="1" dirty="0">
              <a:solidFill>
                <a:srgbClr val="C000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689600" y="1196975"/>
            <a:ext cx="3236913" cy="1008063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b="1" dirty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Формування нових станів суспільства</a:t>
            </a:r>
            <a:endParaRPr lang="ru-RU" sz="1600" b="1" dirty="0">
              <a:solidFill>
                <a:srgbClr val="C000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472113" y="2781300"/>
            <a:ext cx="1655762" cy="1295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b="1" dirty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Промислова буржуазія</a:t>
            </a:r>
            <a:endParaRPr lang="ru-RU" sz="1600" b="1" dirty="0">
              <a:solidFill>
                <a:srgbClr val="C000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342188" y="2781300"/>
            <a:ext cx="1584325" cy="1295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b="1" dirty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Наймані робітники</a:t>
            </a:r>
            <a:endParaRPr lang="ru-RU" sz="1600" b="1" dirty="0">
              <a:solidFill>
                <a:srgbClr val="C00000"/>
              </a:solidFill>
              <a:latin typeface="Courier New" pitchFamily="49" charset="0"/>
              <a:cs typeface="Courier New" pitchFamily="49" charset="0"/>
            </a:endParaRP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7278688" y="836613"/>
            <a:ext cx="0" cy="288925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6300788" y="2205038"/>
            <a:ext cx="0" cy="503237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8027988" y="2276475"/>
            <a:ext cx="0" cy="43180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65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3689350"/>
            <a:ext cx="3408363" cy="124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4932363" y="4314825"/>
            <a:ext cx="4144962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uk-UA" dirty="0">
                <a:latin typeface="Courier New" pitchFamily="49" charset="0"/>
                <a:cs typeface="Courier New" pitchFamily="49" charset="0"/>
              </a:rPr>
              <a:t>В </a:t>
            </a:r>
            <a:r>
              <a:rPr lang="uk-UA" dirty="0">
                <a:latin typeface="Courier New" pitchFamily="49" charset="0"/>
                <a:cs typeface="Courier New" pitchFamily="49" charset="0"/>
              </a:rPr>
              <a:t>чому суть обгородження</a:t>
            </a:r>
            <a:r>
              <a:rPr lang="uk-UA" dirty="0">
                <a:latin typeface="Courier New" pitchFamily="49" charset="0"/>
                <a:cs typeface="Courier New" pitchFamily="49" charset="0"/>
              </a:rPr>
              <a:t>?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uk-UA" dirty="0">
                <a:latin typeface="Courier New" pitchFamily="49" charset="0"/>
                <a:cs typeface="Courier New" pitchFamily="49" charset="0"/>
              </a:rPr>
              <a:t>З якої верстви населення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>
                <a:latin typeface="Courier New" pitchFamily="49" charset="0"/>
                <a:cs typeface="Courier New" pitchFamily="49" charset="0"/>
              </a:rPr>
              <a:t>в основному формувалися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>
                <a:latin typeface="Courier New" pitchFamily="49" charset="0"/>
                <a:cs typeface="Courier New" pitchFamily="49" charset="0"/>
              </a:rPr>
              <a:t>робітники?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50825" y="404813"/>
            <a:ext cx="3408363" cy="57626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dirty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Обгородження</a:t>
            </a:r>
            <a:endParaRPr lang="ru-RU" b="1" dirty="0">
              <a:solidFill>
                <a:srgbClr val="C000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19075" y="1736725"/>
            <a:ext cx="3408363" cy="6477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dirty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Втрата селянами землі, розорення</a:t>
            </a:r>
            <a:endParaRPr lang="ru-RU" b="1" dirty="0">
              <a:solidFill>
                <a:srgbClr val="C00000"/>
              </a:solidFill>
              <a:latin typeface="Courier New" pitchFamily="49" charset="0"/>
              <a:cs typeface="Courier New" pitchFamily="49" charset="0"/>
            </a:endParaRPr>
          </a:p>
        </p:txBody>
      </p:sp>
      <p:cxnSp>
        <p:nvCxnSpPr>
          <p:cNvPr id="7" name="Прямая со стрелкой 6"/>
          <p:cNvCxnSpPr>
            <a:stCxn id="3" idx="2"/>
          </p:cNvCxnSpPr>
          <p:nvPr/>
        </p:nvCxnSpPr>
        <p:spPr>
          <a:xfrm flipH="1">
            <a:off x="1955800" y="981075"/>
            <a:ext cx="0" cy="64770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>
            <a:off x="1924050" y="2517775"/>
            <a:ext cx="0" cy="1055688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231775" y="3987800"/>
            <a:ext cx="8785225" cy="93503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u="sng" dirty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Передумови промислової революції в Англії.</a:t>
            </a:r>
            <a:endParaRPr lang="ru-RU" b="1" u="sng" dirty="0">
              <a:solidFill>
                <a:srgbClr val="C000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39750" y="188913"/>
            <a:ext cx="2808288" cy="8636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b="1" dirty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Встановлення конституційної монархії</a:t>
            </a:r>
            <a:endParaRPr lang="ru-RU" sz="1600" b="1" dirty="0">
              <a:solidFill>
                <a:srgbClr val="C000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635375" y="188913"/>
            <a:ext cx="2592388" cy="8636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b="1" dirty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Аграрна революція</a:t>
            </a:r>
            <a:endParaRPr lang="ru-RU" sz="1600" b="1" dirty="0">
              <a:solidFill>
                <a:srgbClr val="C000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532563" y="1484313"/>
            <a:ext cx="2520950" cy="86518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b="1" dirty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Технічні винаходи</a:t>
            </a:r>
            <a:endParaRPr lang="ru-RU" sz="1600" b="1" dirty="0">
              <a:solidFill>
                <a:srgbClr val="C000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496050" y="188913"/>
            <a:ext cx="2520950" cy="8636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b="1" dirty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Високий рівень розвитку науки</a:t>
            </a:r>
            <a:endParaRPr lang="ru-RU" sz="1600" b="1" dirty="0">
              <a:solidFill>
                <a:srgbClr val="C000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07963" y="1458913"/>
            <a:ext cx="2590800" cy="8636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b="1" dirty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Розорення селянських господарств</a:t>
            </a:r>
            <a:endParaRPr lang="ru-RU" sz="1600" b="1" dirty="0">
              <a:solidFill>
                <a:srgbClr val="C000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587750" y="1341438"/>
            <a:ext cx="2663825" cy="143986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b="1" dirty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Розвиток господарств великих землевласників та фермерських господарств</a:t>
            </a:r>
            <a:endParaRPr lang="ru-RU" sz="1600" b="1" dirty="0">
              <a:solidFill>
                <a:srgbClr val="C000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07963" y="2565400"/>
            <a:ext cx="2590800" cy="79216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b="1" dirty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Перетворення селян на найманих робітників</a:t>
            </a:r>
            <a:endParaRPr lang="ru-RU" sz="1600" b="1" dirty="0">
              <a:solidFill>
                <a:srgbClr val="C000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07963" y="5805488"/>
            <a:ext cx="2700337" cy="9366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b="1" dirty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Швидкий розвиток мануфактур</a:t>
            </a:r>
            <a:endParaRPr lang="ru-RU" sz="1600" b="1" dirty="0">
              <a:solidFill>
                <a:srgbClr val="C000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532563" y="5805488"/>
            <a:ext cx="2520950" cy="9366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b="1" dirty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Подальший розвиток торгівлі</a:t>
            </a:r>
            <a:endParaRPr lang="ru-RU" sz="1600" b="1" dirty="0">
              <a:solidFill>
                <a:srgbClr val="C00000"/>
              </a:solidFill>
              <a:latin typeface="Courier New" pitchFamily="49" charset="0"/>
              <a:cs typeface="Courier New" pitchFamily="49" charset="0"/>
            </a:endParaRPr>
          </a:p>
        </p:txBody>
      </p:sp>
      <p:cxnSp>
        <p:nvCxnSpPr>
          <p:cNvPr id="15" name="Прямая со стрелкой 14"/>
          <p:cNvCxnSpPr>
            <a:stCxn id="6" idx="2"/>
          </p:cNvCxnSpPr>
          <p:nvPr/>
        </p:nvCxnSpPr>
        <p:spPr>
          <a:xfrm flipH="1">
            <a:off x="2798763" y="1052513"/>
            <a:ext cx="2133600" cy="43180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>
            <a:stCxn id="6" idx="2"/>
          </p:cNvCxnSpPr>
          <p:nvPr/>
        </p:nvCxnSpPr>
        <p:spPr>
          <a:xfrm flipH="1">
            <a:off x="4919663" y="1052513"/>
            <a:ext cx="12700" cy="21590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>
            <a:stCxn id="9" idx="2"/>
            <a:endCxn id="11" idx="0"/>
          </p:cNvCxnSpPr>
          <p:nvPr/>
        </p:nvCxnSpPr>
        <p:spPr>
          <a:xfrm>
            <a:off x="1503363" y="2322513"/>
            <a:ext cx="0" cy="242887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>
            <a:stCxn id="8" idx="2"/>
          </p:cNvCxnSpPr>
          <p:nvPr/>
        </p:nvCxnSpPr>
        <p:spPr>
          <a:xfrm>
            <a:off x="7756525" y="1052513"/>
            <a:ext cx="0" cy="40640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>
            <a:stCxn id="11" idx="2"/>
          </p:cNvCxnSpPr>
          <p:nvPr/>
        </p:nvCxnSpPr>
        <p:spPr>
          <a:xfrm>
            <a:off x="1503363" y="3357563"/>
            <a:ext cx="0" cy="576262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7818438" y="2384425"/>
            <a:ext cx="0" cy="154940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4919663" y="2830513"/>
            <a:ext cx="6350" cy="1103312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flipV="1">
            <a:off x="1655763" y="5013325"/>
            <a:ext cx="0" cy="828675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flipV="1">
            <a:off x="7745413" y="4976813"/>
            <a:ext cx="0" cy="828675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>
            <a:off x="3059113" y="1052513"/>
            <a:ext cx="73025" cy="288131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dirty="0"/>
              <a:t>Початок промислової революції</a:t>
            </a:r>
            <a:endParaRPr lang="ru-RU" dirty="0"/>
          </a:p>
        </p:txBody>
      </p:sp>
      <p:sp>
        <p:nvSpPr>
          <p:cNvPr id="29698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mtClean="0"/>
              <a:t>Розпочався промисловий переворот у </a:t>
            </a:r>
            <a:r>
              <a:rPr lang="ru-RU" b="1" u="sng" smtClean="0"/>
              <a:t>текстильній промисловості</a:t>
            </a:r>
            <a:r>
              <a:rPr lang="ru-RU" smtClean="0"/>
              <a:t>, і перш за все в бавовняній галузі.</a:t>
            </a:r>
          </a:p>
        </p:txBody>
      </p:sp>
      <p:pic>
        <p:nvPicPr>
          <p:cNvPr id="2969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27313" y="3213100"/>
            <a:ext cx="6218237" cy="311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Прямоугольник 5"/>
          <p:cNvSpPr>
            <a:spLocks noChangeArrowheads="1"/>
          </p:cNvSpPr>
          <p:nvPr/>
        </p:nvSpPr>
        <p:spPr bwMode="auto">
          <a:xfrm>
            <a:off x="0" y="4170363"/>
            <a:ext cx="248443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b="1">
                <a:solidFill>
                  <a:srgbClr val="FFFFFF"/>
                </a:solidFill>
                <a:latin typeface="Times New Roman" pitchFamily="18" charset="0"/>
              </a:rPr>
              <a:t>І.Кларк.</a:t>
            </a:r>
          </a:p>
          <a:p>
            <a:pPr algn="ctr" eaLnBrk="0" hangingPunct="0"/>
            <a:r>
              <a:rPr lang="ru-RU" b="1">
                <a:solidFill>
                  <a:srgbClr val="FFFFFF"/>
                </a:solidFill>
                <a:latin typeface="Times New Roman" pitchFamily="18" charset="0"/>
              </a:rPr>
              <a:t>Прядильна </a:t>
            </a:r>
          </a:p>
          <a:p>
            <a:pPr algn="ctr" eaLnBrk="0" hangingPunct="0"/>
            <a:r>
              <a:rPr lang="ru-RU" b="1">
                <a:solidFill>
                  <a:srgbClr val="FFFFFF"/>
                </a:solidFill>
                <a:latin typeface="Times New Roman" pitchFamily="18" charset="0"/>
              </a:rPr>
              <a:t>фабрика в Ланкаре</a:t>
            </a:r>
          </a:p>
          <a:p>
            <a:pPr algn="ctr" eaLnBrk="0" hangingPunct="0"/>
            <a:r>
              <a:rPr lang="ru-RU" b="1">
                <a:solidFill>
                  <a:srgbClr val="FFFFFF"/>
                </a:solidFill>
                <a:latin typeface="Times New Roman" pitchFamily="18" charset="0"/>
              </a:rPr>
              <a:t>(Шотландія).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Прямоугольник 1"/>
          <p:cNvSpPr>
            <a:spLocks noChangeArrowheads="1"/>
          </p:cNvSpPr>
          <p:nvPr/>
        </p:nvSpPr>
        <p:spPr bwMode="auto">
          <a:xfrm>
            <a:off x="107950" y="-9525"/>
            <a:ext cx="8928100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>
                <a:latin typeface="Courier New" pitchFamily="49" charset="0"/>
                <a:cs typeface="Courier New" pitchFamily="49" charset="0"/>
              </a:rPr>
              <a:t>Застосування машин прискорило розвиток металургії, вугільної промисловості. Виникло машинобудування, основу якого складали винахід і широке застосування токарного верстата та свердлильної машини. </a:t>
            </a: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2275" y="2376488"/>
            <a:ext cx="5688013" cy="426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uk-UA" dirty="0" smtClean="0"/>
              <a:t>Адам Сміт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475163" cy="4525963"/>
          </a:xfrm>
        </p:spPr>
        <p:txBody>
          <a:bodyPr>
            <a:normAutofit fontScale="92500" lnSpcReduction="10000"/>
          </a:bodyPr>
          <a:lstStyle/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uk-UA" dirty="0" smtClean="0"/>
              <a:t>1776р. – видання </a:t>
            </a:r>
            <a:r>
              <a:rPr lang="ru-RU" b="1" u="sng" dirty="0"/>
              <a:t>«</a:t>
            </a:r>
            <a:r>
              <a:rPr lang="ru-RU" b="1" u="sng" dirty="0" err="1"/>
              <a:t>Дослідження</a:t>
            </a:r>
            <a:r>
              <a:rPr lang="ru-RU" b="1" u="sng" dirty="0"/>
              <a:t> </a:t>
            </a:r>
            <a:r>
              <a:rPr lang="ru-RU" b="1" u="sng" dirty="0" err="1"/>
              <a:t>природи</a:t>
            </a:r>
            <a:r>
              <a:rPr lang="ru-RU" b="1" u="sng" dirty="0"/>
              <a:t> та причин </a:t>
            </a:r>
            <a:r>
              <a:rPr lang="ru-RU" b="1" u="sng" dirty="0" err="1"/>
              <a:t>багатства</a:t>
            </a:r>
            <a:r>
              <a:rPr lang="ru-RU" b="1" u="sng" dirty="0"/>
              <a:t> </a:t>
            </a:r>
            <a:r>
              <a:rPr lang="ru-RU" b="1" u="sng" dirty="0" err="1"/>
              <a:t>народів</a:t>
            </a:r>
            <a:r>
              <a:rPr lang="ru-RU" b="1" u="sng" dirty="0"/>
              <a:t>»</a:t>
            </a:r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ru-RU" b="1" dirty="0" err="1" smtClean="0"/>
              <a:t>Перевага</a:t>
            </a:r>
            <a:r>
              <a:rPr lang="ru-RU" b="1" dirty="0" smtClean="0"/>
              <a:t> </a:t>
            </a:r>
            <a:r>
              <a:rPr lang="ru-RU" b="1" dirty="0" err="1"/>
              <a:t>поділу</a:t>
            </a:r>
            <a:r>
              <a:rPr lang="ru-RU" b="1" dirty="0"/>
              <a:t> </a:t>
            </a:r>
            <a:r>
              <a:rPr lang="ru-RU" b="1" dirty="0" err="1" smtClean="0"/>
              <a:t>праці</a:t>
            </a:r>
            <a:r>
              <a:rPr lang="ru-RU" b="1" dirty="0" smtClean="0"/>
              <a:t>;</a:t>
            </a:r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ru-RU" b="1" dirty="0" err="1"/>
              <a:t>Теорія</a:t>
            </a:r>
            <a:r>
              <a:rPr lang="ru-RU" b="1" dirty="0"/>
              <a:t> </a:t>
            </a:r>
            <a:r>
              <a:rPr lang="ru-RU" b="1" dirty="0" err="1"/>
              <a:t>рівноваги</a:t>
            </a:r>
            <a:r>
              <a:rPr lang="ru-RU" b="1" dirty="0"/>
              <a:t> на </a:t>
            </a:r>
            <a:r>
              <a:rPr lang="ru-RU" b="1" dirty="0" smtClean="0"/>
              <a:t>ринку;</a:t>
            </a:r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ru-RU" b="1" dirty="0" err="1"/>
              <a:t>Теорія</a:t>
            </a:r>
            <a:r>
              <a:rPr lang="ru-RU" b="1" dirty="0"/>
              <a:t> </a:t>
            </a:r>
            <a:r>
              <a:rPr lang="ru-RU" b="1" dirty="0" err="1"/>
              <a:t>розподілу</a:t>
            </a:r>
            <a:r>
              <a:rPr lang="ru-RU" b="1" dirty="0"/>
              <a:t> </a:t>
            </a:r>
            <a:r>
              <a:rPr lang="ru-RU" b="1" dirty="0" err="1" smtClean="0"/>
              <a:t>доходів</a:t>
            </a:r>
            <a:r>
              <a:rPr lang="ru-RU" b="1" dirty="0" smtClean="0"/>
              <a:t>;</a:t>
            </a:r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uk-UA" b="1" dirty="0" smtClean="0"/>
              <a:t>Невтручання держави у ринок.</a:t>
            </a:r>
            <a:endParaRPr lang="ru-RU" b="1" dirty="0"/>
          </a:p>
        </p:txBody>
      </p:sp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49963" y="1628775"/>
            <a:ext cx="2190750" cy="326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8" name="Прямоугольник 6"/>
          <p:cNvSpPr>
            <a:spLocks noChangeArrowheads="1"/>
          </p:cNvSpPr>
          <p:nvPr/>
        </p:nvSpPr>
        <p:spPr bwMode="auto">
          <a:xfrm>
            <a:off x="5219700" y="5013325"/>
            <a:ext cx="3852863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vi-VN" sz="1600" b="1">
                <a:latin typeface="Courier New" pitchFamily="49" charset="0"/>
                <a:cs typeface="Courier New" pitchFamily="49" charset="0"/>
              </a:rPr>
              <a:t>Адам Сміт </a:t>
            </a:r>
            <a:endParaRPr lang="uk-UA" sz="1600" b="1">
              <a:latin typeface="Courier New" pitchFamily="49" charset="0"/>
              <a:cs typeface="Courier New" pitchFamily="49" charset="0"/>
            </a:endParaRPr>
          </a:p>
          <a:p>
            <a:pPr algn="ctr"/>
            <a:r>
              <a:rPr lang="vi-VN" sz="1600" b="1">
                <a:latin typeface="Courier New" pitchFamily="49" charset="0"/>
                <a:cs typeface="Courier New" pitchFamily="49" charset="0"/>
              </a:rPr>
              <a:t>(1723 </a:t>
            </a:r>
            <a:r>
              <a:rPr lang="uk-UA" sz="1600" b="1">
                <a:latin typeface="Courier New" pitchFamily="49" charset="0"/>
                <a:cs typeface="Courier New" pitchFamily="49" charset="0"/>
              </a:rPr>
              <a:t>- </a:t>
            </a:r>
            <a:r>
              <a:rPr lang="vi-VN" sz="1600" b="1">
                <a:latin typeface="Courier New" pitchFamily="49" charset="0"/>
                <a:cs typeface="Courier New" pitchFamily="49" charset="0"/>
              </a:rPr>
              <a:t>1790) — британський (шотландський) економіст, філософ-етик; один із засновників сучасної економічної теорії.</a:t>
            </a:r>
            <a:endParaRPr lang="ru-RU" sz="1600" b="1">
              <a:latin typeface="Courier New" pitchFamily="49" charset="0"/>
              <a:cs typeface="Courier New" pitchFamily="49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uk-UA" dirty="0" smtClean="0"/>
              <a:t>Завдання уроку</a:t>
            </a:r>
            <a:endParaRPr lang="ru-RU" dirty="0"/>
          </a:p>
        </p:txBody>
      </p:sp>
      <p:sp>
        <p:nvSpPr>
          <p:cNvPr id="14338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smtClean="0"/>
              <a:t>Визначити передумови промислової революції в Англії;</a:t>
            </a:r>
          </a:p>
          <a:p>
            <a:r>
              <a:rPr lang="uk-UA" smtClean="0"/>
              <a:t>Розкрити суть і наслідки промислової революції в Англії;</a:t>
            </a:r>
          </a:p>
          <a:p>
            <a:r>
              <a:rPr lang="uk-UA" smtClean="0"/>
              <a:t>Вчитися встановлювати причинно – наслідкові зв»язки, працювати з джерелами інформації, робити висновки та узагальнення.</a:t>
            </a:r>
            <a:endParaRPr lang="ru-RU" smtClean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2800" dirty="0" err="1"/>
              <a:t>Із</a:t>
            </a:r>
            <a:r>
              <a:rPr lang="ru-RU" sz="2800" dirty="0"/>
              <a:t> книги А. </a:t>
            </a:r>
            <a:r>
              <a:rPr lang="ru-RU" sz="2800" dirty="0" err="1"/>
              <a:t>Сміта</a:t>
            </a:r>
            <a:r>
              <a:rPr lang="ru-RU" sz="2800" dirty="0"/>
              <a:t> «</a:t>
            </a:r>
            <a:r>
              <a:rPr lang="ru-RU" sz="2800" dirty="0" err="1"/>
              <a:t>Дослідження</a:t>
            </a:r>
            <a:r>
              <a:rPr lang="ru-RU" sz="2800" dirty="0"/>
              <a:t> </a:t>
            </a:r>
            <a:r>
              <a:rPr lang="ru-RU" sz="2800" dirty="0" err="1"/>
              <a:t>природи</a:t>
            </a:r>
            <a:r>
              <a:rPr lang="ru-RU" sz="2800" dirty="0"/>
              <a:t> та причин </a:t>
            </a:r>
            <a:r>
              <a:rPr lang="ru-RU" sz="2800" dirty="0" err="1"/>
              <a:t>багатства</a:t>
            </a:r>
            <a:r>
              <a:rPr lang="ru-RU" sz="2800" dirty="0"/>
              <a:t> </a:t>
            </a:r>
            <a:r>
              <a:rPr lang="ru-RU" sz="2800" dirty="0" err="1"/>
              <a:t>народів</a:t>
            </a:r>
            <a:r>
              <a:rPr lang="ru-RU" sz="2800" dirty="0"/>
              <a:t>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13350"/>
          </a:xfrm>
        </p:spPr>
        <p:txBody>
          <a:bodyPr>
            <a:normAutofit fontScale="62500" lnSpcReduction="20000"/>
          </a:bodyPr>
          <a:lstStyle/>
          <a:p>
            <a:pPr marL="548640" indent="-411480" algn="just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ru-RU" sz="4000" b="1" dirty="0"/>
              <a:t>“</a:t>
            </a:r>
            <a:r>
              <a:rPr lang="ru-RU" sz="4000" b="1" dirty="0" err="1"/>
              <a:t>Насправді</a:t>
            </a:r>
            <a:r>
              <a:rPr lang="ru-RU" sz="4000" b="1" dirty="0"/>
              <a:t> ... особа аж </a:t>
            </a:r>
            <a:r>
              <a:rPr lang="ru-RU" sz="4000" b="1" dirty="0" err="1"/>
              <a:t>ніяк</a:t>
            </a:r>
            <a:r>
              <a:rPr lang="ru-RU" sz="4000" b="1" dirty="0"/>
              <a:t> не </a:t>
            </a:r>
            <a:r>
              <a:rPr lang="ru-RU" sz="4000" b="1" dirty="0" err="1"/>
              <a:t>має</a:t>
            </a:r>
            <a:r>
              <a:rPr lang="ru-RU" sz="4000" b="1" dirty="0"/>
              <a:t> </a:t>
            </a:r>
            <a:r>
              <a:rPr lang="ru-RU" sz="4000" b="1" dirty="0" err="1"/>
              <a:t>наміру</a:t>
            </a:r>
            <a:r>
              <a:rPr lang="ru-RU" sz="4000" b="1" dirty="0"/>
              <a:t> </a:t>
            </a:r>
            <a:r>
              <a:rPr lang="ru-RU" sz="4000" b="1" dirty="0" err="1"/>
              <a:t>служити</a:t>
            </a:r>
            <a:r>
              <a:rPr lang="ru-RU" sz="4000" b="1" dirty="0"/>
              <a:t> </a:t>
            </a:r>
            <a:r>
              <a:rPr lang="ru-RU" sz="4000" b="1" dirty="0" err="1"/>
              <a:t>спільному</a:t>
            </a:r>
            <a:r>
              <a:rPr lang="ru-RU" sz="4000" b="1" dirty="0"/>
              <a:t> благу... </a:t>
            </a:r>
            <a:r>
              <a:rPr lang="ru-RU" sz="4000" b="1" dirty="0" err="1"/>
              <a:t>Якщо</a:t>
            </a:r>
            <a:r>
              <a:rPr lang="ru-RU" sz="4000" b="1" dirty="0"/>
              <a:t> </a:t>
            </a:r>
            <a:r>
              <a:rPr lang="ru-RU" sz="4000" b="1" dirty="0" err="1"/>
              <a:t>така</a:t>
            </a:r>
            <a:r>
              <a:rPr lang="ru-RU" sz="4000" b="1" dirty="0"/>
              <a:t> </a:t>
            </a:r>
            <a:r>
              <a:rPr lang="ru-RU" sz="4000" b="1" dirty="0" err="1"/>
              <a:t>людина</a:t>
            </a:r>
            <a:r>
              <a:rPr lang="ru-RU" sz="4000" b="1" dirty="0"/>
              <a:t> </a:t>
            </a:r>
            <a:r>
              <a:rPr lang="ru-RU" sz="4000" b="1" dirty="0" err="1"/>
              <a:t>пускає</a:t>
            </a:r>
            <a:r>
              <a:rPr lang="ru-RU" sz="4000" b="1" dirty="0"/>
              <a:t> </a:t>
            </a:r>
            <a:r>
              <a:rPr lang="ru-RU" sz="4000" b="1" dirty="0" err="1"/>
              <a:t>капітал</a:t>
            </a:r>
            <a:r>
              <a:rPr lang="ru-RU" sz="4000" b="1" dirty="0"/>
              <a:t> у сферу </a:t>
            </a:r>
            <a:r>
              <a:rPr lang="ru-RU" sz="4000" b="1" dirty="0" err="1"/>
              <a:t>національної</a:t>
            </a:r>
            <a:r>
              <a:rPr lang="ru-RU" sz="4000" b="1" dirty="0"/>
              <a:t> </a:t>
            </a:r>
            <a:r>
              <a:rPr lang="ru-RU" sz="4000" b="1" dirty="0" err="1"/>
              <a:t>промисловості</a:t>
            </a:r>
            <a:r>
              <a:rPr lang="ru-RU" sz="4000" b="1" dirty="0"/>
              <a:t>, то аж </a:t>
            </a:r>
            <a:r>
              <a:rPr lang="ru-RU" sz="4000" b="1" dirty="0" err="1"/>
              <a:t>ніяк</a:t>
            </a:r>
            <a:r>
              <a:rPr lang="ru-RU" sz="4000" b="1" dirty="0"/>
              <a:t> не з </a:t>
            </a:r>
            <a:r>
              <a:rPr lang="ru-RU" sz="4000" b="1" dirty="0" err="1"/>
              <a:t>патріотизму</a:t>
            </a:r>
            <a:r>
              <a:rPr lang="ru-RU" sz="4000" b="1" dirty="0"/>
              <a:t>... Але, </a:t>
            </a:r>
            <a:r>
              <a:rPr lang="ru-RU" sz="4000" b="1" dirty="0" err="1"/>
              <a:t>дбаючи</a:t>
            </a:r>
            <a:r>
              <a:rPr lang="ru-RU" sz="4000" b="1" dirty="0"/>
              <a:t> </a:t>
            </a:r>
            <a:r>
              <a:rPr lang="ru-RU" sz="4000" b="1" dirty="0" err="1"/>
              <a:t>всюди</a:t>
            </a:r>
            <a:r>
              <a:rPr lang="ru-RU" sz="4000" b="1" dirty="0"/>
              <a:t> про </a:t>
            </a:r>
            <a:r>
              <a:rPr lang="ru-RU" sz="4000" b="1" dirty="0" err="1"/>
              <a:t>власний</a:t>
            </a:r>
            <a:r>
              <a:rPr lang="ru-RU" sz="4000" b="1" dirty="0"/>
              <a:t> </a:t>
            </a:r>
            <a:r>
              <a:rPr lang="ru-RU" sz="4000" b="1" dirty="0" err="1"/>
              <a:t>виграш</a:t>
            </a:r>
            <a:r>
              <a:rPr lang="ru-RU" sz="4000" b="1" dirty="0"/>
              <a:t>, </a:t>
            </a:r>
            <a:r>
              <a:rPr lang="ru-RU" sz="4000" b="1" dirty="0" err="1"/>
              <a:t>він</a:t>
            </a:r>
            <a:r>
              <a:rPr lang="ru-RU" sz="4000" b="1" dirty="0"/>
              <a:t> у такому </a:t>
            </a:r>
            <a:r>
              <a:rPr lang="ru-RU" sz="4000" b="1" dirty="0" err="1"/>
              <a:t>разі</a:t>
            </a:r>
            <a:r>
              <a:rPr lang="ru-RU" sz="4000" b="1" dirty="0"/>
              <a:t>, як і в </a:t>
            </a:r>
            <a:r>
              <a:rPr lang="ru-RU" sz="4000" b="1" dirty="0" err="1"/>
              <a:t>багатьох</a:t>
            </a:r>
            <a:r>
              <a:rPr lang="ru-RU" sz="4000" b="1" dirty="0"/>
              <a:t> </a:t>
            </a:r>
            <a:r>
              <a:rPr lang="ru-RU" sz="4000" b="1" dirty="0" err="1"/>
              <a:t>інших</a:t>
            </a:r>
            <a:r>
              <a:rPr lang="ru-RU" sz="4000" b="1" dirty="0"/>
              <a:t>, </a:t>
            </a:r>
            <a:r>
              <a:rPr lang="ru-RU" sz="4000" b="1" dirty="0" err="1"/>
              <a:t>спрямовується</a:t>
            </a:r>
            <a:r>
              <a:rPr lang="ru-RU" sz="4000" b="1" dirty="0"/>
              <a:t> </a:t>
            </a:r>
            <a:r>
              <a:rPr lang="ru-RU" sz="4000" b="1" dirty="0" err="1"/>
              <a:t>дією</a:t>
            </a:r>
            <a:r>
              <a:rPr lang="ru-RU" sz="4000" b="1" dirty="0"/>
              <a:t> </a:t>
            </a:r>
            <a:r>
              <a:rPr lang="ru-RU" sz="4000" b="1" dirty="0" err="1"/>
              <a:t>невидимої</a:t>
            </a:r>
            <a:r>
              <a:rPr lang="ru-RU" sz="4000" b="1" dirty="0"/>
              <a:t> руки до </a:t>
            </a:r>
            <a:r>
              <a:rPr lang="ru-RU" sz="4000" b="1" dirty="0" err="1"/>
              <a:t>досягнення</a:t>
            </a:r>
            <a:r>
              <a:rPr lang="ru-RU" sz="4000" b="1" dirty="0"/>
              <a:t> мети, яка </a:t>
            </a:r>
            <a:r>
              <a:rPr lang="ru-RU" sz="4000" b="1" dirty="0" err="1"/>
              <a:t>анітрохи</a:t>
            </a:r>
            <a:r>
              <a:rPr lang="ru-RU" sz="4000" b="1" dirty="0"/>
              <a:t> </a:t>
            </a:r>
            <a:r>
              <a:rPr lang="ru-RU" sz="4000" b="1" dirty="0" err="1"/>
              <a:t>його</a:t>
            </a:r>
            <a:r>
              <a:rPr lang="ru-RU" sz="4000" b="1" dirty="0"/>
              <a:t> не обходила</a:t>
            </a:r>
            <a:r>
              <a:rPr lang="ru-RU" sz="4000" b="1" dirty="0" smtClean="0"/>
              <a:t>".</a:t>
            </a:r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uk-UA" dirty="0"/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uk-UA" dirty="0" smtClean="0"/>
          </a:p>
          <a:p>
            <a:pPr marL="137160" indent="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ru-RU" dirty="0" smtClean="0"/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uk-UA" dirty="0"/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ru-RU" dirty="0" smtClean="0"/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ru-RU" dirty="0"/>
              <a:t>1.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мав</a:t>
            </a:r>
            <a:r>
              <a:rPr lang="ru-RU" dirty="0"/>
              <a:t> на </a:t>
            </a:r>
            <a:r>
              <a:rPr lang="ru-RU" dirty="0" err="1"/>
              <a:t>увазі</a:t>
            </a:r>
            <a:r>
              <a:rPr lang="ru-RU" dirty="0"/>
              <a:t> А. </a:t>
            </a:r>
            <a:r>
              <a:rPr lang="ru-RU" dirty="0" err="1"/>
              <a:t>Сміт</a:t>
            </a:r>
            <a:r>
              <a:rPr lang="ru-RU" dirty="0"/>
              <a:t> </a:t>
            </a:r>
            <a:r>
              <a:rPr lang="ru-RU" dirty="0" err="1"/>
              <a:t>під</a:t>
            </a:r>
            <a:r>
              <a:rPr lang="ru-RU" dirty="0"/>
              <a:t> “невидимою рукою</a:t>
            </a:r>
            <a:r>
              <a:rPr lang="ru-RU" dirty="0" smtClean="0"/>
              <a:t>”?</a:t>
            </a:r>
            <a:endParaRPr lang="ru-RU" dirty="0"/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ru-RU" dirty="0"/>
              <a:t>2. На </a:t>
            </a:r>
            <a:r>
              <a:rPr lang="ru-RU" dirty="0" err="1"/>
              <a:t>яких</a:t>
            </a:r>
            <a:r>
              <a:rPr lang="ru-RU" dirty="0"/>
              <a:t> </a:t>
            </a:r>
            <a:r>
              <a:rPr lang="ru-RU" dirty="0" err="1"/>
              <a:t>властивостях</a:t>
            </a:r>
            <a:r>
              <a:rPr lang="ru-RU" dirty="0"/>
              <a:t> </a:t>
            </a:r>
            <a:r>
              <a:rPr lang="ru-RU" dirty="0" err="1"/>
              <a:t>підприємців</a:t>
            </a:r>
            <a:r>
              <a:rPr lang="ru-RU" dirty="0"/>
              <a:t> </a:t>
            </a:r>
            <a:r>
              <a:rPr lang="ru-RU" dirty="0" err="1"/>
              <a:t>наголошує</a:t>
            </a:r>
            <a:r>
              <a:rPr lang="ru-RU" dirty="0"/>
              <a:t> А. </a:t>
            </a:r>
            <a:r>
              <a:rPr lang="ru-RU" dirty="0" err="1"/>
              <a:t>Сміт</a:t>
            </a:r>
            <a:r>
              <a:rPr lang="ru-RU" dirty="0" smtClean="0"/>
              <a:t>?</a:t>
            </a:r>
            <a:endParaRPr lang="ru-RU" dirty="0"/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ru-RU" dirty="0"/>
              <a:t>3. Чим у </a:t>
            </a:r>
            <a:r>
              <a:rPr lang="ru-RU" dirty="0" err="1"/>
              <a:t>своїх</a:t>
            </a:r>
            <a:r>
              <a:rPr lang="ru-RU" dirty="0"/>
              <a:t> </a:t>
            </a:r>
            <a:r>
              <a:rPr lang="ru-RU" dirty="0" err="1"/>
              <a:t>діях</a:t>
            </a:r>
            <a:r>
              <a:rPr lang="ru-RU" dirty="0"/>
              <a:t> </a:t>
            </a:r>
            <a:r>
              <a:rPr lang="ru-RU" dirty="0" err="1"/>
              <a:t>керується</a:t>
            </a:r>
            <a:r>
              <a:rPr lang="ru-RU" dirty="0"/>
              <a:t> </a:t>
            </a:r>
            <a:r>
              <a:rPr lang="ru-RU" dirty="0" err="1"/>
              <a:t>підприємець</a:t>
            </a:r>
            <a:r>
              <a:rPr lang="ru-RU" dirty="0"/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dirty="0"/>
              <a:t>Наслідки промислової революції в </a:t>
            </a:r>
            <a:r>
              <a:rPr lang="uk-UA" dirty="0" smtClean="0"/>
              <a:t>Англії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uk-UA" dirty="0" smtClean="0"/>
              <a:t>Відбувся перехід від ручного до машинного виробництва, від мануфактури до фабрики;</a:t>
            </a:r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uk-UA" dirty="0" smtClean="0"/>
              <a:t>Перетворення Англії на «майстерню світу»;</a:t>
            </a:r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uk-UA" dirty="0" smtClean="0"/>
              <a:t>Відбулося розширення внутрішньої і зовнішньої торгівлі;</a:t>
            </a:r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uk-UA" dirty="0" smtClean="0"/>
              <a:t>Поява нових станів суспільства: буржуазії та найманих робітників;</a:t>
            </a:r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uk-UA" dirty="0" smtClean="0"/>
              <a:t>Зростання впливу інтелігенції;</a:t>
            </a:r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uk-UA" dirty="0" smtClean="0"/>
              <a:t>Виступи робітників ( </a:t>
            </a:r>
            <a:r>
              <a:rPr lang="uk-UA" b="1" u="sng" dirty="0" smtClean="0"/>
              <a:t>«луддити» </a:t>
            </a:r>
            <a:r>
              <a:rPr lang="uk-UA" dirty="0" smtClean="0"/>
              <a:t>).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025" y="752475"/>
            <a:ext cx="5578475" cy="537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5651500" y="2916238"/>
            <a:ext cx="3313113" cy="9239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Зображення</a:t>
            </a:r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 </a:t>
            </a:r>
            <a:r>
              <a:rPr lang="ru-RU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луддитів</a:t>
            </a:r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, </a:t>
            </a:r>
            <a:r>
              <a:rPr lang="ru-RU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які</a:t>
            </a:r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 </a:t>
            </a:r>
            <a:r>
              <a:rPr lang="ru-RU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руйнують</a:t>
            </a:r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 </a:t>
            </a:r>
            <a:r>
              <a:rPr lang="ru-RU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ткацький</a:t>
            </a:r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 </a:t>
            </a:r>
            <a:r>
              <a:rPr lang="ru-RU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верстат</a:t>
            </a:r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. </a:t>
            </a:r>
            <a:endParaRPr lang="ru-RU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urier New" pitchFamily="49" charset="0"/>
              <a:cs typeface="Courier New" pitchFamily="49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48640" indent="-411480" algn="just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uk-UA" dirty="0"/>
              <a:t>Деякі історики вважають, що промисловий переворот відбувся в Англії раніше, ніж в інших країнах Європи завдяки її вдалому географічному положенню, яке сприяло розвитку мореплавства й торгівлі. Чи погоджуєтеся ви з цією думкою? Відповідь </a:t>
            </a:r>
            <a:r>
              <a:rPr lang="uk-UA" dirty="0" smtClean="0"/>
              <a:t>обґрунтуйте.</a:t>
            </a:r>
            <a:endParaRPr lang="ru-RU" dirty="0"/>
          </a:p>
          <a:p>
            <a:pPr marL="137160" indent="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uk-UA" dirty="0" smtClean="0"/>
              <a:t>Закріплення</a:t>
            </a:r>
            <a:endParaRPr lang="ru-RU" dirty="0"/>
          </a:p>
        </p:txBody>
      </p:sp>
      <p:sp>
        <p:nvSpPr>
          <p:cNvPr id="36866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6525" indent="0">
              <a:buFont typeface="Wingdings 2" pitchFamily="18" charset="2"/>
              <a:buNone/>
            </a:pPr>
            <a:r>
              <a:rPr lang="ru-RU" b="1" smtClean="0"/>
              <a:t>1.Що таке промислова революція?</a:t>
            </a:r>
          </a:p>
          <a:p>
            <a:pPr marL="136525" indent="0">
              <a:buFont typeface="Wingdings 2" pitchFamily="18" charset="2"/>
              <a:buNone/>
            </a:pPr>
            <a:r>
              <a:rPr lang="ru-RU" b="1" smtClean="0"/>
              <a:t>2.Назвіть основні відмінності між фабрикою та мануфактурою.</a:t>
            </a:r>
          </a:p>
          <a:p>
            <a:pPr marL="136525" indent="0">
              <a:buFont typeface="Wingdings 2" pitchFamily="18" charset="2"/>
              <a:buNone/>
            </a:pPr>
            <a:r>
              <a:rPr lang="ru-RU" b="1" smtClean="0"/>
              <a:t>3.Які технічні винаходи дали змогу здійснити промислову революцію?</a:t>
            </a:r>
          </a:p>
          <a:p>
            <a:pPr marL="136525" indent="0">
              <a:buFont typeface="Wingdings 2" pitchFamily="18" charset="2"/>
              <a:buNone/>
            </a:pPr>
            <a:r>
              <a:rPr lang="ru-RU" b="1" smtClean="0"/>
              <a:t>4.З'ясуйте соціальні наслідки аграрної та промислової революцій.</a:t>
            </a:r>
          </a:p>
          <a:p>
            <a:pPr marL="136525" indent="0">
              <a:buFont typeface="Wingdings 2" pitchFamily="18" charset="2"/>
              <a:buNone/>
            </a:pPr>
            <a:r>
              <a:rPr lang="ru-RU" b="1" smtClean="0"/>
              <a:t>5.Назвіть основні положення економічного вчення А. Сміта.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uk-UA" dirty="0" smtClean="0"/>
              <a:t>План уроку</a:t>
            </a:r>
            <a:endParaRPr lang="ru-RU" dirty="0"/>
          </a:p>
        </p:txBody>
      </p:sp>
      <p:sp>
        <p:nvSpPr>
          <p:cNvPr id="15362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smtClean="0"/>
              <a:t>Передумови промислової революції в Англії.</a:t>
            </a:r>
          </a:p>
          <a:p>
            <a:r>
              <a:rPr lang="uk-UA" smtClean="0"/>
              <a:t>Суть промислового перевороту.</a:t>
            </a:r>
          </a:p>
          <a:p>
            <a:r>
              <a:rPr lang="uk-UA" smtClean="0"/>
              <a:t>Початок промислової революції.</a:t>
            </a:r>
          </a:p>
          <a:p>
            <a:r>
              <a:rPr lang="uk-UA" smtClean="0"/>
              <a:t>Наслідки промислової революції в Англії</a:t>
            </a:r>
          </a:p>
          <a:p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uk-UA" dirty="0" smtClean="0"/>
              <a:t>Опорні поняття і дати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uk-UA" b="1" dirty="0" smtClean="0"/>
              <a:t>Опорні поняття:</a:t>
            </a:r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uk-UA" b="1" dirty="0"/>
              <a:t>Аграрна </a:t>
            </a:r>
            <a:r>
              <a:rPr lang="uk-UA" b="1" dirty="0" smtClean="0"/>
              <a:t>революція;</a:t>
            </a:r>
            <a:endParaRPr lang="uk-UA" b="1" dirty="0"/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uk-UA" b="1" dirty="0" smtClean="0"/>
              <a:t>Промислова революція;</a:t>
            </a:r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uk-UA" b="1" dirty="0" smtClean="0"/>
              <a:t>фабрика</a:t>
            </a:r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ru-RU" b="1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uk-UA" b="1" dirty="0" smtClean="0"/>
              <a:t>Опорні дати:</a:t>
            </a:r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ru-RU" b="1" dirty="0"/>
              <a:t>70-80-ті роки ХVІІІ ст. – початок </a:t>
            </a:r>
            <a:r>
              <a:rPr lang="ru-RU" b="1" dirty="0" err="1"/>
              <a:t>промислової</a:t>
            </a:r>
            <a:r>
              <a:rPr lang="ru-RU" b="1" dirty="0"/>
              <a:t> </a:t>
            </a:r>
            <a:r>
              <a:rPr lang="ru-RU" b="1" dirty="0" err="1"/>
              <a:t>революції</a:t>
            </a:r>
            <a:r>
              <a:rPr lang="ru-RU" b="1" dirty="0"/>
              <a:t> в </a:t>
            </a:r>
            <a:r>
              <a:rPr lang="ru-RU" b="1" dirty="0" err="1"/>
              <a:t>Англії</a:t>
            </a:r>
            <a:endParaRPr lang="ru-RU" b="1" dirty="0"/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ru-RU" b="1" dirty="0"/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ru-RU" b="1" dirty="0"/>
              <a:t>1784 р. – </a:t>
            </a:r>
            <a:r>
              <a:rPr lang="ru-RU" b="1" dirty="0" err="1"/>
              <a:t>створення</a:t>
            </a:r>
            <a:r>
              <a:rPr lang="ru-RU" b="1" dirty="0"/>
              <a:t> Джеймсом Уаттом </a:t>
            </a:r>
            <a:r>
              <a:rPr lang="ru-RU" b="1" dirty="0" err="1"/>
              <a:t>парової</a:t>
            </a:r>
            <a:r>
              <a:rPr lang="ru-RU" b="1" dirty="0"/>
              <a:t> </a:t>
            </a:r>
            <a:r>
              <a:rPr lang="ru-RU" b="1" dirty="0" err="1"/>
              <a:t>машини</a:t>
            </a:r>
            <a:endParaRPr lang="ru-RU" b="1" dirty="0"/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ru-RU" b="1" dirty="0"/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ru-RU" b="1" dirty="0"/>
              <a:t>1814 р. – </a:t>
            </a:r>
            <a:r>
              <a:rPr lang="ru-RU" b="1" dirty="0" err="1"/>
              <a:t>створення</a:t>
            </a:r>
            <a:r>
              <a:rPr lang="ru-RU" b="1" dirty="0"/>
              <a:t> </a:t>
            </a:r>
            <a:r>
              <a:rPr lang="ru-RU" b="1" dirty="0" err="1"/>
              <a:t>першого</a:t>
            </a:r>
            <a:r>
              <a:rPr lang="ru-RU" b="1" dirty="0"/>
              <a:t> </a:t>
            </a:r>
            <a:r>
              <a:rPr lang="ru-RU" b="1" dirty="0" err="1"/>
              <a:t>вдалого</a:t>
            </a:r>
            <a:r>
              <a:rPr lang="ru-RU" b="1" dirty="0"/>
              <a:t> </a:t>
            </a:r>
            <a:r>
              <a:rPr lang="ru-RU" b="1" dirty="0" err="1"/>
              <a:t>паротягу</a:t>
            </a:r>
            <a:r>
              <a:rPr lang="ru-RU" b="1" dirty="0"/>
              <a:t> </a:t>
            </a:r>
            <a:r>
              <a:rPr lang="ru-RU" b="1" dirty="0" err="1"/>
              <a:t>інженером-самоуком</a:t>
            </a:r>
            <a:r>
              <a:rPr lang="ru-RU" b="1" dirty="0"/>
              <a:t> Джорджем Стефенсоном.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uk-UA" dirty="0" smtClean="0"/>
              <a:t>Проблемне завдання</a:t>
            </a:r>
            <a:endParaRPr lang="ru-RU" dirty="0"/>
          </a:p>
        </p:txBody>
      </p:sp>
      <p:sp>
        <p:nvSpPr>
          <p:cNvPr id="17410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uk-UA" smtClean="0"/>
              <a:t>Деякі історики вважають, що промисловий переворот відбувся в Англії раніше, ніж в інших країнах Європи завдяки її вдалому географічному положенню, яке сприяло розвитку мореплавства й торгівлі. Чи погоджуєтеся ви з цією думкою? Відповідь обгрунтуйте.</a:t>
            </a:r>
            <a:endParaRPr lang="ru-RU" smtClean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950" y="115888"/>
            <a:ext cx="8928100" cy="1512887"/>
          </a:xfrm>
        </p:spPr>
        <p:txBody>
          <a:bodyPr>
            <a:normAutofit lnSpcReduction="10000"/>
          </a:bodyPr>
          <a:lstStyle/>
          <a:p>
            <a:pPr marL="137160" indent="0" algn="just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uk-UA" sz="2400" b="1" u="sng" dirty="0" smtClean="0"/>
              <a:t>Промисловий переворот ( промислова революція)</a:t>
            </a:r>
            <a:r>
              <a:rPr lang="uk-UA" sz="2400" dirty="0" smtClean="0"/>
              <a:t>– </a:t>
            </a:r>
            <a:r>
              <a:rPr lang="uk-UA" sz="2400" b="1" dirty="0" smtClean="0"/>
              <a:t>швидкий розвиток промисловості, що виявляється в переході від мануфактурного виробництва до машинного.</a:t>
            </a:r>
            <a:endParaRPr lang="ru-RU" sz="2400" b="1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132013" y="1628775"/>
            <a:ext cx="5400675" cy="6477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b="1" dirty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Сторони промислового перевороту</a:t>
            </a:r>
            <a:endParaRPr lang="ru-RU" sz="1600" b="1" dirty="0">
              <a:solidFill>
                <a:srgbClr val="C000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68300" y="2852738"/>
            <a:ext cx="3529013" cy="7207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b="1" dirty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технічна</a:t>
            </a:r>
            <a:endParaRPr lang="ru-RU" sz="1600" b="1" dirty="0">
              <a:solidFill>
                <a:srgbClr val="C000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435600" y="2852738"/>
            <a:ext cx="3238500" cy="7207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b="1" dirty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суспільна</a:t>
            </a:r>
            <a:endParaRPr lang="ru-RU" sz="1600" b="1" dirty="0">
              <a:solidFill>
                <a:srgbClr val="C000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25450" y="3933825"/>
            <a:ext cx="3455988" cy="100806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b="1" dirty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Перехід від мануфактури до фабрики</a:t>
            </a:r>
            <a:endParaRPr lang="ru-RU" sz="1600" b="1" dirty="0">
              <a:solidFill>
                <a:srgbClr val="C000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435600" y="3933825"/>
            <a:ext cx="3238500" cy="1008063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b="1" dirty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Формування нових станів суспільства</a:t>
            </a:r>
            <a:endParaRPr lang="ru-RU" sz="1600" b="1" dirty="0">
              <a:solidFill>
                <a:srgbClr val="C000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399088" y="5445125"/>
            <a:ext cx="1655762" cy="129698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b="1" dirty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Промислова буржуазія</a:t>
            </a:r>
            <a:endParaRPr lang="ru-RU" sz="1600" b="1" dirty="0">
              <a:solidFill>
                <a:srgbClr val="C000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308850" y="5445125"/>
            <a:ext cx="1584325" cy="122396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b="1" dirty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Наймані робітники</a:t>
            </a:r>
            <a:endParaRPr lang="ru-RU" sz="1600" b="1" dirty="0">
              <a:solidFill>
                <a:srgbClr val="C00000"/>
              </a:solidFill>
              <a:latin typeface="Courier New" pitchFamily="49" charset="0"/>
              <a:cs typeface="Courier New" pitchFamily="49" charset="0"/>
            </a:endParaRPr>
          </a:p>
        </p:txBody>
      </p:sp>
      <p:cxnSp>
        <p:nvCxnSpPr>
          <p:cNvPr id="12" name="Прямая со стрелкой 11"/>
          <p:cNvCxnSpPr>
            <a:stCxn id="4" idx="2"/>
          </p:cNvCxnSpPr>
          <p:nvPr/>
        </p:nvCxnSpPr>
        <p:spPr>
          <a:xfrm flipH="1">
            <a:off x="3897313" y="2276475"/>
            <a:ext cx="935037" cy="576263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>
            <a:stCxn id="4" idx="2"/>
          </p:cNvCxnSpPr>
          <p:nvPr/>
        </p:nvCxnSpPr>
        <p:spPr>
          <a:xfrm>
            <a:off x="4832350" y="2276475"/>
            <a:ext cx="603250" cy="50482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stCxn id="5" idx="2"/>
          </p:cNvCxnSpPr>
          <p:nvPr/>
        </p:nvCxnSpPr>
        <p:spPr>
          <a:xfrm>
            <a:off x="2132013" y="3573463"/>
            <a:ext cx="0" cy="287337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7092950" y="3644900"/>
            <a:ext cx="0" cy="288925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6156325" y="4941888"/>
            <a:ext cx="0" cy="503237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7885113" y="5013325"/>
            <a:ext cx="0" cy="43180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dirty="0" smtClean="0"/>
              <a:t>Актуалізація опорних знань</a:t>
            </a:r>
            <a:endParaRPr lang="ru-RU" dirty="0"/>
          </a:p>
        </p:txBody>
      </p:sp>
      <p:sp>
        <p:nvSpPr>
          <p:cNvPr id="19458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smtClean="0"/>
              <a:t>Що таке аграрна революція?</a:t>
            </a:r>
          </a:p>
          <a:p>
            <a:r>
              <a:rPr lang="uk-UA" smtClean="0"/>
              <a:t>В чому суть обгородження?</a:t>
            </a:r>
          </a:p>
          <a:p>
            <a:r>
              <a:rPr lang="uk-UA" smtClean="0"/>
              <a:t>Яке риси були характерні для господарства «нових дворян»?</a:t>
            </a:r>
          </a:p>
          <a:p>
            <a:r>
              <a:rPr lang="uk-UA" smtClean="0"/>
              <a:t>Що англійці називали «найкоштовнішим продуктом королівства»? Чому?</a:t>
            </a:r>
          </a:p>
          <a:p>
            <a:r>
              <a:rPr lang="uk-UA" smtClean="0"/>
              <a:t>Яке технічне обладнання потрібно для виробництва сукна?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07950" y="260350"/>
            <a:ext cx="3265488" cy="6477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b="1" dirty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Сторони промислового перевороту</a:t>
            </a:r>
            <a:endParaRPr lang="ru-RU" sz="1600" b="1" dirty="0">
              <a:solidFill>
                <a:srgbClr val="C000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25413" y="1484313"/>
            <a:ext cx="3367087" cy="7207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b="1" dirty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технічна</a:t>
            </a:r>
            <a:endParaRPr lang="ru-RU" sz="1600" b="1" dirty="0">
              <a:solidFill>
                <a:srgbClr val="C000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60338" y="2565400"/>
            <a:ext cx="3332162" cy="100806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b="1" dirty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Перехід від мануфактури до фабрики</a:t>
            </a:r>
            <a:endParaRPr lang="ru-RU" sz="1600" b="1" dirty="0">
              <a:solidFill>
                <a:srgbClr val="C00000"/>
              </a:solidFill>
              <a:latin typeface="Courier New" pitchFamily="49" charset="0"/>
              <a:cs typeface="Courier New" pitchFamily="49" charset="0"/>
            </a:endParaRPr>
          </a:p>
        </p:txBody>
      </p:sp>
      <p:cxnSp>
        <p:nvCxnSpPr>
          <p:cNvPr id="12" name="Прямая со стрелкой 11"/>
          <p:cNvCxnSpPr>
            <a:stCxn id="4" idx="2"/>
          </p:cNvCxnSpPr>
          <p:nvPr/>
        </p:nvCxnSpPr>
        <p:spPr>
          <a:xfrm>
            <a:off x="1739900" y="908050"/>
            <a:ext cx="0" cy="576263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stCxn id="5" idx="2"/>
          </p:cNvCxnSpPr>
          <p:nvPr/>
        </p:nvCxnSpPr>
        <p:spPr>
          <a:xfrm>
            <a:off x="1808163" y="2205038"/>
            <a:ext cx="0" cy="287337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4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11638" y="273050"/>
            <a:ext cx="4808537" cy="350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4057650"/>
            <a:ext cx="4076700" cy="258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8" name="TextBox 5"/>
          <p:cNvSpPr txBox="1">
            <a:spLocks noChangeArrowheads="1"/>
          </p:cNvSpPr>
          <p:nvPr/>
        </p:nvSpPr>
        <p:spPr bwMode="auto">
          <a:xfrm>
            <a:off x="4716463" y="4292600"/>
            <a:ext cx="4103687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uk-UA">
                <a:latin typeface="Courier New" pitchFamily="49" charset="0"/>
                <a:cs typeface="Courier New" pitchFamily="49" charset="0"/>
              </a:rPr>
              <a:t>Знайдіть на малюнках принципові відмінності в організації виробництва</a:t>
            </a:r>
            <a:r>
              <a:rPr lang="uk-UA">
                <a:latin typeface="Times New Roman" pitchFamily="18" charset="0"/>
              </a:rPr>
              <a:t>.</a:t>
            </a:r>
          </a:p>
          <a:p>
            <a:pPr marL="342900" indent="-342900">
              <a:buFontTx/>
              <a:buAutoNum type="arabicPeriod"/>
            </a:pPr>
            <a:r>
              <a:rPr lang="uk-UA">
                <a:latin typeface="Courier New" pitchFamily="49" charset="0"/>
                <a:cs typeface="Courier New" pitchFamily="49" charset="0"/>
              </a:rPr>
              <a:t>На якому малюнку зображена фабрика?</a:t>
            </a:r>
            <a:endParaRPr lang="ru-RU">
              <a:latin typeface="Courier New" pitchFamily="49" charset="0"/>
              <a:cs typeface="Courier New" pitchFamily="49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07950" y="260350"/>
            <a:ext cx="3265488" cy="6477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b="1" dirty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Сторони промислового перевороту</a:t>
            </a:r>
            <a:endParaRPr lang="ru-RU" sz="1600" b="1" dirty="0">
              <a:solidFill>
                <a:srgbClr val="C000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25413" y="1484313"/>
            <a:ext cx="3367087" cy="7207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b="1" dirty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технічна</a:t>
            </a:r>
            <a:endParaRPr lang="ru-RU" sz="1600" b="1" dirty="0">
              <a:solidFill>
                <a:srgbClr val="C000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60338" y="2565400"/>
            <a:ext cx="3332162" cy="100806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b="1" dirty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Перехід від мануфактури до фабрики</a:t>
            </a:r>
            <a:endParaRPr lang="ru-RU" sz="1600" b="1" dirty="0">
              <a:solidFill>
                <a:srgbClr val="C00000"/>
              </a:solidFill>
              <a:latin typeface="Courier New" pitchFamily="49" charset="0"/>
              <a:cs typeface="Courier New" pitchFamily="49" charset="0"/>
            </a:endParaRPr>
          </a:p>
        </p:txBody>
      </p:sp>
      <p:cxnSp>
        <p:nvCxnSpPr>
          <p:cNvPr id="12" name="Прямая со стрелкой 11"/>
          <p:cNvCxnSpPr>
            <a:stCxn id="4" idx="2"/>
          </p:cNvCxnSpPr>
          <p:nvPr/>
        </p:nvCxnSpPr>
        <p:spPr>
          <a:xfrm>
            <a:off x="1739900" y="908050"/>
            <a:ext cx="0" cy="576263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stCxn id="5" idx="2"/>
          </p:cNvCxnSpPr>
          <p:nvPr/>
        </p:nvCxnSpPr>
        <p:spPr>
          <a:xfrm>
            <a:off x="1808163" y="2205038"/>
            <a:ext cx="0" cy="287337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10" name="Прямоугольник 1"/>
          <p:cNvSpPr>
            <a:spLocks noChangeArrowheads="1"/>
          </p:cNvSpPr>
          <p:nvPr/>
        </p:nvSpPr>
        <p:spPr bwMode="auto">
          <a:xfrm>
            <a:off x="3779838" y="271463"/>
            <a:ext cx="525621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ru-RU">
                <a:latin typeface="Courier New" pitchFamily="49" charset="0"/>
                <a:cs typeface="Courier New" pitchFamily="49" charset="0"/>
              </a:rPr>
              <a:t>Що таке мануфактура?</a:t>
            </a:r>
          </a:p>
          <a:p>
            <a:pPr marL="342900" indent="-342900">
              <a:buFontTx/>
              <a:buAutoNum type="arabicPeriod"/>
            </a:pPr>
            <a:r>
              <a:rPr lang="uk-UA">
                <a:latin typeface="Courier New" pitchFamily="49" charset="0"/>
                <a:cs typeface="Courier New" pitchFamily="49" charset="0"/>
              </a:rPr>
              <a:t>Які види мануфактур ви знаєте?</a:t>
            </a:r>
            <a:endParaRPr lang="ru-RU">
              <a:latin typeface="Courier New" pitchFamily="49" charset="0"/>
              <a:cs typeface="Courier New" pitchFamily="49" charset="0"/>
            </a:endParaRPr>
          </a:p>
          <a:p>
            <a:pPr marL="342900" indent="-342900">
              <a:buFontTx/>
              <a:buAutoNum type="arabicPeriod"/>
            </a:pPr>
            <a:r>
              <a:rPr lang="uk-UA">
                <a:latin typeface="Courier New" pitchFamily="49" charset="0"/>
                <a:cs typeface="Courier New" pitchFamily="49" charset="0"/>
              </a:rPr>
              <a:t>Що необхідно для збільшення кількості товарів для населення?</a:t>
            </a:r>
            <a:endParaRPr lang="ru-RU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356100" y="2349500"/>
            <a:ext cx="4248150" cy="79216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Технічні винаходи</a:t>
            </a:r>
            <a:endParaRPr lang="ru-RU" sz="2000" b="1" dirty="0">
              <a:solidFill>
                <a:srgbClr val="C000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1113" y="4232275"/>
            <a:ext cx="1728787" cy="13684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b="1" dirty="0" err="1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Дж.Вайт</a:t>
            </a:r>
            <a:endParaRPr lang="uk-UA" sz="1600" b="1" dirty="0">
              <a:solidFill>
                <a:srgbClr val="C00000"/>
              </a:solidFill>
              <a:latin typeface="Courier New" pitchFamily="49" charset="0"/>
              <a:cs typeface="Courier New" pitchFamily="49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b="1" dirty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Прядильна машина з летючим човником</a:t>
            </a:r>
            <a:endParaRPr lang="ru-RU" sz="1600" b="1" dirty="0">
              <a:solidFill>
                <a:srgbClr val="C000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854200" y="4232275"/>
            <a:ext cx="1800225" cy="13684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b="1" dirty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Дж. </a:t>
            </a:r>
            <a:r>
              <a:rPr lang="uk-UA" sz="1600" b="1" dirty="0" err="1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Харгривс</a:t>
            </a:r>
            <a:endParaRPr lang="uk-UA" sz="1600" b="1" dirty="0">
              <a:solidFill>
                <a:srgbClr val="C00000"/>
              </a:solidFill>
              <a:latin typeface="Courier New" pitchFamily="49" charset="0"/>
              <a:cs typeface="Courier New" pitchFamily="49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b="1" dirty="0" err="1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Прялка</a:t>
            </a:r>
            <a:r>
              <a:rPr lang="uk-UA" sz="1600" b="1" dirty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 «</a:t>
            </a:r>
            <a:r>
              <a:rPr lang="uk-UA" sz="1600" b="1" dirty="0" err="1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Дженні</a:t>
            </a:r>
            <a:r>
              <a:rPr lang="uk-UA" sz="1600" b="1" dirty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b="1" dirty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1770</a:t>
            </a:r>
            <a:endParaRPr lang="ru-RU" sz="1600" b="1" dirty="0">
              <a:solidFill>
                <a:srgbClr val="C000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771900" y="4232275"/>
            <a:ext cx="1727200" cy="13684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b="1" dirty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Е. </a:t>
            </a:r>
            <a:r>
              <a:rPr lang="uk-UA" sz="1600" b="1" dirty="0" err="1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Картрайд</a:t>
            </a:r>
            <a:endParaRPr lang="uk-UA" sz="1600" b="1" dirty="0">
              <a:solidFill>
                <a:srgbClr val="C00000"/>
              </a:solidFill>
              <a:latin typeface="Courier New" pitchFamily="49" charset="0"/>
              <a:cs typeface="Courier New" pitchFamily="49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b="1" dirty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Механічний ткацький </a:t>
            </a:r>
            <a:r>
              <a:rPr lang="uk-UA" sz="1600" b="1" dirty="0" err="1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вестат</a:t>
            </a:r>
            <a:endParaRPr lang="ru-RU" sz="1600" b="1" dirty="0">
              <a:solidFill>
                <a:srgbClr val="C000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580063" y="4232275"/>
            <a:ext cx="1800225" cy="13684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b="1" dirty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Парова машина для відкачування води з шахт</a:t>
            </a:r>
            <a:endParaRPr lang="ru-RU" sz="1600" b="1" dirty="0">
              <a:solidFill>
                <a:srgbClr val="C000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451725" y="4232275"/>
            <a:ext cx="1692275" cy="13684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b="1" dirty="0" err="1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Дж.Ватт</a:t>
            </a:r>
            <a:endParaRPr lang="uk-UA" sz="1600" b="1" dirty="0">
              <a:solidFill>
                <a:srgbClr val="C00000"/>
              </a:solidFill>
              <a:latin typeface="Courier New" pitchFamily="49" charset="0"/>
              <a:cs typeface="Courier New" pitchFamily="49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b="1" dirty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Парова машина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b="1" dirty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1784р</a:t>
            </a:r>
            <a:endParaRPr lang="ru-RU" sz="1600" b="1" dirty="0">
              <a:solidFill>
                <a:srgbClr val="C000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619250" y="5949950"/>
            <a:ext cx="7129463" cy="6477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u="sng" dirty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1771р. – поява першої фабрики в Англії</a:t>
            </a:r>
            <a:endParaRPr lang="ru-RU" sz="2000" b="1" u="sng" dirty="0">
              <a:solidFill>
                <a:srgbClr val="C00000"/>
              </a:solidFill>
              <a:latin typeface="Courier New" pitchFamily="49" charset="0"/>
              <a:cs typeface="Courier New" pitchFamily="49" charset="0"/>
            </a:endParaRPr>
          </a:p>
        </p:txBody>
      </p:sp>
      <p:cxnSp>
        <p:nvCxnSpPr>
          <p:cNvPr id="23" name="Прямая со стрелкой 22"/>
          <p:cNvCxnSpPr>
            <a:stCxn id="15" idx="2"/>
          </p:cNvCxnSpPr>
          <p:nvPr/>
        </p:nvCxnSpPr>
        <p:spPr>
          <a:xfrm flipH="1">
            <a:off x="1619250" y="3141663"/>
            <a:ext cx="4860925" cy="1008062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>
            <a:stCxn id="15" idx="2"/>
          </p:cNvCxnSpPr>
          <p:nvPr/>
        </p:nvCxnSpPr>
        <p:spPr>
          <a:xfrm flipH="1">
            <a:off x="3563938" y="3141663"/>
            <a:ext cx="2916237" cy="100806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>
            <a:stCxn id="15" idx="2"/>
          </p:cNvCxnSpPr>
          <p:nvPr/>
        </p:nvCxnSpPr>
        <p:spPr>
          <a:xfrm flipH="1">
            <a:off x="5364163" y="3141663"/>
            <a:ext cx="1116012" cy="1008062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>
            <a:stCxn id="15" idx="2"/>
          </p:cNvCxnSpPr>
          <p:nvPr/>
        </p:nvCxnSpPr>
        <p:spPr>
          <a:xfrm flipH="1">
            <a:off x="6300788" y="3141663"/>
            <a:ext cx="179387" cy="1008062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>
            <a:stCxn id="15" idx="2"/>
          </p:cNvCxnSpPr>
          <p:nvPr/>
        </p:nvCxnSpPr>
        <p:spPr>
          <a:xfrm>
            <a:off x="6480175" y="3141663"/>
            <a:ext cx="1044575" cy="1008062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" grpId="0" animBg="1"/>
      <p:bldP spid="11" grpId="0" animBg="1"/>
      <p:bldP spid="13" grpId="0" animBg="1"/>
      <p:bldP spid="14" grpId="0" animBg="1"/>
      <p:bldP spid="20" grpId="0" animBg="1"/>
      <p:bldP spid="21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Другая 4">
      <a:dk1>
        <a:srgbClr val="FF0000"/>
      </a:dk1>
      <a:lt1>
        <a:srgbClr val="FFFF00"/>
      </a:lt1>
      <a:dk2>
        <a:srgbClr val="00B0F0"/>
      </a:dk2>
      <a:lt2>
        <a:srgbClr val="92D050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221</TotalTime>
  <Words>651</Words>
  <Application>Microsoft Office PowerPoint</Application>
  <PresentationFormat>Экран (4:3)</PresentationFormat>
  <Paragraphs>138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2" baseType="lpstr">
      <vt:lpstr>Times New Roman</vt:lpstr>
      <vt:lpstr>Arial</vt:lpstr>
      <vt:lpstr>Courier New</vt:lpstr>
      <vt:lpstr>Wingdings 2</vt:lpstr>
      <vt:lpstr>Wingdings</vt:lpstr>
      <vt:lpstr>Wingdings 3</vt:lpstr>
      <vt:lpstr>Calibri</vt:lpstr>
      <vt:lpstr>Апекс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Makas</cp:lastModifiedBy>
  <cp:revision>28</cp:revision>
  <dcterms:modified xsi:type="dcterms:W3CDTF">2012-04-23T13:43:14Z</dcterms:modified>
</cp:coreProperties>
</file>