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6" r:id="rId15"/>
    <p:sldId id="278" r:id="rId16"/>
    <p:sldId id="279" r:id="rId17"/>
    <p:sldId id="280" r:id="rId18"/>
    <p:sldId id="281" r:id="rId19"/>
    <p:sldId id="282" r:id="rId20"/>
    <p:sldId id="283" r:id="rId21"/>
    <p:sldId id="284" r:id="rId22"/>
    <p:sldId id="285" r:id="rId23"/>
    <p:sldId id="28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9DDB3AE7-7027-4E75-BCF6-0F1EC6E404CB}" type="datetimeFigureOut">
              <a:rPr lang="en-US" smtClean="0"/>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ABA1-A810-48DD-9EB5-1C1DA28DE9C2}"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B3AE7-7027-4E75-BCF6-0F1EC6E404CB}" type="datetimeFigureOut">
              <a:rPr lang="en-US" smtClean="0"/>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B3AE7-7027-4E75-BCF6-0F1EC6E404CB}" type="datetimeFigureOut">
              <a:rPr lang="en-US" smtClean="0"/>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B3AE7-7027-4E75-BCF6-0F1EC6E404CB}" type="datetimeFigureOut">
              <a:rPr lang="en-US" smtClean="0"/>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9DDB3AE7-7027-4E75-BCF6-0F1EC6E404CB}" type="datetimeFigureOut">
              <a:rPr lang="en-US" smtClean="0"/>
              <a:t>12/6/2014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DB3AE7-7027-4E75-BCF6-0F1EC6E404CB}" type="datetimeFigureOut">
              <a:rPr lang="en-US" smtClean="0"/>
              <a:t>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DB3AE7-7027-4E75-BCF6-0F1EC6E404CB}" type="datetimeFigureOut">
              <a:rPr lang="en-US" smtClean="0"/>
              <a:t>12/6/2014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DB3AE7-7027-4E75-BCF6-0F1EC6E404CB}" type="datetimeFigureOut">
              <a:rPr lang="en-US" smtClean="0"/>
              <a:t>12/6/2014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B3AE7-7027-4E75-BCF6-0F1EC6E404CB}" type="datetimeFigureOut">
              <a:rPr lang="en-US" smtClean="0"/>
              <a:t>12/6/2014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E5ABA1-A810-48DD-9EB5-1C1DA28DE9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DB3AE7-7027-4E75-BCF6-0F1EC6E404CB}" type="datetimeFigureOut">
              <a:rPr lang="en-US" smtClean="0"/>
              <a:t>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5ABA1-A810-48DD-9EB5-1C1DA28DE9C2}"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9DDB3AE7-7027-4E75-BCF6-0F1EC6E404CB}" type="datetimeFigureOut">
              <a:rPr lang="en-US" smtClean="0"/>
              <a:t>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5ABA1-A810-48DD-9EB5-1C1DA28DE9C2}"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9DDB3AE7-7027-4E75-BCF6-0F1EC6E404CB}" type="datetimeFigureOut">
              <a:rPr lang="en-US" smtClean="0"/>
              <a:t>12/6/2014</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9CE5ABA1-A810-48DD-9EB5-1C1DA28DE9C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438400"/>
            <a:ext cx="4419600" cy="1600327"/>
          </a:xfrm>
        </p:spPr>
        <p:txBody>
          <a:bodyPr>
            <a:prstTxWarp prst="textWave4">
              <a:avLst/>
            </a:prstTxWarp>
          </a:bodyPr>
          <a:lstStyle/>
          <a:p>
            <a:r>
              <a:rPr lang="en-US" spc="50" dirty="0">
                <a:ln w="0"/>
                <a:solidFill>
                  <a:schemeClr val="bg2"/>
                </a:solidFill>
                <a:effectLst>
                  <a:innerShdw blurRad="63500" dist="50800" dir="13500000">
                    <a:srgbClr val="000000">
                      <a:alpha val="50000"/>
                    </a:srgbClr>
                  </a:innerShdw>
                </a:effectLst>
              </a:rPr>
              <a:t>Internet and The World Wide Web</a:t>
            </a:r>
          </a:p>
        </p:txBody>
      </p:sp>
    </p:spTree>
    <p:extLst>
      <p:ext uri="{BB962C8B-B14F-4D97-AF65-F5344CB8AC3E}">
        <p14:creationId xmlns:p14="http://schemas.microsoft.com/office/powerpoint/2010/main" val="4251805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OTHER INTERNET SERVICES</a:t>
            </a:r>
            <a:endParaRPr lang="en-US" dirty="0">
              <a:solidFill>
                <a:srgbClr val="FFFF00"/>
              </a:solidFill>
            </a:endParaRPr>
          </a:p>
        </p:txBody>
      </p:sp>
      <p:sp>
        <p:nvSpPr>
          <p:cNvPr id="3" name="Content Placeholder 2"/>
          <p:cNvSpPr>
            <a:spLocks noGrp="1"/>
          </p:cNvSpPr>
          <p:nvPr>
            <p:ph idx="1"/>
          </p:nvPr>
        </p:nvSpPr>
        <p:spPr/>
        <p:txBody>
          <a:bodyPr/>
          <a:lstStyle/>
          <a:p>
            <a:r>
              <a:rPr lang="en-US" dirty="0"/>
              <a:t>	</a:t>
            </a:r>
            <a:r>
              <a:rPr lang="en-US" sz="4000" b="1" dirty="0">
                <a:solidFill>
                  <a:schemeClr val="bg1"/>
                </a:solidFill>
              </a:rPr>
              <a:t>Information Services </a:t>
            </a:r>
            <a:endParaRPr lang="en-US" sz="4000" b="1" dirty="0" smtClean="0">
              <a:solidFill>
                <a:schemeClr val="bg1"/>
              </a:solidFill>
            </a:endParaRPr>
          </a:p>
          <a:p>
            <a:pPr>
              <a:buFont typeface="Wingdings" pitchFamily="2" charset="2"/>
              <a:buChar char="ü"/>
            </a:pPr>
            <a:r>
              <a:rPr lang="en-US" sz="3200" dirty="0"/>
              <a:t>are commonly referred to as remote login, or information </a:t>
            </a:r>
            <a:r>
              <a:rPr lang="en-US" sz="3200" dirty="0" smtClean="0"/>
              <a:t>access</a:t>
            </a:r>
          </a:p>
          <a:p>
            <a:pPr>
              <a:buFont typeface="Wingdings" pitchFamily="2" charset="2"/>
              <a:buChar char="ü"/>
            </a:pPr>
            <a:r>
              <a:rPr lang="en-US" sz="3200" dirty="0" smtClean="0"/>
              <a:t> permit </a:t>
            </a:r>
            <a:r>
              <a:rPr lang="en-US" sz="3200" dirty="0"/>
              <a:t>users to log in to other computers from their computers for the purpose of obtaining </a:t>
            </a:r>
            <a:r>
              <a:rPr lang="en-US" sz="3200" dirty="0" smtClean="0"/>
              <a:t>information</a:t>
            </a:r>
          </a:p>
          <a:p>
            <a:pPr>
              <a:buFont typeface="Wingdings" pitchFamily="2" charset="2"/>
              <a:buChar char="q"/>
            </a:pPr>
            <a:r>
              <a:rPr lang="en-US" sz="3200" dirty="0" smtClean="0"/>
              <a:t>TELNET</a:t>
            </a:r>
          </a:p>
          <a:p>
            <a:pPr marL="0" indent="0">
              <a:buNone/>
            </a:pPr>
            <a:endParaRPr lang="en-US" dirty="0"/>
          </a:p>
        </p:txBody>
      </p:sp>
    </p:spTree>
    <p:extLst>
      <p:ext uri="{BB962C8B-B14F-4D97-AF65-F5344CB8AC3E}">
        <p14:creationId xmlns:p14="http://schemas.microsoft.com/office/powerpoint/2010/main" val="4115904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OTHER INTERNET SERVICES</a:t>
            </a:r>
            <a:endParaRPr lang="en-US" dirty="0">
              <a:solidFill>
                <a:srgbClr val="FFFF00"/>
              </a:solidFill>
            </a:endParaRPr>
          </a:p>
        </p:txBody>
      </p:sp>
      <p:sp>
        <p:nvSpPr>
          <p:cNvPr id="3" name="Content Placeholder 2"/>
          <p:cNvSpPr>
            <a:spLocks noGrp="1"/>
          </p:cNvSpPr>
          <p:nvPr>
            <p:ph idx="1"/>
          </p:nvPr>
        </p:nvSpPr>
        <p:spPr/>
        <p:txBody>
          <a:bodyPr/>
          <a:lstStyle/>
          <a:p>
            <a:r>
              <a:rPr lang="en-US" dirty="0"/>
              <a:t> </a:t>
            </a:r>
            <a:r>
              <a:rPr lang="en-US" sz="4400" b="1" dirty="0" smtClean="0">
                <a:solidFill>
                  <a:schemeClr val="bg1"/>
                </a:solidFill>
              </a:rPr>
              <a:t>Information </a:t>
            </a:r>
            <a:r>
              <a:rPr lang="en-US" sz="4400" b="1" dirty="0">
                <a:solidFill>
                  <a:schemeClr val="bg1"/>
                </a:solidFill>
              </a:rPr>
              <a:t>Retrieval </a:t>
            </a:r>
            <a:endParaRPr lang="en-US" sz="4400" b="1" dirty="0" smtClean="0">
              <a:solidFill>
                <a:schemeClr val="bg1"/>
              </a:solidFill>
            </a:endParaRPr>
          </a:p>
          <a:p>
            <a:pPr>
              <a:buFont typeface="Wingdings" pitchFamily="2" charset="2"/>
              <a:buChar char="ü"/>
            </a:pPr>
            <a:r>
              <a:rPr lang="en-US" sz="3200" dirty="0"/>
              <a:t>These services permit users to obtain files from other sites and bring them to their computers</a:t>
            </a:r>
            <a:r>
              <a:rPr lang="en-US" sz="3200" dirty="0" smtClean="0"/>
              <a:t>.</a:t>
            </a:r>
          </a:p>
          <a:p>
            <a:pPr>
              <a:buFont typeface="Wingdings" pitchFamily="2" charset="2"/>
              <a:buChar char="ü"/>
            </a:pPr>
            <a:r>
              <a:rPr lang="en-US" sz="3200" dirty="0" smtClean="0"/>
              <a:t> </a:t>
            </a:r>
            <a:r>
              <a:rPr lang="en-US" sz="3200" dirty="0"/>
              <a:t>This is commonly referred to as file transfer</a:t>
            </a:r>
            <a:r>
              <a:rPr lang="en-US" sz="3200" dirty="0" smtClean="0"/>
              <a:t>.</a:t>
            </a:r>
          </a:p>
          <a:p>
            <a:pPr>
              <a:buFont typeface="Wingdings" pitchFamily="2" charset="2"/>
              <a:buChar char="q"/>
            </a:pPr>
            <a:r>
              <a:rPr lang="en-US" sz="3200" dirty="0" smtClean="0"/>
              <a:t>FILE TRANSFERPROTOCOL</a:t>
            </a:r>
          </a:p>
          <a:p>
            <a:pPr marL="0" indent="0">
              <a:buNone/>
            </a:pPr>
            <a:endParaRPr lang="en-US" dirty="0"/>
          </a:p>
        </p:txBody>
      </p:sp>
    </p:spTree>
    <p:extLst>
      <p:ext uri="{BB962C8B-B14F-4D97-AF65-F5344CB8AC3E}">
        <p14:creationId xmlns:p14="http://schemas.microsoft.com/office/powerpoint/2010/main" val="3610388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Data Transmission Speeds</a:t>
            </a:r>
          </a:p>
        </p:txBody>
      </p:sp>
      <p:sp>
        <p:nvSpPr>
          <p:cNvPr id="3" name="Content Placeholder 2"/>
          <p:cNvSpPr>
            <a:spLocks noGrp="1"/>
          </p:cNvSpPr>
          <p:nvPr>
            <p:ph idx="1"/>
          </p:nvPr>
        </p:nvSpPr>
        <p:spPr/>
        <p:txBody>
          <a:bodyPr>
            <a:normAutofit fontScale="92500" lnSpcReduction="20000"/>
          </a:bodyPr>
          <a:lstStyle/>
          <a:p>
            <a:r>
              <a:rPr lang="en-US" b="1" dirty="0">
                <a:solidFill>
                  <a:schemeClr val="bg1"/>
                </a:solidFill>
              </a:rPr>
              <a:t>Data</a:t>
            </a:r>
            <a:r>
              <a:rPr lang="en-US" dirty="0"/>
              <a:t> </a:t>
            </a:r>
            <a:r>
              <a:rPr lang="en-US" dirty="0" smtClean="0"/>
              <a:t>transmitted </a:t>
            </a:r>
            <a:r>
              <a:rPr lang="en-US" dirty="0"/>
              <a:t>in characters or collections of bits.  </a:t>
            </a:r>
            <a:endParaRPr lang="en-US" dirty="0" smtClean="0"/>
          </a:p>
          <a:p>
            <a:r>
              <a:rPr lang="en-US" dirty="0" smtClean="0"/>
              <a:t>A </a:t>
            </a:r>
            <a:r>
              <a:rPr lang="en-US" b="1" dirty="0" smtClean="0">
                <a:solidFill>
                  <a:schemeClr val="bg1"/>
                </a:solidFill>
              </a:rPr>
              <a:t>bit</a:t>
            </a:r>
            <a:r>
              <a:rPr lang="en-US" dirty="0" smtClean="0"/>
              <a:t> the </a:t>
            </a:r>
            <a:r>
              <a:rPr lang="en-US" dirty="0"/>
              <a:t>smallest unit of information used by computers </a:t>
            </a:r>
            <a:endParaRPr lang="en-US" dirty="0" smtClean="0"/>
          </a:p>
          <a:p>
            <a:endParaRPr lang="en-US" dirty="0" smtClean="0"/>
          </a:p>
          <a:p>
            <a:pPr marL="0" indent="0">
              <a:buNone/>
            </a:pPr>
            <a:r>
              <a:rPr lang="en-US" sz="2600" b="1" dirty="0" smtClean="0">
                <a:solidFill>
                  <a:srgbClr val="FFC000"/>
                </a:solidFill>
              </a:rPr>
              <a:t>Today’s </a:t>
            </a:r>
            <a:r>
              <a:rPr lang="en-US" sz="2600" b="1" dirty="0">
                <a:solidFill>
                  <a:srgbClr val="FFC000"/>
                </a:solidFill>
              </a:rPr>
              <a:t>data transmission speeds are measured in bits, kilobits, megabits, and gigabits per second: </a:t>
            </a:r>
          </a:p>
          <a:p>
            <a:endParaRPr lang="en-US" sz="2600" dirty="0" smtClean="0">
              <a:solidFill>
                <a:srgbClr val="FFC000"/>
              </a:solidFill>
            </a:endParaRPr>
          </a:p>
          <a:p>
            <a:pPr>
              <a:buFont typeface="Wingdings" pitchFamily="2" charset="2"/>
              <a:buChar char="v"/>
            </a:pPr>
            <a:r>
              <a:rPr lang="en-US" dirty="0"/>
              <a:t>	</a:t>
            </a:r>
            <a:r>
              <a:rPr lang="en-US" b="1" dirty="0">
                <a:solidFill>
                  <a:schemeClr val="bg1"/>
                </a:solidFill>
              </a:rPr>
              <a:t>Bps  (bits per second</a:t>
            </a:r>
            <a:r>
              <a:rPr lang="en-US" b="1" dirty="0" smtClean="0">
                <a:solidFill>
                  <a:schemeClr val="bg1"/>
                </a:solidFill>
              </a:rPr>
              <a:t>)  </a:t>
            </a:r>
            <a:r>
              <a:rPr lang="en-US" dirty="0"/>
              <a:t>A computer with an older modem might have a speed of 28,800 bps, which is considered the minimum speed for visiting websites with graphics. </a:t>
            </a:r>
          </a:p>
          <a:p>
            <a:pPr>
              <a:buFont typeface="Wingdings" pitchFamily="2" charset="2"/>
              <a:buChar char="v"/>
            </a:pPr>
            <a:r>
              <a:rPr lang="en-US" dirty="0"/>
              <a:t>	</a:t>
            </a:r>
            <a:r>
              <a:rPr lang="en-US" b="1" dirty="0">
                <a:solidFill>
                  <a:schemeClr val="bg1"/>
                </a:solidFill>
              </a:rPr>
              <a:t>Kbps (kilobits per second or 1 thousand bits per second) </a:t>
            </a:r>
            <a:r>
              <a:rPr lang="en-US" dirty="0"/>
              <a:t> This is the most frequently used measure.  The speed of a modem that is 28,800 bps might be expressed as 28.8 Kbps.</a:t>
            </a:r>
          </a:p>
          <a:p>
            <a:pPr marL="0" indent="0">
              <a:buNone/>
            </a:pPr>
            <a:r>
              <a:rPr lang="en-US" dirty="0" smtClean="0"/>
              <a:t> </a:t>
            </a:r>
            <a:endParaRPr lang="en-US" dirty="0"/>
          </a:p>
        </p:txBody>
      </p:sp>
    </p:spTree>
    <p:extLst>
      <p:ext uri="{BB962C8B-B14F-4D97-AF65-F5344CB8AC3E}">
        <p14:creationId xmlns:p14="http://schemas.microsoft.com/office/powerpoint/2010/main" val="2140487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solidFill>
                  <a:srgbClr val="FFFF00"/>
                </a:solidFill>
              </a:rPr>
              <a:t>Data Transmission Speeds</a:t>
            </a:r>
          </a:p>
        </p:txBody>
      </p:sp>
      <p:sp>
        <p:nvSpPr>
          <p:cNvPr id="3" name="Content Placeholder 2"/>
          <p:cNvSpPr>
            <a:spLocks noGrp="1"/>
          </p:cNvSpPr>
          <p:nvPr>
            <p:ph idx="1"/>
          </p:nvPr>
        </p:nvSpPr>
        <p:spPr/>
        <p:txBody>
          <a:bodyPr/>
          <a:lstStyle/>
          <a:p>
            <a:pPr>
              <a:buFont typeface="Wingdings" pitchFamily="2" charset="2"/>
              <a:buChar char="v"/>
            </a:pPr>
            <a:r>
              <a:rPr lang="en-US" dirty="0" smtClean="0"/>
              <a:t>          </a:t>
            </a:r>
            <a:r>
              <a:rPr lang="en-US" b="1" dirty="0" smtClean="0">
                <a:solidFill>
                  <a:schemeClr val="bg1"/>
                </a:solidFill>
              </a:rPr>
              <a:t>Mbps </a:t>
            </a:r>
            <a:r>
              <a:rPr lang="en-US" b="1" dirty="0">
                <a:solidFill>
                  <a:schemeClr val="bg1"/>
                </a:solidFill>
              </a:rPr>
              <a:t>(megabits per second or 1 million bits per second)  </a:t>
            </a:r>
            <a:r>
              <a:rPr lang="en-US" dirty="0"/>
              <a:t>Faster means of connection.</a:t>
            </a:r>
          </a:p>
          <a:p>
            <a:pPr>
              <a:buFont typeface="Wingdings" pitchFamily="2" charset="2"/>
              <a:buChar char="v"/>
            </a:pPr>
            <a:r>
              <a:rPr lang="en-US" dirty="0"/>
              <a:t>	</a:t>
            </a:r>
            <a:r>
              <a:rPr lang="en-US" b="1" dirty="0" err="1">
                <a:solidFill>
                  <a:schemeClr val="bg1"/>
                </a:solidFill>
              </a:rPr>
              <a:t>Gbps</a:t>
            </a:r>
            <a:r>
              <a:rPr lang="en-US" b="1" dirty="0">
                <a:solidFill>
                  <a:schemeClr val="bg1"/>
                </a:solidFill>
              </a:rPr>
              <a:t> (gigabits per second or 1 billion bits per second) </a:t>
            </a:r>
            <a:endParaRPr lang="en-US" b="1" dirty="0" smtClean="0">
              <a:solidFill>
                <a:schemeClr val="bg1"/>
              </a:solidFill>
            </a:endParaRPr>
          </a:p>
          <a:p>
            <a:pPr marL="0" indent="0">
              <a:buNone/>
            </a:pPr>
            <a:endParaRPr lang="en-US" dirty="0"/>
          </a:p>
          <a:p>
            <a:r>
              <a:rPr lang="en-US" b="1" dirty="0">
                <a:solidFill>
                  <a:schemeClr val="bg1"/>
                </a:solidFill>
              </a:rPr>
              <a:t>Upload</a:t>
            </a:r>
            <a:r>
              <a:rPr lang="en-US" dirty="0"/>
              <a:t> – is the transmission of data from a local computer to a remote computer, as from your PC to a website you are constructing   </a:t>
            </a:r>
          </a:p>
          <a:p>
            <a:r>
              <a:rPr lang="en-US" b="1" dirty="0">
                <a:solidFill>
                  <a:schemeClr val="bg1"/>
                </a:solidFill>
              </a:rPr>
              <a:t>Download</a:t>
            </a:r>
            <a:r>
              <a:rPr lang="en-US" dirty="0"/>
              <a:t> – is the transmission of data from a remote computer to a local computer, as from a website to your own PC.</a:t>
            </a:r>
          </a:p>
          <a:p>
            <a:endParaRPr lang="en-US" dirty="0"/>
          </a:p>
        </p:txBody>
      </p:sp>
    </p:spTree>
    <p:extLst>
      <p:ext uri="{BB962C8B-B14F-4D97-AF65-F5344CB8AC3E}">
        <p14:creationId xmlns:p14="http://schemas.microsoft.com/office/powerpoint/2010/main" val="619832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WIRELESS CONNECTION</a:t>
            </a:r>
            <a:endParaRPr lang="en-US" dirty="0">
              <a:solidFill>
                <a:srgbClr val="FFFF00"/>
              </a:solidFill>
            </a:endParaRPr>
          </a:p>
        </p:txBody>
      </p:sp>
      <p:sp>
        <p:nvSpPr>
          <p:cNvPr id="3" name="Content Placeholder 2"/>
          <p:cNvSpPr>
            <a:spLocks noGrp="1"/>
          </p:cNvSpPr>
          <p:nvPr>
            <p:ph idx="1"/>
          </p:nvPr>
        </p:nvSpPr>
        <p:spPr/>
        <p:txBody>
          <a:bodyPr/>
          <a:lstStyle/>
          <a:p>
            <a:r>
              <a:rPr lang="en-US" b="1" dirty="0">
                <a:solidFill>
                  <a:schemeClr val="bg1"/>
                </a:solidFill>
              </a:rPr>
              <a:t>Wireless Fidelity  (Wi-Fi )  </a:t>
            </a:r>
            <a:r>
              <a:rPr lang="en-US" dirty="0"/>
              <a:t>- is the name given to any of several standards – so called 802.11 standards-set by the Institute of Electrical and Electronic Engineers (IEEE) for wireless transmission   One standard, 802.11b, permits wireless transmission f data at 1.11 Mbps up to 300 feet from an access point, or hot spot, a station that sends and receives data to and from a Wi-Fi network.   </a:t>
            </a:r>
          </a:p>
          <a:p>
            <a:r>
              <a:rPr lang="en-US" b="1" dirty="0" smtClean="0">
                <a:solidFill>
                  <a:schemeClr val="bg1"/>
                </a:solidFill>
              </a:rPr>
              <a:t>3G  </a:t>
            </a:r>
            <a:r>
              <a:rPr lang="en-US" b="1" dirty="0">
                <a:solidFill>
                  <a:schemeClr val="bg1"/>
                </a:solidFill>
              </a:rPr>
              <a:t>(Third Generation) </a:t>
            </a:r>
            <a:r>
              <a:rPr lang="en-US" dirty="0"/>
              <a:t>-  Wireless 3G is loosely defined as high-speed wireless technology that does not need access points because it uses the existing cellphone system. </a:t>
            </a:r>
          </a:p>
          <a:p>
            <a:endParaRPr lang="en-US" dirty="0"/>
          </a:p>
        </p:txBody>
      </p:sp>
    </p:spTree>
    <p:extLst>
      <p:ext uri="{BB962C8B-B14F-4D97-AF65-F5344CB8AC3E}">
        <p14:creationId xmlns:p14="http://schemas.microsoft.com/office/powerpoint/2010/main" val="2702163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TYPES OF WEBSITES</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dirty="0"/>
              <a:t>	</a:t>
            </a:r>
            <a:r>
              <a:rPr lang="en-US" b="1" dirty="0">
                <a:solidFill>
                  <a:schemeClr val="bg1"/>
                </a:solidFill>
              </a:rPr>
              <a:t>Portal</a:t>
            </a:r>
            <a:r>
              <a:rPr lang="en-US" dirty="0"/>
              <a:t> – is a Web site that offers a variety of Internet services from a single, convenient location. </a:t>
            </a:r>
            <a:endParaRPr lang="en-US" dirty="0" smtClean="0"/>
          </a:p>
          <a:p>
            <a:endParaRPr lang="en-US" dirty="0"/>
          </a:p>
          <a:p>
            <a:endParaRPr lang="en-US" dirty="0" smtClean="0"/>
          </a:p>
          <a:p>
            <a:r>
              <a:rPr lang="en-US" b="1" dirty="0" smtClean="0">
                <a:solidFill>
                  <a:schemeClr val="bg1"/>
                </a:solidFill>
              </a:rPr>
              <a:t>Wireless </a:t>
            </a:r>
            <a:r>
              <a:rPr lang="en-US" b="1" dirty="0">
                <a:solidFill>
                  <a:schemeClr val="bg1"/>
                </a:solidFill>
              </a:rPr>
              <a:t>portal  </a:t>
            </a:r>
            <a:r>
              <a:rPr lang="en-US" dirty="0"/>
              <a:t>is a portal designed for Internet-enabled mobile </a:t>
            </a:r>
            <a:r>
              <a:rPr lang="en-US" dirty="0" smtClean="0"/>
              <a:t>devices</a:t>
            </a:r>
            <a:endParaRPr lang="en-US" dirty="0"/>
          </a:p>
          <a:p>
            <a:endParaRPr lang="en-US" dirty="0"/>
          </a:p>
        </p:txBody>
      </p:sp>
    </p:spTree>
    <p:extLst>
      <p:ext uri="{BB962C8B-B14F-4D97-AF65-F5344CB8AC3E}">
        <p14:creationId xmlns:p14="http://schemas.microsoft.com/office/powerpoint/2010/main" val="3118092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 TYPES OF WEBSITES</a:t>
            </a:r>
            <a:endParaRPr lang="en-US" dirty="0">
              <a:solidFill>
                <a:srgbClr val="FFFF00"/>
              </a:solidFill>
            </a:endParaRPr>
          </a:p>
        </p:txBody>
      </p:sp>
      <p:sp>
        <p:nvSpPr>
          <p:cNvPr id="3" name="Content Placeholder 2"/>
          <p:cNvSpPr>
            <a:spLocks noGrp="1"/>
          </p:cNvSpPr>
          <p:nvPr>
            <p:ph idx="1"/>
          </p:nvPr>
        </p:nvSpPr>
        <p:spPr/>
        <p:txBody>
          <a:bodyPr/>
          <a:lstStyle/>
          <a:p>
            <a:r>
              <a:rPr lang="en-US" dirty="0"/>
              <a:t>	</a:t>
            </a:r>
            <a:r>
              <a:rPr lang="en-US" b="1" dirty="0">
                <a:solidFill>
                  <a:schemeClr val="bg1"/>
                </a:solidFill>
              </a:rPr>
              <a:t>News  </a:t>
            </a:r>
            <a:endParaRPr lang="en-US" b="1" dirty="0" smtClean="0">
              <a:solidFill>
                <a:schemeClr val="bg1"/>
              </a:solidFill>
            </a:endParaRPr>
          </a:p>
          <a:p>
            <a:pPr>
              <a:buFont typeface="Wingdings" pitchFamily="2" charset="2"/>
              <a:buChar char="ü"/>
            </a:pPr>
            <a:r>
              <a:rPr lang="en-US" dirty="0" smtClean="0"/>
              <a:t>  </a:t>
            </a:r>
            <a:r>
              <a:rPr lang="en-US" dirty="0"/>
              <a:t>A news Web site contains newsworthy material including stories and articles relating to current events, life, money, sports, and the weather.  </a:t>
            </a:r>
          </a:p>
          <a:p>
            <a:pPr>
              <a:buFont typeface="Wingdings" pitchFamily="2" charset="2"/>
              <a:buChar char="ü"/>
            </a:pPr>
            <a:r>
              <a:rPr lang="en-US" dirty="0" smtClean="0"/>
              <a:t>Many </a:t>
            </a:r>
            <a:r>
              <a:rPr lang="en-US" dirty="0"/>
              <a:t>magazines and newspapers sponsor Web sites that provide summaries of printed articles, as well as articles not included in the printed versions.  Newspapers and television and radio stations are some of the media that maintain news Web sites.</a:t>
            </a:r>
          </a:p>
        </p:txBody>
      </p:sp>
    </p:spTree>
    <p:extLst>
      <p:ext uri="{BB962C8B-B14F-4D97-AF65-F5344CB8AC3E}">
        <p14:creationId xmlns:p14="http://schemas.microsoft.com/office/powerpoint/2010/main" val="82200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TYPES OF WEBSITES</a:t>
            </a:r>
          </a:p>
        </p:txBody>
      </p:sp>
      <p:sp>
        <p:nvSpPr>
          <p:cNvPr id="3" name="Content Placeholder 2"/>
          <p:cNvSpPr>
            <a:spLocks noGrp="1"/>
          </p:cNvSpPr>
          <p:nvPr>
            <p:ph idx="1"/>
          </p:nvPr>
        </p:nvSpPr>
        <p:spPr/>
        <p:txBody>
          <a:bodyPr/>
          <a:lstStyle/>
          <a:p>
            <a:r>
              <a:rPr lang="en-US" dirty="0"/>
              <a:t>	</a:t>
            </a:r>
            <a:r>
              <a:rPr lang="en-US" b="1" dirty="0">
                <a:solidFill>
                  <a:schemeClr val="bg1"/>
                </a:solidFill>
              </a:rPr>
              <a:t>Information</a:t>
            </a:r>
            <a:r>
              <a:rPr lang="en-US" dirty="0"/>
              <a:t> </a:t>
            </a:r>
            <a:endParaRPr lang="en-US" dirty="0" smtClean="0"/>
          </a:p>
          <a:p>
            <a:pPr>
              <a:buFont typeface="Wingdings" pitchFamily="2" charset="2"/>
              <a:buChar char="ü"/>
            </a:pPr>
            <a:r>
              <a:rPr lang="en-US" dirty="0" smtClean="0"/>
              <a:t>An </a:t>
            </a:r>
            <a:r>
              <a:rPr lang="en-US" dirty="0"/>
              <a:t>information Web site contains factual information. </a:t>
            </a:r>
            <a:endParaRPr lang="en-US" dirty="0" smtClean="0"/>
          </a:p>
          <a:p>
            <a:pPr>
              <a:buFont typeface="Wingdings" pitchFamily="2" charset="2"/>
              <a:buChar char="ü"/>
            </a:pPr>
            <a:r>
              <a:rPr lang="en-US" dirty="0" smtClean="0"/>
              <a:t> </a:t>
            </a:r>
            <a:r>
              <a:rPr lang="en-US" dirty="0"/>
              <a:t>Government agencies have informational Web sites providing information such as census data, tax codes, and the congressional budget.  </a:t>
            </a:r>
            <a:endParaRPr lang="en-US" dirty="0" smtClean="0"/>
          </a:p>
          <a:p>
            <a:pPr>
              <a:buFont typeface="Wingdings" pitchFamily="2" charset="2"/>
              <a:buChar char="ü"/>
            </a:pPr>
            <a:r>
              <a:rPr lang="en-US" dirty="0" smtClean="0"/>
              <a:t>Other </a:t>
            </a:r>
            <a:r>
              <a:rPr lang="en-US" dirty="0"/>
              <a:t>organizations provide information such as public transportation schedules and published research findings</a:t>
            </a:r>
          </a:p>
        </p:txBody>
      </p:sp>
    </p:spTree>
    <p:extLst>
      <p:ext uri="{BB962C8B-B14F-4D97-AF65-F5344CB8AC3E}">
        <p14:creationId xmlns:p14="http://schemas.microsoft.com/office/powerpoint/2010/main" val="4192829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TYPES OF WEBSITES</a:t>
            </a:r>
          </a:p>
        </p:txBody>
      </p:sp>
      <p:sp>
        <p:nvSpPr>
          <p:cNvPr id="3" name="Content Placeholder 2"/>
          <p:cNvSpPr>
            <a:spLocks noGrp="1"/>
          </p:cNvSpPr>
          <p:nvPr>
            <p:ph idx="1"/>
          </p:nvPr>
        </p:nvSpPr>
        <p:spPr/>
        <p:txBody>
          <a:bodyPr/>
          <a:lstStyle/>
          <a:p>
            <a:r>
              <a:rPr lang="en-US" dirty="0"/>
              <a:t> </a:t>
            </a:r>
            <a:r>
              <a:rPr lang="en-US" b="1" dirty="0" smtClean="0">
                <a:solidFill>
                  <a:schemeClr val="bg1"/>
                </a:solidFill>
              </a:rPr>
              <a:t>Business/Marketing </a:t>
            </a:r>
            <a:endParaRPr lang="en-US" b="1" dirty="0">
              <a:solidFill>
                <a:schemeClr val="bg1"/>
              </a:solidFill>
            </a:endParaRPr>
          </a:p>
          <a:p>
            <a:pPr>
              <a:buFont typeface="Wingdings" pitchFamily="2" charset="2"/>
              <a:buChar char="ü"/>
            </a:pPr>
            <a:r>
              <a:rPr lang="en-US" dirty="0" smtClean="0"/>
              <a:t>this site </a:t>
            </a:r>
            <a:r>
              <a:rPr lang="en-US" dirty="0"/>
              <a:t>contains content that promotes or sells products or services. Nearly every business has a business/marketing Web site. </a:t>
            </a:r>
            <a:endParaRPr lang="en-US" dirty="0" smtClean="0"/>
          </a:p>
          <a:p>
            <a:pPr>
              <a:buFont typeface="Wingdings" pitchFamily="2" charset="2"/>
              <a:buChar char="ü"/>
            </a:pPr>
            <a:r>
              <a:rPr lang="en-US" dirty="0" smtClean="0"/>
              <a:t> </a:t>
            </a:r>
            <a:r>
              <a:rPr lang="en-US" dirty="0"/>
              <a:t>Many of these companies also allow you to purchase their products or services online.</a:t>
            </a:r>
          </a:p>
        </p:txBody>
      </p:sp>
    </p:spTree>
    <p:extLst>
      <p:ext uri="{BB962C8B-B14F-4D97-AF65-F5344CB8AC3E}">
        <p14:creationId xmlns:p14="http://schemas.microsoft.com/office/powerpoint/2010/main" val="20867586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TYPES OF WEBSITES</a:t>
            </a:r>
          </a:p>
        </p:txBody>
      </p:sp>
      <p:sp>
        <p:nvSpPr>
          <p:cNvPr id="3" name="Content Placeholder 2"/>
          <p:cNvSpPr>
            <a:spLocks noGrp="1"/>
          </p:cNvSpPr>
          <p:nvPr>
            <p:ph idx="1"/>
          </p:nvPr>
        </p:nvSpPr>
        <p:spPr/>
        <p:txBody>
          <a:bodyPr/>
          <a:lstStyle/>
          <a:p>
            <a:r>
              <a:rPr lang="en-US" dirty="0"/>
              <a:t>	</a:t>
            </a:r>
            <a:r>
              <a:rPr lang="en-US" b="1" dirty="0">
                <a:solidFill>
                  <a:schemeClr val="bg1"/>
                </a:solidFill>
              </a:rPr>
              <a:t>Educational</a:t>
            </a:r>
            <a:r>
              <a:rPr lang="en-US" dirty="0"/>
              <a:t> </a:t>
            </a:r>
            <a:endParaRPr lang="en-US" dirty="0" smtClean="0"/>
          </a:p>
          <a:p>
            <a:pPr>
              <a:buFont typeface="Wingdings" pitchFamily="2" charset="2"/>
              <a:buChar char="ü"/>
            </a:pPr>
            <a:r>
              <a:rPr lang="en-US" dirty="0"/>
              <a:t> </a:t>
            </a:r>
            <a:r>
              <a:rPr lang="en-US" dirty="0" smtClean="0"/>
              <a:t>An </a:t>
            </a:r>
            <a:r>
              <a:rPr lang="en-US" dirty="0"/>
              <a:t>educational Web site offers exciting, challenging avenues for formal and informal teaching and earning.  </a:t>
            </a:r>
            <a:endParaRPr lang="en-US" dirty="0" smtClean="0"/>
          </a:p>
          <a:p>
            <a:pPr>
              <a:buFont typeface="Wingdings" pitchFamily="2" charset="2"/>
              <a:buChar char="ü"/>
            </a:pPr>
            <a:r>
              <a:rPr lang="en-US" dirty="0" smtClean="0"/>
              <a:t>For </a:t>
            </a:r>
            <a:r>
              <a:rPr lang="en-US" dirty="0"/>
              <a:t>a more structured learning experience, companies provide online training to </a:t>
            </a:r>
            <a:r>
              <a:rPr lang="en-US" dirty="0" smtClean="0"/>
              <a:t>employees and </a:t>
            </a:r>
            <a:r>
              <a:rPr lang="en-US" dirty="0"/>
              <a:t>colleges offer online classes and degrees.  </a:t>
            </a:r>
            <a:endParaRPr lang="en-US" dirty="0" smtClean="0"/>
          </a:p>
          <a:p>
            <a:pPr>
              <a:buFont typeface="Wingdings" pitchFamily="2" charset="2"/>
              <a:buChar char="ü"/>
            </a:pPr>
            <a:r>
              <a:rPr lang="en-US" dirty="0" smtClean="0"/>
              <a:t>Instructors </a:t>
            </a:r>
            <a:r>
              <a:rPr lang="en-US" dirty="0"/>
              <a:t>often use the Web to enhance classroom teaching by publishing course materials, grades, and other pertinent class information.</a:t>
            </a:r>
          </a:p>
        </p:txBody>
      </p:sp>
    </p:spTree>
    <p:extLst>
      <p:ext uri="{BB962C8B-B14F-4D97-AF65-F5344CB8AC3E}">
        <p14:creationId xmlns:p14="http://schemas.microsoft.com/office/powerpoint/2010/main" val="1347012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FFFF00"/>
                </a:solidFill>
              </a:rPr>
              <a:t>THE INTERNET</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Also called net</a:t>
            </a:r>
          </a:p>
          <a:p>
            <a:r>
              <a:rPr lang="en-US" dirty="0"/>
              <a:t>is a worldwide collection of networks that links millions of businesses, government agencies, educational institutions, and individuals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3733800"/>
            <a:ext cx="7620000" cy="2743199"/>
          </a:xfrm>
          <a:prstGeom prst="rect">
            <a:avLst/>
          </a:prstGeom>
        </p:spPr>
      </p:pic>
    </p:spTree>
    <p:extLst>
      <p:ext uri="{BB962C8B-B14F-4D97-AF65-F5344CB8AC3E}">
        <p14:creationId xmlns:p14="http://schemas.microsoft.com/office/powerpoint/2010/main" val="835619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TYPES OF WEBSITES</a:t>
            </a:r>
          </a:p>
        </p:txBody>
      </p:sp>
      <p:sp>
        <p:nvSpPr>
          <p:cNvPr id="3" name="Content Placeholder 2"/>
          <p:cNvSpPr>
            <a:spLocks noGrp="1"/>
          </p:cNvSpPr>
          <p:nvPr>
            <p:ph idx="1"/>
          </p:nvPr>
        </p:nvSpPr>
        <p:spPr/>
        <p:txBody>
          <a:bodyPr/>
          <a:lstStyle/>
          <a:p>
            <a:r>
              <a:rPr lang="en-US" dirty="0"/>
              <a:t>	</a:t>
            </a:r>
            <a:r>
              <a:rPr lang="en-US" b="1" dirty="0" smtClean="0">
                <a:solidFill>
                  <a:schemeClr val="bg1"/>
                </a:solidFill>
              </a:rPr>
              <a:t>Entertainment</a:t>
            </a:r>
          </a:p>
          <a:p>
            <a:pPr>
              <a:buFont typeface="Wingdings" pitchFamily="2" charset="2"/>
              <a:buChar char="ü"/>
            </a:pPr>
            <a:r>
              <a:rPr lang="en-US" dirty="0" smtClean="0"/>
              <a:t> this site </a:t>
            </a:r>
            <a:r>
              <a:rPr lang="en-US" dirty="0"/>
              <a:t>offers an interactive and engaging environment.  Popular entertainment Web sites offer music, videos, sports, games, ongoing Web episodes, sweepstakes, chats, and more.  Sophisticated entertainment Web sites often partner with other technologies.  </a:t>
            </a:r>
            <a:endParaRPr lang="en-US" dirty="0" smtClean="0"/>
          </a:p>
          <a:p>
            <a:pPr>
              <a:buFont typeface="Wingdings" pitchFamily="2" charset="2"/>
              <a:buChar char="ü"/>
            </a:pPr>
            <a:r>
              <a:rPr lang="en-US" dirty="0" smtClean="0"/>
              <a:t>For </a:t>
            </a:r>
            <a:r>
              <a:rPr lang="en-US" dirty="0"/>
              <a:t>example, you can cast your vote about a topic on a television show.</a:t>
            </a:r>
          </a:p>
        </p:txBody>
      </p:sp>
    </p:spTree>
    <p:extLst>
      <p:ext uri="{BB962C8B-B14F-4D97-AF65-F5344CB8AC3E}">
        <p14:creationId xmlns:p14="http://schemas.microsoft.com/office/powerpoint/2010/main" val="3954164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TYPES OF WEBSITES</a:t>
            </a:r>
          </a:p>
        </p:txBody>
      </p:sp>
      <p:sp>
        <p:nvSpPr>
          <p:cNvPr id="3" name="Content Placeholder 2"/>
          <p:cNvSpPr>
            <a:spLocks noGrp="1"/>
          </p:cNvSpPr>
          <p:nvPr>
            <p:ph idx="1"/>
          </p:nvPr>
        </p:nvSpPr>
        <p:spPr/>
        <p:txBody>
          <a:bodyPr/>
          <a:lstStyle/>
          <a:p>
            <a:r>
              <a:rPr lang="en-US" dirty="0"/>
              <a:t>	</a:t>
            </a:r>
            <a:r>
              <a:rPr lang="en-US" b="1" dirty="0">
                <a:solidFill>
                  <a:schemeClr val="bg1"/>
                </a:solidFill>
              </a:rPr>
              <a:t>Advocacy</a:t>
            </a:r>
            <a:r>
              <a:rPr lang="en-US" dirty="0"/>
              <a:t> </a:t>
            </a:r>
            <a:endParaRPr lang="en-US" dirty="0" smtClean="0"/>
          </a:p>
          <a:p>
            <a:pPr>
              <a:buFont typeface="Wingdings" pitchFamily="2" charset="2"/>
              <a:buChar char="ü"/>
            </a:pPr>
            <a:r>
              <a:rPr lang="en-US" dirty="0" smtClean="0"/>
              <a:t> </a:t>
            </a:r>
            <a:r>
              <a:rPr lang="en-US" dirty="0"/>
              <a:t>An advocacy Web site contains content that describes a cause, opinion, or idea.  </a:t>
            </a:r>
            <a:r>
              <a:rPr lang="en-US" dirty="0" smtClean="0"/>
              <a:t/>
            </a:r>
            <a:br>
              <a:rPr lang="en-US" dirty="0" smtClean="0"/>
            </a:br>
            <a:r>
              <a:rPr lang="en-US" dirty="0" smtClean="0"/>
              <a:t>The </a:t>
            </a:r>
            <a:r>
              <a:rPr lang="en-US" dirty="0"/>
              <a:t>purpose of an advocacy Web site is to convince the reader of the validity of the cause, opinion, or idea.  </a:t>
            </a:r>
            <a:endParaRPr lang="en-US" dirty="0" smtClean="0"/>
          </a:p>
          <a:p>
            <a:pPr>
              <a:buFont typeface="Wingdings" pitchFamily="2" charset="2"/>
              <a:buChar char="ü"/>
            </a:pPr>
            <a:r>
              <a:rPr lang="en-US" dirty="0" smtClean="0"/>
              <a:t>These </a:t>
            </a:r>
            <a:r>
              <a:rPr lang="en-US" dirty="0"/>
              <a:t>Web sites usually present views of a particular group or association. </a:t>
            </a:r>
          </a:p>
        </p:txBody>
      </p:sp>
    </p:spTree>
    <p:extLst>
      <p:ext uri="{BB962C8B-B14F-4D97-AF65-F5344CB8AC3E}">
        <p14:creationId xmlns:p14="http://schemas.microsoft.com/office/powerpoint/2010/main" val="1109808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TYPES OF WEBSITES</a:t>
            </a:r>
          </a:p>
        </p:txBody>
      </p:sp>
      <p:sp>
        <p:nvSpPr>
          <p:cNvPr id="3" name="Content Placeholder 2"/>
          <p:cNvSpPr>
            <a:spLocks noGrp="1"/>
          </p:cNvSpPr>
          <p:nvPr>
            <p:ph idx="1"/>
          </p:nvPr>
        </p:nvSpPr>
        <p:spPr/>
        <p:txBody>
          <a:bodyPr/>
          <a:lstStyle/>
          <a:p>
            <a:r>
              <a:rPr lang="en-US" dirty="0"/>
              <a:t>	</a:t>
            </a:r>
            <a:r>
              <a:rPr lang="en-US" b="1" dirty="0">
                <a:solidFill>
                  <a:schemeClr val="bg1"/>
                </a:solidFill>
              </a:rPr>
              <a:t>Blog</a:t>
            </a:r>
            <a:r>
              <a:rPr lang="en-US" dirty="0"/>
              <a:t> </a:t>
            </a:r>
            <a:r>
              <a:rPr lang="en-US" dirty="0" smtClean="0"/>
              <a:t> </a:t>
            </a:r>
          </a:p>
          <a:p>
            <a:pPr>
              <a:buFont typeface="Wingdings" pitchFamily="2" charset="2"/>
              <a:buChar char="ü"/>
            </a:pPr>
            <a:r>
              <a:rPr lang="en-US" dirty="0" smtClean="0"/>
              <a:t>A </a:t>
            </a:r>
            <a:r>
              <a:rPr lang="en-US" dirty="0"/>
              <a:t>blog, short for Web log, is a Web site that uses regularly updated journal format to reflect the interests, opinions, and personalities of the author and sometimes site visitors. </a:t>
            </a:r>
            <a:endParaRPr lang="en-US" dirty="0" smtClean="0"/>
          </a:p>
          <a:p>
            <a:pPr>
              <a:buFont typeface="Wingdings" pitchFamily="2" charset="2"/>
              <a:buChar char="ü"/>
            </a:pPr>
            <a:r>
              <a:rPr lang="en-US" dirty="0" smtClean="0"/>
              <a:t> </a:t>
            </a:r>
            <a:r>
              <a:rPr lang="en-US" dirty="0"/>
              <a:t>Blogs have an informal style that consists of a single individual’s ideas (similar to a diary) or a collection of ideas and thoughts among visitors. </a:t>
            </a:r>
          </a:p>
        </p:txBody>
      </p:sp>
    </p:spTree>
    <p:extLst>
      <p:ext uri="{BB962C8B-B14F-4D97-AF65-F5344CB8AC3E}">
        <p14:creationId xmlns:p14="http://schemas.microsoft.com/office/powerpoint/2010/main" val="3203100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TYPES OF WEBSITES</a:t>
            </a:r>
          </a:p>
        </p:txBody>
      </p:sp>
      <p:sp>
        <p:nvSpPr>
          <p:cNvPr id="3" name="Content Placeholder 2"/>
          <p:cNvSpPr>
            <a:spLocks noGrp="1"/>
          </p:cNvSpPr>
          <p:nvPr>
            <p:ph idx="1"/>
          </p:nvPr>
        </p:nvSpPr>
        <p:spPr/>
        <p:txBody>
          <a:bodyPr/>
          <a:lstStyle/>
          <a:p>
            <a:r>
              <a:rPr lang="en-US" dirty="0"/>
              <a:t>	</a:t>
            </a:r>
            <a:r>
              <a:rPr lang="en-US" b="1" dirty="0">
                <a:solidFill>
                  <a:schemeClr val="bg1"/>
                </a:solidFill>
              </a:rPr>
              <a:t>Personal</a:t>
            </a:r>
            <a:r>
              <a:rPr lang="en-US" dirty="0"/>
              <a:t> </a:t>
            </a:r>
            <a:endParaRPr lang="en-US" dirty="0" smtClean="0"/>
          </a:p>
          <a:p>
            <a:pPr>
              <a:buFont typeface="Wingdings" pitchFamily="2" charset="2"/>
              <a:buChar char="ü"/>
            </a:pPr>
            <a:r>
              <a:rPr lang="en-US" dirty="0" smtClean="0"/>
              <a:t> </a:t>
            </a:r>
            <a:r>
              <a:rPr lang="en-US" dirty="0"/>
              <a:t>A private individual or family not usually associated with any organization may maintain a personal Web site of just a single Web page.  </a:t>
            </a:r>
            <a:endParaRPr lang="en-US" dirty="0" smtClean="0"/>
          </a:p>
          <a:p>
            <a:pPr>
              <a:buFont typeface="Wingdings" pitchFamily="2" charset="2"/>
              <a:buChar char="ü"/>
            </a:pPr>
            <a:r>
              <a:rPr lang="en-US" dirty="0" smtClean="0"/>
              <a:t>People </a:t>
            </a:r>
            <a:r>
              <a:rPr lang="en-US" dirty="0"/>
              <a:t>publish personal Web pages for a variety of reasons.  Some are job hunting. </a:t>
            </a:r>
            <a:endParaRPr lang="en-US" dirty="0" smtClean="0"/>
          </a:p>
          <a:p>
            <a:pPr>
              <a:buFont typeface="Wingdings" pitchFamily="2" charset="2"/>
              <a:buChar char="ü"/>
            </a:pPr>
            <a:r>
              <a:rPr lang="en-US" dirty="0" smtClean="0"/>
              <a:t> </a:t>
            </a:r>
            <a:r>
              <a:rPr lang="en-US" dirty="0"/>
              <a:t>Other simply want to share life experiences with the world</a:t>
            </a:r>
          </a:p>
        </p:txBody>
      </p:sp>
    </p:spTree>
    <p:extLst>
      <p:ext uri="{BB962C8B-B14F-4D97-AF65-F5344CB8AC3E}">
        <p14:creationId xmlns:p14="http://schemas.microsoft.com/office/powerpoint/2010/main" val="2331628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COMMON USES OF INTERNET</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sz="4000" dirty="0" smtClean="0"/>
              <a:t>COMMUNICATING</a:t>
            </a:r>
          </a:p>
          <a:p>
            <a:r>
              <a:rPr lang="en-US" sz="4000" dirty="0" smtClean="0"/>
              <a:t>SHOPPING</a:t>
            </a:r>
          </a:p>
          <a:p>
            <a:r>
              <a:rPr lang="en-US" sz="4000" dirty="0" smtClean="0"/>
              <a:t>SEARCHING</a:t>
            </a:r>
          </a:p>
          <a:p>
            <a:r>
              <a:rPr lang="en-US" sz="4000" dirty="0" smtClean="0"/>
              <a:t>ENTERTAINMENT</a:t>
            </a:r>
          </a:p>
          <a:p>
            <a:r>
              <a:rPr lang="en-US" sz="4000" dirty="0" smtClean="0"/>
              <a:t>EDUCATION OR LEARNING</a:t>
            </a:r>
            <a:endParaRPr lang="en-US" sz="4000" dirty="0"/>
          </a:p>
        </p:txBody>
      </p:sp>
    </p:spTree>
    <p:extLst>
      <p:ext uri="{BB962C8B-B14F-4D97-AF65-F5344CB8AC3E}">
        <p14:creationId xmlns:p14="http://schemas.microsoft.com/office/powerpoint/2010/main" val="319696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t>
            </a:r>
            <a:r>
              <a:rPr lang="en-US" dirty="0" smtClean="0">
                <a:solidFill>
                  <a:srgbClr val="FFFF00"/>
                </a:solidFill>
              </a:rPr>
              <a:t>COMMON USES OF INTERNET</a:t>
            </a:r>
            <a:endParaRPr lang="en-US"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COMMUNICATING </a:t>
            </a:r>
          </a:p>
          <a:p>
            <a:pPr>
              <a:buFont typeface="Wingdings" pitchFamily="2" charset="2"/>
              <a:buChar char="ü"/>
            </a:pPr>
            <a:r>
              <a:rPr lang="en-US" dirty="0" smtClean="0"/>
              <a:t> the most popular internet activity</a:t>
            </a:r>
          </a:p>
          <a:p>
            <a:pPr>
              <a:buFont typeface="Wingdings" pitchFamily="2" charset="2"/>
              <a:buChar char="ü"/>
            </a:pPr>
            <a:r>
              <a:rPr lang="en-US" dirty="0" smtClean="0"/>
              <a:t> You can exchange email with your family and friends </a:t>
            </a:r>
          </a:p>
          <a:p>
            <a:pPr>
              <a:buFont typeface="Wingdings" pitchFamily="2" charset="2"/>
              <a:buChar char="ü"/>
            </a:pPr>
            <a:r>
              <a:rPr lang="en-US" dirty="0" smtClean="0"/>
              <a:t>The </a:t>
            </a:r>
            <a:r>
              <a:rPr lang="en-US" dirty="0"/>
              <a:t>three most popular types of Internet communication are </a:t>
            </a:r>
            <a:r>
              <a:rPr lang="en-US" b="1" dirty="0"/>
              <a:t>e-mail, instant messaging, and discussion groups.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 y="3810000"/>
            <a:ext cx="8191500" cy="2514600"/>
          </a:xfrm>
          <a:prstGeom prst="rect">
            <a:avLst/>
          </a:prstGeom>
        </p:spPr>
      </p:pic>
    </p:spTree>
    <p:extLst>
      <p:ext uri="{BB962C8B-B14F-4D97-AF65-F5344CB8AC3E}">
        <p14:creationId xmlns:p14="http://schemas.microsoft.com/office/powerpoint/2010/main" val="3929182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COMMON USES OF INTERNET</a:t>
            </a:r>
          </a:p>
        </p:txBody>
      </p:sp>
      <p:sp>
        <p:nvSpPr>
          <p:cNvPr id="3" name="Content Placeholder 2"/>
          <p:cNvSpPr>
            <a:spLocks noGrp="1"/>
          </p:cNvSpPr>
          <p:nvPr>
            <p:ph idx="1"/>
          </p:nvPr>
        </p:nvSpPr>
        <p:spPr/>
        <p:txBody>
          <a:bodyPr/>
          <a:lstStyle/>
          <a:p>
            <a:r>
              <a:rPr lang="en-US" b="1" dirty="0" smtClean="0">
                <a:solidFill>
                  <a:schemeClr val="bg1"/>
                </a:solidFill>
              </a:rPr>
              <a:t>SHOPPING</a:t>
            </a:r>
          </a:p>
          <a:p>
            <a:pPr>
              <a:buFont typeface="Wingdings" pitchFamily="2" charset="2"/>
              <a:buChar char="ü"/>
            </a:pPr>
            <a:r>
              <a:rPr lang="en-US" dirty="0"/>
              <a:t>one of the fastest growing Internet </a:t>
            </a:r>
            <a:r>
              <a:rPr lang="en-US" dirty="0" smtClean="0"/>
              <a:t>applications</a:t>
            </a:r>
          </a:p>
          <a:p>
            <a:pPr>
              <a:buFont typeface="Wingdings" pitchFamily="2" charset="2"/>
              <a:buChar char="ü"/>
            </a:pPr>
            <a:r>
              <a:rPr lang="en-US" dirty="0"/>
              <a:t>You can purchase goods using checks, credit cards, or electronic cash</a:t>
            </a:r>
            <a:r>
              <a:rPr lang="en-US" dirty="0" smtClean="0"/>
              <a: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893570">
            <a:off x="479155" y="3794768"/>
            <a:ext cx="3285614" cy="2047724"/>
          </a:xfrm>
          <a:prstGeom prst="rect">
            <a:avLst/>
          </a:prstGeom>
          <a:effectLst>
            <a:glow rad="228600">
              <a:schemeClr val="accent2">
                <a:satMod val="175000"/>
                <a:alpha val="40000"/>
              </a:schemeClr>
            </a:glow>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959355">
            <a:off x="4679773" y="3587121"/>
            <a:ext cx="2935857" cy="2463429"/>
          </a:xfrm>
          <a:prstGeom prst="rect">
            <a:avLst/>
          </a:prstGeom>
          <a:effectLst>
            <a:glow rad="228600">
              <a:schemeClr val="accent2">
                <a:satMod val="175000"/>
                <a:alpha val="40000"/>
              </a:schemeClr>
            </a:glow>
          </a:effectLst>
        </p:spPr>
      </p:pic>
    </p:spTree>
    <p:extLst>
      <p:ext uri="{BB962C8B-B14F-4D97-AF65-F5344CB8AC3E}">
        <p14:creationId xmlns:p14="http://schemas.microsoft.com/office/powerpoint/2010/main" val="2528765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COMMON USES OF INTERNET</a:t>
            </a: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r>
              <a:rPr lang="en-US" b="1" dirty="0" smtClean="0">
                <a:solidFill>
                  <a:schemeClr val="bg1"/>
                </a:solidFill>
              </a:rPr>
              <a:t>SEARCHING</a:t>
            </a:r>
          </a:p>
          <a:p>
            <a:pPr>
              <a:buFont typeface="Wingdings" pitchFamily="2" charset="2"/>
              <a:buChar char="ü"/>
            </a:pPr>
            <a:r>
              <a:rPr lang="en-US" dirty="0"/>
              <a:t>You can access some of the world’s largest libraries directly from your home </a:t>
            </a:r>
            <a:r>
              <a:rPr lang="en-US" dirty="0" smtClean="0"/>
              <a:t>computer</a:t>
            </a:r>
          </a:p>
          <a:p>
            <a:pPr>
              <a:buFont typeface="Wingdings" pitchFamily="2" charset="2"/>
              <a:buChar char="ü"/>
            </a:pPr>
            <a:r>
              <a:rPr lang="en-US" dirty="0"/>
              <a:t>You also will find the latest local, national, and international </a:t>
            </a:r>
            <a:r>
              <a:rPr lang="en-US" dirty="0" smtClean="0"/>
              <a:t>news</a:t>
            </a:r>
          </a:p>
          <a:p>
            <a:pPr marL="0" indent="0">
              <a:buNone/>
            </a:pPr>
            <a:r>
              <a:rPr lang="en-US" dirty="0"/>
              <a:t> </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371600"/>
            <a:ext cx="7620000" cy="1733550"/>
          </a:xfrm>
          <a:prstGeom prst="rect">
            <a:avLst/>
          </a:prstGeom>
        </p:spPr>
      </p:pic>
    </p:spTree>
    <p:extLst>
      <p:ext uri="{BB962C8B-B14F-4D97-AF65-F5344CB8AC3E}">
        <p14:creationId xmlns:p14="http://schemas.microsoft.com/office/powerpoint/2010/main" val="4216853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COMMON USES OF INTERNET</a:t>
            </a:r>
          </a:p>
        </p:txBody>
      </p:sp>
      <p:sp>
        <p:nvSpPr>
          <p:cNvPr id="3" name="Content Placeholder 2"/>
          <p:cNvSpPr>
            <a:spLocks noGrp="1"/>
          </p:cNvSpPr>
          <p:nvPr>
            <p:ph idx="1"/>
          </p:nvPr>
        </p:nvSpPr>
        <p:spPr/>
        <p:txBody>
          <a:bodyPr/>
          <a:lstStyle/>
          <a:p>
            <a:r>
              <a:rPr lang="en-US" b="1" dirty="0" smtClean="0">
                <a:solidFill>
                  <a:schemeClr val="bg1"/>
                </a:solidFill>
              </a:rPr>
              <a:t>ENTERTAINMENT</a:t>
            </a:r>
          </a:p>
          <a:p>
            <a:pPr>
              <a:buFont typeface="Wingdings" pitchFamily="2" charset="2"/>
              <a:buChar char="ü"/>
            </a:pPr>
            <a:r>
              <a:rPr lang="en-US" dirty="0"/>
              <a:t> You can find music, movies, magazines, and computer </a:t>
            </a:r>
            <a:r>
              <a:rPr lang="en-US" dirty="0" smtClean="0"/>
              <a:t>games </a:t>
            </a:r>
          </a:p>
          <a:p>
            <a:pPr>
              <a:buFont typeface="Wingdings" pitchFamily="2" charset="2"/>
              <a:buChar char="ü"/>
            </a:pPr>
            <a:r>
              <a:rPr lang="en-US" dirty="0" smtClean="0"/>
              <a:t>You </a:t>
            </a:r>
            <a:r>
              <a:rPr lang="en-US" dirty="0"/>
              <a:t>will find live concerts, movie previews, book clubs, and interactive live games</a:t>
            </a:r>
            <a:r>
              <a:rPr lang="en-US" dirty="0" smtClean="0"/>
              <a:t>.</a:t>
            </a:r>
          </a:p>
          <a:p>
            <a:pPr marL="0" indent="0">
              <a:buNone/>
            </a:pPr>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112" y="3429000"/>
            <a:ext cx="7253288" cy="2628900"/>
          </a:xfrm>
          <a:prstGeom prst="rect">
            <a:avLst/>
          </a:prstGeom>
        </p:spPr>
      </p:pic>
    </p:spTree>
    <p:extLst>
      <p:ext uri="{BB962C8B-B14F-4D97-AF65-F5344CB8AC3E}">
        <p14:creationId xmlns:p14="http://schemas.microsoft.com/office/powerpoint/2010/main" val="3363745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COMMON USES OF INTERNET</a:t>
            </a: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r>
              <a:rPr lang="en-US" b="1" dirty="0" smtClean="0">
                <a:solidFill>
                  <a:schemeClr val="bg1"/>
                </a:solidFill>
              </a:rPr>
              <a:t>Education </a:t>
            </a:r>
            <a:r>
              <a:rPr lang="en-US" b="1" dirty="0">
                <a:solidFill>
                  <a:schemeClr val="bg1"/>
                </a:solidFill>
              </a:rPr>
              <a:t>or E-learning </a:t>
            </a:r>
            <a:endParaRPr lang="en-US" b="1" dirty="0" smtClean="0">
              <a:solidFill>
                <a:schemeClr val="bg1"/>
              </a:solidFill>
            </a:endParaRPr>
          </a:p>
          <a:p>
            <a:pPr>
              <a:buFont typeface="Wingdings" pitchFamily="2" charset="2"/>
              <a:buChar char="ü"/>
            </a:pPr>
            <a:r>
              <a:rPr lang="en-US" dirty="0"/>
              <a:t>You can take classes on almost any </a:t>
            </a:r>
            <a:r>
              <a:rPr lang="en-US" dirty="0" smtClean="0"/>
              <a:t>subject</a:t>
            </a:r>
          </a:p>
          <a:p>
            <a:pPr>
              <a:buFont typeface="Wingdings" pitchFamily="2" charset="2"/>
              <a:buChar char="ü"/>
            </a:pPr>
            <a:r>
              <a:rPr lang="en-US" dirty="0" smtClean="0"/>
              <a:t>There </a:t>
            </a:r>
            <a:r>
              <a:rPr lang="en-US" dirty="0"/>
              <a:t>are courses for high school, college, and graduate school credit</a:t>
            </a:r>
            <a:r>
              <a:rPr lang="en-US" dirty="0" smtClean="0"/>
              <a: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295400"/>
            <a:ext cx="8077200" cy="2595372"/>
          </a:xfrm>
          <a:prstGeom prst="rect">
            <a:avLst/>
          </a:prstGeom>
        </p:spPr>
      </p:pic>
    </p:spTree>
    <p:extLst>
      <p:ext uri="{BB962C8B-B14F-4D97-AF65-F5344CB8AC3E}">
        <p14:creationId xmlns:p14="http://schemas.microsoft.com/office/powerpoint/2010/main" val="2492102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OTHER INTERNET SERVICES</a:t>
            </a:r>
            <a:endParaRPr lang="en-US" dirty="0">
              <a:solidFill>
                <a:srgbClr val="FFFF00"/>
              </a:solidFill>
            </a:endParaRPr>
          </a:p>
        </p:txBody>
      </p:sp>
      <p:sp>
        <p:nvSpPr>
          <p:cNvPr id="3" name="Content Placeholder 2"/>
          <p:cNvSpPr>
            <a:spLocks noGrp="1"/>
          </p:cNvSpPr>
          <p:nvPr>
            <p:ph idx="1"/>
          </p:nvPr>
        </p:nvSpPr>
        <p:spPr/>
        <p:txBody>
          <a:bodyPr/>
          <a:lstStyle/>
          <a:p>
            <a:r>
              <a:rPr lang="en-US" dirty="0"/>
              <a:t>	</a:t>
            </a:r>
            <a:r>
              <a:rPr lang="en-US" sz="4000" b="1" dirty="0">
                <a:solidFill>
                  <a:schemeClr val="bg1"/>
                </a:solidFill>
              </a:rPr>
              <a:t>Electronic Communications </a:t>
            </a:r>
            <a:endParaRPr lang="en-US" sz="4000" b="1" dirty="0" smtClean="0">
              <a:solidFill>
                <a:schemeClr val="bg1"/>
              </a:solidFill>
            </a:endParaRPr>
          </a:p>
          <a:p>
            <a:pPr>
              <a:buFont typeface="Wingdings" pitchFamily="2" charset="2"/>
              <a:buChar char="ü"/>
            </a:pPr>
            <a:r>
              <a:rPr lang="en-US" dirty="0" smtClean="0"/>
              <a:t> permit </a:t>
            </a:r>
            <a:r>
              <a:rPr lang="en-US" dirty="0"/>
              <a:t>the users to communicate with other people on the Internet via electronic Mail, bulleting boards, chat rooms, social networking, and news groups</a:t>
            </a:r>
            <a:r>
              <a:rPr lang="en-US" dirty="0" smtClean="0"/>
              <a:t>.</a:t>
            </a:r>
          </a:p>
          <a:p>
            <a:pPr>
              <a:buFont typeface="Wingdings" pitchFamily="2" charset="2"/>
              <a:buChar char="q"/>
            </a:pPr>
            <a:r>
              <a:rPr lang="en-US" dirty="0"/>
              <a:t> </a:t>
            </a:r>
            <a:r>
              <a:rPr lang="en-US" dirty="0" smtClean="0"/>
              <a:t>EMAIL</a:t>
            </a:r>
          </a:p>
          <a:p>
            <a:pPr>
              <a:buFont typeface="Wingdings" pitchFamily="2" charset="2"/>
              <a:buChar char="q"/>
            </a:pPr>
            <a:r>
              <a:rPr lang="en-US" dirty="0" smtClean="0"/>
              <a:t>INSTANT MESSAGING</a:t>
            </a:r>
          </a:p>
          <a:p>
            <a:pPr>
              <a:buFont typeface="Wingdings" pitchFamily="2" charset="2"/>
              <a:buChar char="q"/>
            </a:pPr>
            <a:r>
              <a:rPr lang="en-US" dirty="0" smtClean="0"/>
              <a:t>REAL TIME CHAT</a:t>
            </a:r>
          </a:p>
          <a:p>
            <a:pPr>
              <a:buFont typeface="Wingdings" pitchFamily="2" charset="2"/>
              <a:buChar char="q"/>
            </a:pPr>
            <a:r>
              <a:rPr lang="en-US" dirty="0" smtClean="0"/>
              <a:t>SOCIAL NETWORKING </a:t>
            </a:r>
            <a:endParaRPr lang="en-US" dirty="0"/>
          </a:p>
        </p:txBody>
      </p:sp>
    </p:spTree>
    <p:extLst>
      <p:ext uri="{BB962C8B-B14F-4D97-AF65-F5344CB8AC3E}">
        <p14:creationId xmlns:p14="http://schemas.microsoft.com/office/powerpoint/2010/main" val="896251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120</TotalTime>
  <Words>478</Words>
  <Application>Microsoft Office PowerPoint</Application>
  <PresentationFormat>Экран (4:3)</PresentationFormat>
  <Paragraphs>117</Paragraphs>
  <Slides>23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Arial</vt:lpstr>
      <vt:lpstr>Tw Cen MT</vt:lpstr>
      <vt:lpstr>Wingdings</vt:lpstr>
      <vt:lpstr>Thatch</vt:lpstr>
      <vt:lpstr>Internet and The World Wide Web</vt:lpstr>
      <vt:lpstr> THE INTERNET</vt:lpstr>
      <vt:lpstr>COMMON USES OF INTERNET</vt:lpstr>
      <vt:lpstr> COMMON USES OF INTERNET</vt:lpstr>
      <vt:lpstr>COMMON USES OF INTERNET</vt:lpstr>
      <vt:lpstr>COMMON USES OF INTERNET</vt:lpstr>
      <vt:lpstr>COMMON USES OF INTERNET</vt:lpstr>
      <vt:lpstr>COMMON USES OF INTERNET</vt:lpstr>
      <vt:lpstr>OTHER INTERNET SERVICES</vt:lpstr>
      <vt:lpstr>OTHER INTERNET SERVICES</vt:lpstr>
      <vt:lpstr>OTHER INTERNET SERVICES</vt:lpstr>
      <vt:lpstr>Data Transmission Speeds</vt:lpstr>
      <vt:lpstr>Data Transmission Speeds</vt:lpstr>
      <vt:lpstr>WIRELESS CONNECTION</vt:lpstr>
      <vt:lpstr>TYPES OF WEBSITES</vt:lpstr>
      <vt:lpstr> TYPES OF WEBSITES</vt:lpstr>
      <vt:lpstr>TYPES OF WEBSITES</vt:lpstr>
      <vt:lpstr>TYPES OF WEBSITES</vt:lpstr>
      <vt:lpstr>TYPES OF WEBSITES</vt:lpstr>
      <vt:lpstr>TYPES OF WEBSITES</vt:lpstr>
      <vt:lpstr>TYPES OF WEBSITES</vt:lpstr>
      <vt:lpstr>TYPES OF WEBSITES</vt:lpstr>
      <vt:lpstr>TYPES OF WEBSITES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and The World Wide Web</dc:title>
  <dc:creator>christine</dc:creator>
  <cp:lastModifiedBy>Sofi-Meri Rudenko</cp:lastModifiedBy>
  <cp:revision>53</cp:revision>
  <dcterms:created xsi:type="dcterms:W3CDTF">2014-09-27T02:58:50Z</dcterms:created>
  <dcterms:modified xsi:type="dcterms:W3CDTF">2014-12-06T09:43:13Z</dcterms:modified>
</cp:coreProperties>
</file>