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EC9DF2C-0AE3-4ADB-A697-4D72597C6B27}" type="datetimeFigureOut">
              <a:rPr lang="uk-UA" smtClean="0"/>
              <a:t>17.11.2013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EB97876-3922-496C-B234-0782D14630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DF2C-0AE3-4ADB-A697-4D72597C6B27}" type="datetimeFigureOut">
              <a:rPr lang="uk-UA" smtClean="0"/>
              <a:t>17.11.2013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7876-3922-496C-B234-0782D14630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DF2C-0AE3-4ADB-A697-4D72597C6B27}" type="datetimeFigureOut">
              <a:rPr lang="uk-UA" smtClean="0"/>
              <a:t>17.11.2013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7876-3922-496C-B234-0782D14630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DF2C-0AE3-4ADB-A697-4D72597C6B27}" type="datetimeFigureOut">
              <a:rPr lang="uk-UA" smtClean="0"/>
              <a:t>17.11.2013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7876-3922-496C-B234-0782D14630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DF2C-0AE3-4ADB-A697-4D72597C6B27}" type="datetimeFigureOut">
              <a:rPr lang="uk-UA" smtClean="0"/>
              <a:t>17.11.2013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7876-3922-496C-B234-0782D14630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DF2C-0AE3-4ADB-A697-4D72597C6B27}" type="datetimeFigureOut">
              <a:rPr lang="uk-UA" smtClean="0"/>
              <a:t>17.11.2013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7876-3922-496C-B234-0782D14630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EC9DF2C-0AE3-4ADB-A697-4D72597C6B27}" type="datetimeFigureOut">
              <a:rPr lang="uk-UA" smtClean="0"/>
              <a:t>17.11.2013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B97876-3922-496C-B234-0782D14630CC}" type="slidenum">
              <a:rPr lang="uk-UA" smtClean="0"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EC9DF2C-0AE3-4ADB-A697-4D72597C6B27}" type="datetimeFigureOut">
              <a:rPr lang="uk-UA" smtClean="0"/>
              <a:t>17.11.2013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EB97876-3922-496C-B234-0782D14630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DF2C-0AE3-4ADB-A697-4D72597C6B27}" type="datetimeFigureOut">
              <a:rPr lang="uk-UA" smtClean="0"/>
              <a:t>17.11.2013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7876-3922-496C-B234-0782D14630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DF2C-0AE3-4ADB-A697-4D72597C6B27}" type="datetimeFigureOut">
              <a:rPr lang="uk-UA" smtClean="0"/>
              <a:t>17.11.2013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7876-3922-496C-B234-0782D14630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DF2C-0AE3-4ADB-A697-4D72597C6B27}" type="datetimeFigureOut">
              <a:rPr lang="uk-UA" smtClean="0"/>
              <a:t>17.11.2013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7876-3922-496C-B234-0782D14630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EC9DF2C-0AE3-4ADB-A697-4D72597C6B27}" type="datetimeFigureOut">
              <a:rPr lang="uk-UA" smtClean="0"/>
              <a:t>17.11.2013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EB97876-3922-496C-B234-0782D14630CC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052736"/>
            <a:ext cx="8208912" cy="2016224"/>
          </a:xfrm>
        </p:spPr>
        <p:txBody>
          <a:bodyPr/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Румунія після Другої Світової війни і до сьогодні</a:t>
            </a:r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909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712968" cy="2016224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 комуністичного режиму після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війни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44824"/>
            <a:ext cx="8928992" cy="4896544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uk-UA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 серпні 1944 року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радянська армія успішно вступила в центральні райони Румунії. </a:t>
            </a:r>
            <a:endParaRPr lang="uk-UA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23 </a:t>
            </a:r>
            <a:r>
              <a:rPr lang="uk-UA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серпня 1944 року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комуністи організували збройне повстання, в результаті якого фашистська диктатура Й. </a:t>
            </a:r>
            <a:r>
              <a:rPr lang="uk-UA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Антонеску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була повалена. </a:t>
            </a:r>
            <a:endParaRPr lang="uk-UA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12 </a:t>
            </a:r>
            <a:r>
              <a:rPr lang="uk-UA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вересня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Румунія підписала мир з СРСР та країнами антигітлерівської коаліції. У жовтні був сформований Національно-демократичний фронт (НДФ), куди увійшли комуністи, соціал-демократи, «Фронт землеробів». </a:t>
            </a:r>
            <a:endParaRPr lang="uk-UA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10 лютого 1947  року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Румунія підписала Паризьку мирну угоду, що гарантувала країні національну незалежність</a:t>
            </a:r>
            <a:r>
              <a:rPr lang="uk-UA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Через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зусилля лівих сил, король </a:t>
            </a:r>
            <a:r>
              <a:rPr lang="uk-UA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Мігай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І </a:t>
            </a:r>
            <a:r>
              <a:rPr lang="uk-UA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30 грудня 1947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року зрікається престолу. Країну проголошено </a:t>
            </a:r>
            <a:r>
              <a:rPr lang="uk-UA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Румунською Народною Республікою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uk-UA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979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Нова Конституція та правління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Чаушеску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5832648" cy="4824536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uk-UA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 1952 </a:t>
            </a:r>
            <a:r>
              <a:rPr lang="uk-UA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році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була прийнята нова Конституція Румунської народної республіки, яка зафіксувала досягнутий рівень розвитку країни, серед позитивних здобутків якого були розвиток нафтохімічної і нафтопереробної </a:t>
            </a:r>
            <a:r>
              <a:rPr lang="uk-UA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промисловості, ліквідація </a:t>
            </a:r>
            <a:r>
              <a:rPr lang="uk-UA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неписемності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та деякі інші успіхи.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 1965 році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під керівництвом правлячої партії, яку було перейменовано на Румунську комуністичну партію (РКП), стає Н. Чаушеску.  </a:t>
            </a:r>
            <a:endParaRPr lang="uk-UA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 1967 </a:t>
            </a:r>
            <a:r>
              <a:rPr lang="uk-UA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році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він обійняв посаду голови Державної Ради країни. Авторитарна система влади,репресій проти інакомислячих, непродумані компанії, насильницька асиміляція угорського населення Трансільванії та інших національних меншин країни, атмосфера постійного страху й становище на грані голоду населення ось головні результати 25-ти річного правління клану Чаушеску. Все це викликало зростання напруги в суспільстві, де назрівала революційна ситуація.</a:t>
            </a:r>
            <a:endParaRPr lang="uk-UA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48102" y="4074192"/>
            <a:ext cx="2695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Н. Чаушеску</a:t>
            </a:r>
            <a:endParaRPr lang="uk-UA" dirty="0"/>
          </a:p>
        </p:txBody>
      </p:sp>
      <p:pic>
        <p:nvPicPr>
          <p:cNvPr id="1029" name="Picture 5" descr="C:\Users\Настя\Desktop\pic_13588548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713072"/>
            <a:ext cx="2952328" cy="2214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54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Народна революція у Румунії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4618856" cy="5089752"/>
          </a:xfrm>
        </p:spPr>
        <p:txBody>
          <a:bodyPr>
            <a:normAutofit fontScale="77500" lnSpcReduction="20000"/>
          </a:bodyPr>
          <a:lstStyle/>
          <a:p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Народна революція розпочалася несподівано в місті </a:t>
            </a:r>
            <a:r>
              <a:rPr lang="uk-UA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Кюнішоара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Саме тут в </a:t>
            </a:r>
            <a:r>
              <a:rPr lang="uk-UA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грудні 1989 року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влада розстріляла демонстрацію парафіян і молоді. Було вбито близько 100 чоловік, поранено 200. </a:t>
            </a:r>
            <a:endParaRPr lang="uk-UA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uk-UA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21 </a:t>
            </a:r>
            <a:r>
              <a:rPr lang="uk-UA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грудня 1989 року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за наказом Чаушеску в столиці проведено мітинг на підтримку існуючого режиму. </a:t>
            </a:r>
            <a:endParaRPr lang="uk-UA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uk-UA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26 грудня 1989 року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влада перейшла до Фронту Національного Порятунку на чолі з І. </a:t>
            </a:r>
            <a:r>
              <a:rPr lang="uk-UA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Ілієску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uk-UA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На виборах у </a:t>
            </a:r>
            <a:r>
              <a:rPr lang="uk-UA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жовтні 1992 року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він був обраний президентом. </a:t>
            </a:r>
            <a:endParaRPr lang="uk-UA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050" name="Picture 2" descr="C:\Users\Настя\Desktop\Ion_Iliescu_(2004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922" y="3189856"/>
            <a:ext cx="1989840" cy="28925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Настя\Desktop\300px-Romanian_Revolution_1989_WeWillW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211381"/>
            <a:ext cx="3096344" cy="19506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Настя\Desktop\Civilian_with_PM_Md._1963_during_the_Romanian_Revolution_of_198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333" y="3189856"/>
            <a:ext cx="2253605" cy="225360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68417" y="6082372"/>
            <a:ext cx="1136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І. </a:t>
            </a:r>
            <a:r>
              <a:rPr lang="uk-UA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Ілієску</a:t>
            </a:r>
            <a:r>
              <a:rPr lang="uk-UA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6193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Налагодження зв'язків з іншими країнами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5338936" cy="4896544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uk-UA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14 Грудня 1955 року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країна вступила в Організацію Об'єднаних Націй. </a:t>
            </a:r>
            <a:endParaRPr lang="uk-UA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Пріоритетними </a:t>
            </a:r>
            <a:r>
              <a:rPr lang="ru-RU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завданнями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нової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влади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було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визначено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прискорення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і </a:t>
            </a:r>
            <a:r>
              <a:rPr lang="ru-RU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поглиблення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економічних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реформ, </a:t>
            </a:r>
            <a:r>
              <a:rPr lang="ru-RU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швидка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інтеграція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країни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у </a:t>
            </a:r>
            <a:r>
              <a:rPr lang="ru-RU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західні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структури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зокрема в НАТО, одним з умов </a:t>
            </a:r>
            <a:r>
              <a:rPr lang="ru-RU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чого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є врегулювання </a:t>
            </a:r>
            <a:r>
              <a:rPr lang="ru-RU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територіальних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суперечок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з сусідніми </a:t>
            </a:r>
            <a:r>
              <a:rPr lang="ru-RU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країнами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uk-UA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uk-UA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 1997 році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після тривалих і складних переговорів був підписаний договір добросусідства та співробітництва між Румунією і </a:t>
            </a:r>
            <a:r>
              <a:rPr lang="uk-UA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Україною.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uk-UA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29 березня </a:t>
            </a:r>
            <a:r>
              <a:rPr lang="uk-UA" i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1994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року Румунія вступила в НАТО,а </a:t>
            </a:r>
            <a:r>
              <a:rPr lang="uk-UA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uk-UA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січня 2007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року в — ЕС.</a:t>
            </a:r>
          </a:p>
          <a:p>
            <a:pPr marL="109728" indent="0">
              <a:buNone/>
            </a:pPr>
            <a:endParaRPr lang="uk-UA" dirty="0"/>
          </a:p>
        </p:txBody>
      </p:sp>
      <p:pic>
        <p:nvPicPr>
          <p:cNvPr id="3074" name="Picture 2" descr="C:\Users\Настя\Desktop\oon_fla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96752"/>
            <a:ext cx="165618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27506" y="2857196"/>
            <a:ext cx="1686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Логотип ООН</a:t>
            </a:r>
            <a:endParaRPr lang="uk-UA" dirty="0"/>
          </a:p>
        </p:txBody>
      </p:sp>
      <p:pic>
        <p:nvPicPr>
          <p:cNvPr id="3075" name="Picture 3" descr="C:\Users\Настя\Desktop\NATO3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241019"/>
            <a:ext cx="1592399" cy="159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725681" y="4833418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Логотип НАТО</a:t>
            </a:r>
            <a:endParaRPr lang="uk-UA" dirty="0"/>
          </a:p>
        </p:txBody>
      </p:sp>
      <p:pic>
        <p:nvPicPr>
          <p:cNvPr id="3076" name="Picture 4" descr="C:\Users\Настя\Desktop\1324295420_flagge_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657" y="5202750"/>
            <a:ext cx="1938377" cy="129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72523" y="6495001"/>
            <a:ext cx="145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Логотип ЄС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28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Румунія сьогодні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5112568" cy="5256584"/>
          </a:xfrm>
        </p:spPr>
        <p:txBody>
          <a:bodyPr>
            <a:normAutofit fontScale="70000" lnSpcReduction="20000"/>
          </a:bodyPr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uk-UA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Держаний уряд</a:t>
            </a:r>
            <a:r>
              <a:rPr lang="uk-UA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  <a:r>
              <a:rPr lang="uk-UA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Румунія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— </a:t>
            </a:r>
            <a:r>
              <a:rPr lang="uk-UA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руспубліка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з </a:t>
            </a:r>
            <a:r>
              <a:rPr lang="uk-UA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парлементським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правлінням. Глава держави — </a:t>
            </a:r>
            <a:r>
              <a:rPr lang="uk-UA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перезидент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,глава уряду — </a:t>
            </a:r>
            <a:r>
              <a:rPr lang="uk-UA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премєр-міністр</a:t>
            </a:r>
            <a:r>
              <a:rPr lang="uk-UA" b="1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r>
              <a:rPr lang="uk-UA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Нині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uk-UA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президентом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держави є Траян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uk-UA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Басеску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з 2004, головою </a:t>
            </a:r>
            <a:r>
              <a:rPr lang="uk-UA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уряду —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Міхай </a:t>
            </a:r>
            <a:r>
              <a:rPr lang="uk-UA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Резван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uk-UA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Унгуряну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uk-UA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Законодавчий орган</a:t>
            </a:r>
            <a:r>
              <a:rPr lang="uk-UA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  <a:r>
              <a:rPr lang="uk-UA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двопалатний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парламент, який складається із Сенату  і Палати депутатів</a:t>
            </a:r>
            <a:r>
              <a:rPr lang="uk-UA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r>
              <a:rPr 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uk-UA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uk-UA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Переваги</a:t>
            </a:r>
            <a:r>
              <a:rPr lang="uk-UA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  <a:r>
              <a:rPr lang="uk-UA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запаси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нафти, потенціал для туризму, зниження </a:t>
            </a:r>
            <a:r>
              <a:rPr lang="uk-UA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інфляції.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З 2000 р. стабільне відновлення завдяки зростанню експорту.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uk-UA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Недоліки</a:t>
            </a:r>
            <a:r>
              <a:rPr lang="uk-UA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  <a:r>
              <a:rPr lang="uk-UA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сильна </a:t>
            </a:r>
            <a:r>
              <a:rPr lang="uk-UA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корупція,тривалий перехід від планової до ринкової економіки,малий обсяг іноземних інвестицій.</a:t>
            </a:r>
          </a:p>
          <a:p>
            <a:pPr marL="109728" indent="0">
              <a:buNone/>
            </a:pPr>
            <a:endParaRPr lang="uk-UA" dirty="0"/>
          </a:p>
        </p:txBody>
      </p:sp>
      <p:pic>
        <p:nvPicPr>
          <p:cNvPr id="4098" name="Picture 2" descr="C:\Users\Настя\Desktop\original-13704399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24" y="1196752"/>
            <a:ext cx="3120346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Настя\Desktop\basescu_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24" y="3212976"/>
            <a:ext cx="1518919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Настя\Desktop\pra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647120"/>
            <a:ext cx="1737453" cy="1291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80123" y="5373216"/>
            <a:ext cx="15189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Президент Траян </a:t>
            </a:r>
            <a:r>
              <a:rPr lang="uk-UA" dirty="0" err="1" smtClean="0"/>
              <a:t>Басеску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7308304" y="4939072"/>
            <a:ext cx="17374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Голова уряду Міхай </a:t>
            </a:r>
            <a:r>
              <a:rPr lang="uk-UA" dirty="0" err="1" smtClean="0"/>
              <a:t>Резван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1863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96</TotalTime>
  <Words>471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Городская</vt:lpstr>
      <vt:lpstr>Румунія після Другої Світової війни і до сьогодні</vt:lpstr>
      <vt:lpstr>Встановлення комуністичного режиму після війни </vt:lpstr>
      <vt:lpstr>Нова Конституція та правління Чаушеску </vt:lpstr>
      <vt:lpstr>Народна революція у Румунії </vt:lpstr>
      <vt:lpstr>Налагодження зв'язків з іншими країнами </vt:lpstr>
      <vt:lpstr>Румунія сьогодні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Румунія після Другої Світової війни і до сьогодні</dc:title>
  <dc:creator>Настя</dc:creator>
  <cp:lastModifiedBy>Настя</cp:lastModifiedBy>
  <cp:revision>8</cp:revision>
  <dcterms:created xsi:type="dcterms:W3CDTF">2013-11-17T16:03:41Z</dcterms:created>
  <dcterms:modified xsi:type="dcterms:W3CDTF">2013-11-17T17:40:10Z</dcterms:modified>
</cp:coreProperties>
</file>