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pull dir="ld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95736" y="332656"/>
            <a:ext cx="4865436" cy="2585323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Хрущов </a:t>
            </a:r>
            <a:endParaRPr lang="en-US" sz="54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uk-U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Микита </a:t>
            </a:r>
            <a:endParaRPr lang="en-US" sz="54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uk-U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Сергійович</a:t>
            </a:r>
            <a:endParaRPr lang="uk-UA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680950" y="3260113"/>
            <a:ext cx="7926635" cy="3354882"/>
            <a:chOff x="680950" y="3260113"/>
            <a:chExt cx="7926635" cy="3354882"/>
          </a:xfrm>
        </p:grpSpPr>
        <p:pic>
          <p:nvPicPr>
            <p:cNvPr id="14338" name="Picture 2" descr="http://img.blogs.pravda.com.ua/images/doc/1/a/1aaf4-000000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1192106">
              <a:off x="680950" y="3260113"/>
              <a:ext cx="3648339" cy="3010897"/>
            </a:xfrm>
            <a:prstGeom prst="rect">
              <a:avLst/>
            </a:prstGeom>
            <a:ln w="190500" cap="sq">
              <a:solidFill>
                <a:schemeClr val="accent1">
                  <a:lumMod val="75000"/>
                </a:schemeClr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pic>
          <p:nvPicPr>
            <p:cNvPr id="14340" name="Picture 4" descr="http://content.foto.mail.ru/mail/roman-gromov79/aprel/i-51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73755">
              <a:off x="5012866" y="3346650"/>
              <a:ext cx="3594719" cy="3007582"/>
            </a:xfrm>
            <a:prstGeom prst="rect">
              <a:avLst/>
            </a:prstGeom>
            <a:ln w="190500" cap="sq">
              <a:solidFill>
                <a:schemeClr val="accent1">
                  <a:lumMod val="75000"/>
                </a:schemeClr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pic>
          <p:nvPicPr>
            <p:cNvPr id="14342" name="Picture 6" descr="http://www.people.su/images/articles/hruchev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35896" y="3501008"/>
              <a:ext cx="2232248" cy="3113987"/>
            </a:xfrm>
            <a:prstGeom prst="rect">
              <a:avLst/>
            </a:prstGeom>
            <a:ln w="190500" cap="sq">
              <a:solidFill>
                <a:schemeClr val="tx2">
                  <a:lumMod val="90000"/>
                </a:schemeClr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</p:grp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32657"/>
            <a:ext cx="8280920" cy="396044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Хрущов Микита Сергійович – перший секретар КПРС(1953-1964)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Голова Ради Міністрів СРСР (1958-1964),  Герой Радянського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Союзу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(1964),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тричі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Герой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Соціалістичної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Праці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(1954, 1957, 1961),  генерал-лейтенант (1943).</a:t>
            </a:r>
            <a:endParaRPr lang="uk-UA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http://alnews.com.ua/content/image/cultur/5564564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1440">
            <a:off x="444333" y="4089803"/>
            <a:ext cx="3100398" cy="2325299"/>
          </a:xfrm>
          <a:prstGeom prst="rect">
            <a:avLst/>
          </a:prstGeom>
          <a:ln w="88900" cap="sq" cmpd="thickThin">
            <a:solidFill>
              <a:schemeClr val="accent5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8" name="Picture 4" descr="http://www.chasipodii.net/pix/img_908_2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85663">
            <a:off x="5704900" y="4183404"/>
            <a:ext cx="2895284" cy="2157806"/>
          </a:xfrm>
          <a:prstGeom prst="rect">
            <a:avLst/>
          </a:prstGeom>
          <a:ln w="88900" cap="sq" cmpd="thickThin">
            <a:solidFill>
              <a:schemeClr val="accent5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04664"/>
            <a:ext cx="6858000" cy="120032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Народився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селі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Калинівка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Курської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губернії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в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селянській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родині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Будучи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підлітком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Микита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працював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підпаском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— пас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овець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телят.</a:t>
            </a:r>
            <a:endParaRPr lang="ru-RU" sz="24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51920" y="2276872"/>
            <a:ext cx="4734272" cy="37856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 1908 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році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коли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Микиті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минуло 14,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його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сім'я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переїхала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Успенський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рудник, недалеко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Юзівки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—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робітничого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селища</a:t>
            </a:r>
            <a:r>
              <a:rPr lang="en-US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Микита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знову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найнявся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пасти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корів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чистив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котли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шахтах.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Потім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був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взятий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учнем</a:t>
            </a:r>
            <a:r>
              <a:rPr lang="en-US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слюсаря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допомогав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ремонтувати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шахтарське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обладнання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z="24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362" name="Picture 2" descr="http://knpu.gov.ua/sites/default/files/lauer_26_09/03_10/04_10/05_10/hrushchov_miki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132856"/>
            <a:ext cx="3312368" cy="42030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547260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 1918 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Хрущов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вступив до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Комуністичної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партії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початку 1920-их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років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став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низовим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партійним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робітником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Його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кар'єра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як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визначного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партійного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керівника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починається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1929, коли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він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навчався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Московській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Промисловій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Академії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одній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групі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дружиною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Сталіна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Надєждою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Алілуєвою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завдяки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даній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нею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персональній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характеристиці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здобув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довіру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Сталіна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якою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користувався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до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смерті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останнього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6147457" y="476672"/>
            <a:ext cx="2232248" cy="5211650"/>
            <a:chOff x="6147457" y="476672"/>
            <a:chExt cx="2232248" cy="5211650"/>
          </a:xfrm>
        </p:grpSpPr>
        <p:pic>
          <p:nvPicPr>
            <p:cNvPr id="16386" name="Picture 2" descr="http://znaimo.com.ua/images/rubase_1_671346810_4884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0847512">
              <a:off x="6228184" y="476672"/>
              <a:ext cx="1944216" cy="2796681"/>
            </a:xfrm>
            <a:prstGeom prst="roundRect">
              <a:avLst>
                <a:gd name="adj" fmla="val 4167"/>
              </a:avLst>
            </a:prstGeom>
            <a:solidFill>
              <a:srgbClr val="FFFFFF"/>
            </a:solidFill>
            <a:ln w="76200" cap="sq">
              <a:solidFill>
                <a:schemeClr val="tx2">
                  <a:lumMod val="75000"/>
                </a:schemeClr>
              </a:solidFill>
              <a:miter lim="800000"/>
            </a:ln>
            <a:effectLst>
              <a:reflection blurRad="12700" stA="33000" endPos="28000" dist="5000" dir="5400000" sy="-100000" algn="bl" rotWithShape="0"/>
            </a:effectLst>
            <a:scene3d>
              <a:camera prst="orthographicFront"/>
              <a:lightRig rig="threePt" dir="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  <p:pic>
          <p:nvPicPr>
            <p:cNvPr id="16388" name="Picture 4" descr="Микита Сергійович ХрущовНикита Сергеевич Хрущёв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77538">
              <a:off x="6147457" y="3020786"/>
              <a:ext cx="2232248" cy="2667536"/>
            </a:xfrm>
            <a:prstGeom prst="roundRect">
              <a:avLst>
                <a:gd name="adj" fmla="val 4167"/>
              </a:avLst>
            </a:prstGeom>
            <a:solidFill>
              <a:srgbClr val="FFFFFF"/>
            </a:solidFill>
            <a:ln w="76200" cap="sq">
              <a:solidFill>
                <a:schemeClr val="tx2">
                  <a:lumMod val="75000"/>
                </a:schemeClr>
              </a:solidFill>
              <a:miter lim="800000"/>
            </a:ln>
            <a:effectLst>
              <a:reflection blurRad="12700" stA="33000" endPos="28000" dist="5000" dir="5400000" sy="-100000" algn="bl" rotWithShape="0"/>
            </a:effectLst>
            <a:scene3d>
              <a:camera prst="orthographicFront"/>
              <a:lightRig rig="threePt" dir="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</p:grp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88640"/>
            <a:ext cx="71287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життя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Сталіна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Хрущов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був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вірним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виконавцем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його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доручень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чим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заслужив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довіру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могутнього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протектора.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Сталінську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політику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бувши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першим секретарем ЦК КП(б)У,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Хрущов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неухильно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здійснював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Україні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331640" y="3503699"/>
            <a:ext cx="7281790" cy="3157598"/>
            <a:chOff x="1331640" y="3503699"/>
            <a:chExt cx="7281790" cy="3157598"/>
          </a:xfrm>
        </p:grpSpPr>
        <p:pic>
          <p:nvPicPr>
            <p:cNvPr id="17410" name="Picture 2" descr="http://upload.wikimedia.org/wikipedia/uk/thumb/7/74/%D0%A5%D1%80%D1%83%D1%89%D0%BE%D0%B2_%D1%83_%D0%9B%D1%83%D0%B3%D0%B0%D0%BD%D1%81%D1%8C%D0%BA%D1%83_1956.jpg/250px-%D0%A5%D1%80%D1%83%D1%89%D0%BE%D0%B2_%D1%83_%D0%9B%D1%83%D0%B3%D0%B0%D0%BD%D1%81%D1%8C%D0%BA%D1%83_1956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31640" y="4005064"/>
              <a:ext cx="3816424" cy="2656233"/>
            </a:xfrm>
            <a:prstGeom prst="rect">
              <a:avLst/>
            </a:prstGeom>
            <a:ln>
              <a:noFill/>
            </a:ln>
            <a:effectLst>
              <a:glow rad="101600">
                <a:schemeClr val="accent3">
                  <a:satMod val="175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17412" name="Picture 4" descr="http://www.day.kiev.ua/sites/default/files/main/openpublish_article/20111021/4190-11-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08224">
              <a:off x="5205602" y="3503699"/>
              <a:ext cx="3407828" cy="2612668"/>
            </a:xfrm>
            <a:prstGeom prst="rect">
              <a:avLst/>
            </a:prstGeom>
            <a:ln>
              <a:noFill/>
            </a:ln>
            <a:effectLst>
              <a:glow rad="101600">
                <a:schemeClr val="accent3">
                  <a:satMod val="175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3429000"/>
            <a:ext cx="76328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Очоливши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по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смерті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Сталіна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КПРС, а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згодом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уряд СРСР,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сміливістю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господарсько-політичних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перебудов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Хрущов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виявив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себе як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найяскравіша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індивідуальність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єдина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серед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спадкоємців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Сталіна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755576" y="620688"/>
            <a:ext cx="7675711" cy="2457451"/>
            <a:chOff x="755576" y="620688"/>
            <a:chExt cx="7675711" cy="2457451"/>
          </a:xfrm>
        </p:grpSpPr>
        <p:pic>
          <p:nvPicPr>
            <p:cNvPr id="18434" name="Picture 2" descr="http://upload.wikimedia.org/wikipedia/commons/thumb/1/1f/Kennedy_and_Khrushchev_in_Vienna_1961.png/250px-Kennedy_and_Khrushchev_in_Vienna_1961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788024" y="620688"/>
              <a:ext cx="3643263" cy="2448272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chemeClr val="accent4">
                  <a:lumMod val="75000"/>
                </a:schemeClr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8436" name="Picture 4" descr="http://ukrmap.su/program2010/wh11/6_files/image010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5576" y="620688"/>
              <a:ext cx="3609975" cy="2457451"/>
            </a:xfrm>
            <a:prstGeom prst="snip2Diag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chemeClr val="accent4">
                  <a:lumMod val="75000"/>
                </a:schemeClr>
              </a:solidFill>
              <a:miter lim="800000"/>
            </a:ln>
            <a:effectLst>
              <a:outerShdw blurRad="88900" algn="tl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04664"/>
            <a:ext cx="7738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cap="all" dirty="0" smtClean="0">
                <a:ln w="900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Політика і заходи Хрущова:</a:t>
            </a:r>
            <a:endParaRPr lang="ru-RU" sz="3600" b="1" cap="all" dirty="0">
              <a:ln w="9000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196752"/>
            <a:ext cx="777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Вжив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рішучих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заходів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до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забезпечення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країни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продуктами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харчування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розпочавши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аграрну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реформу.</a:t>
            </a:r>
            <a:endParaRPr lang="ru-RU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780928"/>
            <a:ext cx="71825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були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встановлені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підвищені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більш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обгрунтовані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ніж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раніше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закупівельні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ціни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сільгосппродукцію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4293096"/>
            <a:ext cx="69817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були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списані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борги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колгоспів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минулих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років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5085184"/>
            <a:ext cx="7560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- </a:t>
            </a:r>
            <a:r>
              <a:rPr lang="ru-RU" sz="2800" i="1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був</a:t>
            </a:r>
            <a:r>
              <a:rPr lang="ru-RU" sz="2800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i="1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скасований</a:t>
            </a:r>
            <a:r>
              <a:rPr lang="ru-RU" sz="2800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i="1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податок</a:t>
            </a:r>
            <a:r>
              <a:rPr lang="ru-RU" sz="2800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на </a:t>
            </a:r>
            <a:r>
              <a:rPr lang="ru-RU" sz="2800" i="1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особисте</a:t>
            </a:r>
            <a:r>
              <a:rPr lang="ru-RU" sz="2800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i="1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господарство</a:t>
            </a:r>
            <a:r>
              <a:rPr lang="ru-RU" sz="2800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sz="2800" i="1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72058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-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почалося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призначення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пенсій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колгоспникам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sz="2800" i="1" dirty="0"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980728"/>
            <a:ext cx="77048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було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дозволено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видавати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паспорти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сільським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жителям.</a:t>
            </a:r>
            <a:endParaRPr lang="ru-RU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988841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-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Була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здійснена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перебудова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управління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промисловістю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і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сільським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господарством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: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утворення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раднаргоспів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промислових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районів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поділ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обкомів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КПРС на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сільські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й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i="1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міські</a:t>
            </a:r>
            <a:r>
              <a:rPr lang="ru-RU" sz="2800" i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sz="2800" i="1" dirty="0"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67944" y="4221088"/>
            <a:ext cx="4572000" cy="20621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Однак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ці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його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заходи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або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мали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успіху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або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ж вони не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були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доведені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до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кінця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0482" name="Picture 2" descr="http://t2.gstatic.com/images?q=tbn:ANd9GcSFpFvJ1-tnvjVKc8a_V1qd5aHykEBF5g2T9afy0UUXsRqblhcS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05064"/>
            <a:ext cx="3462232" cy="266429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Особливо 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важкий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своїми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наслідками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зокрема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Україні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хрущовський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закон «Про 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зміцнення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зв'язку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школи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життям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 (1958), за 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яким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запроваджено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посилену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русифікацію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не 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лише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освіти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а 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усього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культурного </a:t>
            </a:r>
            <a:r>
              <a:rPr lang="ru-RU" sz="2400" b="1" dirty="0" err="1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життя</a:t>
            </a:r>
            <a:r>
              <a:rPr lang="ru-RU" sz="2400" b="1" dirty="0" smtClean="0">
                <a:ln w="1905"/>
                <a:solidFill>
                  <a:schemeClr val="tx2">
                    <a:lumMod val="2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2400" b="1" dirty="0">
              <a:ln w="1905"/>
              <a:solidFill>
                <a:schemeClr val="tx2">
                  <a:lumMod val="2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204864"/>
            <a:ext cx="8496944" cy="452431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Ця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непослідовність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політики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Хрущова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викликала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з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одного боку,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розчарування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й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незадоволення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населення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у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висліді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якого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розвинувся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рух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опору, в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національних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республіках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спрямований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головно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проти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нац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дискримінації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; а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з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другого — у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керівних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колах КПРС страх перед т.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зв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«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волюнтаристичними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» методами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хрущовського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керівництва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які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загрожували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розвалити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вироблену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Сталіном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тоталітарну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систему.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Це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останнє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й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стало причиною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внутрішнього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перевороту в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Політбюро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ЦК КПРС 1964,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внаслідок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якого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Хрущова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усунено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з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усіх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керівних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позицій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ru-RU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99</TotalTime>
  <Words>231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SamLab.ws</cp:lastModifiedBy>
  <cp:revision>33</cp:revision>
  <dcterms:modified xsi:type="dcterms:W3CDTF">2013-10-17T08:46:07Z</dcterms:modified>
</cp:coreProperties>
</file>