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8"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0B4C7E-1807-4A4F-9DAD-EB574CD436ED}" type="datetimeFigureOut">
              <a:rPr lang="ru-RU" smtClean="0"/>
              <a:t>25.04.2015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751C02-4D2E-4E9C-B422-D60FB322C82C}"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0B4C7E-1807-4A4F-9DAD-EB574CD436ED}" type="datetimeFigureOut">
              <a:rPr lang="ru-RU" smtClean="0"/>
              <a:t>25.04.2015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0B4C7E-1807-4A4F-9DAD-EB574CD436ED}" type="datetimeFigureOut">
              <a:rPr lang="ru-RU" smtClean="0"/>
              <a:t>25.04.2015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30B4C7E-1807-4A4F-9DAD-EB574CD436ED}" type="datetimeFigureOut">
              <a:rPr lang="ru-RU" smtClean="0"/>
              <a:t>25.04.2015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0B4C7E-1807-4A4F-9DAD-EB574CD436ED}" type="datetimeFigureOut">
              <a:rPr lang="ru-RU" smtClean="0"/>
              <a:t>25.04.2015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9751C02-4D2E-4E9C-B422-D60FB322C82C}"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630B4C7E-1807-4A4F-9DAD-EB574CD436ED}" type="datetimeFigureOut">
              <a:rPr lang="ru-RU" smtClean="0"/>
              <a:t>25.04.2015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30B4C7E-1807-4A4F-9DAD-EB574CD436ED}" type="datetimeFigureOut">
              <a:rPr lang="ru-RU" smtClean="0"/>
              <a:t>25.04.2015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9751C02-4D2E-4E9C-B422-D60FB322C82C}"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30B4C7E-1807-4A4F-9DAD-EB574CD436ED}" type="datetimeFigureOut">
              <a:rPr lang="ru-RU" smtClean="0"/>
              <a:t>25.04.2015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B4C7E-1807-4A4F-9DAD-EB574CD436ED}" type="datetimeFigureOut">
              <a:rPr lang="ru-RU" smtClean="0"/>
              <a:t>25.04.2015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0B4C7E-1807-4A4F-9DAD-EB574CD436ED}" type="datetimeFigureOut">
              <a:rPr lang="ru-RU" smtClean="0"/>
              <a:t>25.04.2015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751C02-4D2E-4E9C-B422-D60FB322C82C}"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0B4C7E-1807-4A4F-9DAD-EB574CD436ED}" type="datetimeFigureOut">
              <a:rPr lang="ru-RU" smtClean="0"/>
              <a:t>25.04.2015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9751C02-4D2E-4E9C-B422-D60FB322C82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30B4C7E-1807-4A4F-9DAD-EB574CD436ED}" type="datetimeFigureOut">
              <a:rPr lang="ru-RU" smtClean="0"/>
              <a:t>25.04.2015</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9751C02-4D2E-4E9C-B422-D60FB322C82C}"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gif"/><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404664"/>
            <a:ext cx="6984776" cy="584775"/>
          </a:xfrm>
          <a:prstGeom prst="rect">
            <a:avLst/>
          </a:prstGeom>
          <a:noFill/>
        </p:spPr>
        <p:txBody>
          <a:bodyPr wrap="square" rtlCol="0">
            <a:spAutoFit/>
          </a:bodyPr>
          <a:lstStyle/>
          <a:p>
            <a:r>
              <a:rPr lang="ru-RU" sz="3200" dirty="0" smtClean="0"/>
              <a:t>Гражданская война 1918-1922гг.</a:t>
            </a:r>
            <a:endParaRPr lang="ru-RU" sz="3200" dirty="0"/>
          </a:p>
        </p:txBody>
      </p:sp>
      <p:sp>
        <p:nvSpPr>
          <p:cNvPr id="5" name="TextBox 4"/>
          <p:cNvSpPr txBox="1"/>
          <p:nvPr/>
        </p:nvSpPr>
        <p:spPr>
          <a:xfrm>
            <a:off x="4355976" y="6237312"/>
            <a:ext cx="4392488" cy="369332"/>
          </a:xfrm>
          <a:prstGeom prst="rect">
            <a:avLst/>
          </a:prstGeom>
          <a:noFill/>
        </p:spPr>
        <p:txBody>
          <a:bodyPr wrap="square" rtlCol="0">
            <a:spAutoFit/>
          </a:bodyPr>
          <a:lstStyle/>
          <a:p>
            <a:r>
              <a:rPr lang="ru-RU" dirty="0" smtClean="0"/>
              <a:t>             </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486" y="1569136"/>
            <a:ext cx="2819003" cy="4550676"/>
          </a:xfrm>
          <a:prstGeom prst="rect">
            <a:avLst/>
          </a:prstGeom>
          <a:ln>
            <a:noFill/>
          </a:ln>
          <a:effectLst>
            <a:softEdge rad="112500"/>
          </a:effectLst>
        </p:spPr>
      </p:pic>
    </p:spTree>
    <p:extLst>
      <p:ext uri="{BB962C8B-B14F-4D97-AF65-F5344CB8AC3E}">
        <p14:creationId xmlns:p14="http://schemas.microsoft.com/office/powerpoint/2010/main" val="58325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263480"/>
          </a:xfrm>
        </p:spPr>
        <p:txBody>
          <a:bodyPr>
            <a:normAutofit fontScale="70000" lnSpcReduction="20000"/>
          </a:bodyPr>
          <a:lstStyle/>
          <a:p>
            <a:pPr marL="0" indent="0">
              <a:buNone/>
            </a:pPr>
            <a:r>
              <a:rPr lang="ru-RU" sz="4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Причины победы большевиков в Гражданской </a:t>
            </a:r>
            <a:r>
              <a:rPr lang="ru-RU" sz="4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войне.</a:t>
            </a:r>
            <a:endParaRPr lang="ru-RU" sz="4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endParaRPr lang="ru-RU" dirty="0"/>
          </a:p>
          <a:p>
            <a:pPr marL="0" indent="0">
              <a:buNone/>
            </a:pPr>
            <a:r>
              <a:rPr lang="ru-RU" dirty="0"/>
              <a:t>Причины поражения антибольшевистских элементов в Гражданской войне обсуждались историками многие десятилетия. В целом очевидно, что главной причиной стала политическая и географическая разрозненность и разобщённость белых и неспособность руководителей белого движения объединить под своими знамёнами всех недовольных большевизмом. Многочисленные национальные и региональные правительства не имели возможности бороться с большевиками в одиночку, и они также не могли создать прочного единого антибольшевистского фронта из-за взаимных территориальных и политических претензий и противоречий. Большинство населения России составляло крестьянство, не желавшее оставлять свои земли и служить ни в каких армиях: ни у красных, ни у белых, и несмотря на ненависть к большевикам, предпочитавшее бороться с ними собственными силами, исходя из своих сиюминутных интересов, отчего подавление многочисленных крестьянских восстаний и выступлений не представляло стратегических проблем для большевиков. В то же время большевики часто имели поддержку среди деревенской бедноты, которая положительно воспринимала идею «классовой борьбы» с более зажиточными </a:t>
            </a:r>
            <a:r>
              <a:rPr lang="ru-RU" dirty="0" smtClean="0"/>
              <a:t>соседями.</a:t>
            </a:r>
            <a:endParaRPr lang="ru-RU" dirty="0"/>
          </a:p>
        </p:txBody>
      </p:sp>
    </p:spTree>
    <p:extLst>
      <p:ext uri="{BB962C8B-B14F-4D97-AF65-F5344CB8AC3E}">
        <p14:creationId xmlns:p14="http://schemas.microsoft.com/office/powerpoint/2010/main" val="412388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404664"/>
            <a:ext cx="7543800" cy="510952"/>
          </a:xfrm>
        </p:spPr>
        <p:txBody>
          <a:bodyPr>
            <a:normAutofit/>
          </a:bodyPr>
          <a:lstStyle/>
          <a:p>
            <a:pPr marL="0" indent="0">
              <a:buNone/>
            </a:pPr>
            <a:r>
              <a:rPr lang="ru-RU" dirty="0">
                <a:solidFill>
                  <a:srgbClr val="7030A0"/>
                </a:solidFill>
                <a:effectLst>
                  <a:outerShdw blurRad="38100" dist="38100" dir="2700000" algn="tl">
                    <a:srgbClr val="000000">
                      <a:alpha val="43137"/>
                    </a:srgbClr>
                  </a:outerShdw>
                </a:effectLst>
              </a:rPr>
              <a:t>Точка зрения </a:t>
            </a:r>
            <a:r>
              <a:rPr lang="ru-RU" dirty="0" smtClean="0">
                <a:solidFill>
                  <a:srgbClr val="7030A0"/>
                </a:solidFill>
                <a:effectLst>
                  <a:outerShdw blurRad="38100" dist="38100" dir="2700000" algn="tl">
                    <a:srgbClr val="000000">
                      <a:alpha val="43137"/>
                    </a:srgbClr>
                  </a:outerShdw>
                </a:effectLst>
              </a:rPr>
              <a:t>красных.</a:t>
            </a:r>
            <a:endParaRPr lang="ru-RU" dirty="0">
              <a:solidFill>
                <a:srgbClr val="7030A0"/>
              </a:solidFill>
              <a:effectLst>
                <a:outerShdw blurRad="38100" dist="38100" dir="2700000" algn="tl">
                  <a:srgbClr val="000000">
                    <a:alpha val="43137"/>
                  </a:srgbClr>
                </a:outerShdw>
              </a:effectLst>
            </a:endParaRPr>
          </a:p>
          <a:p>
            <a:pPr marL="0" indent="0">
              <a:buNone/>
            </a:pPr>
            <a:endParaRPr lang="ru-RU" dirty="0"/>
          </a:p>
        </p:txBody>
      </p:sp>
      <p:sp>
        <p:nvSpPr>
          <p:cNvPr id="4" name="TextBox 3"/>
          <p:cNvSpPr txBox="1"/>
          <p:nvPr/>
        </p:nvSpPr>
        <p:spPr>
          <a:xfrm>
            <a:off x="288374" y="620688"/>
            <a:ext cx="8712968" cy="6401753"/>
          </a:xfrm>
          <a:prstGeom prst="rect">
            <a:avLst/>
          </a:prstGeom>
          <a:noFill/>
        </p:spPr>
        <p:txBody>
          <a:bodyPr wrap="square" rtlCol="0">
            <a:spAutoFit/>
          </a:bodyPr>
          <a:lstStyle/>
          <a:p>
            <a:r>
              <a:rPr lang="ru-RU" sz="1000" dirty="0" smtClean="0">
                <a:solidFill>
                  <a:schemeClr val="tx2">
                    <a:lumMod val="75000"/>
                  </a:schemeClr>
                </a:solidFill>
              </a:rPr>
              <a:t>Как и белые, основное условие побед большевиков В. И. Ленин видел в том, что на всём протяжении Гражданской войны «международный империализм» не смог организовать общий поход всех своих сил против Советской России, и на каждом отдельном этапе борьбы выступала только часть их. Они были достаточно сильны, чтобы создавать смертельные угрозы для Советского государства, но всегда оказывались слишком слабыми, чтобы довести борьбу до победного конца. Большевики получали возможность сосредоточивать на решающих участках превосходящие силы Красной Армии и этим добивались победы.</a:t>
            </a:r>
          </a:p>
          <a:p>
            <a:endParaRPr lang="ru-RU" sz="1000" dirty="0" smtClean="0">
              <a:solidFill>
                <a:schemeClr val="tx2">
                  <a:lumMod val="75000"/>
                </a:schemeClr>
              </a:solidFill>
            </a:endParaRPr>
          </a:p>
          <a:p>
            <a:r>
              <a:rPr lang="ru-RU" sz="1000" dirty="0" smtClean="0">
                <a:solidFill>
                  <a:schemeClr val="tx2">
                    <a:lumMod val="75000"/>
                  </a:schemeClr>
                </a:solidFill>
              </a:rPr>
              <a:t>Большевики также использовали острый революционный кризис, охвативший после окончания Первой мировой войны почти все капиталистические страны Европы, и противоречия между ведущими державами Антанты. «В продолжение трёх лет на территории России были армии английская, французская, японская. Нет сомнения, — писал В. И. Ленин, — что самого ничтожного напряжения сил этих трёх держав было бы вполне достаточно, чтобы в несколько месяцев, если не несколько недель, одержать победу над нами. И если нам удалось удержать это нападение, то лишь разложением во французских войсках, начавшимся брожением у англичан и японцев. Вот этой разницей империалистических интересов мы пользовались всё время». Победу Красной Армии облегчила революционная борьба международного пролетариата против вооружённой интервенции и экономической блокады Советской России, как внутри своих стран в виде забастовок и саботажа, так и в рядах Красной Армии, где сражались десятки тысяч венгров, чехов, поляков, сербов, китайцев и др.</a:t>
            </a:r>
          </a:p>
          <a:p>
            <a:endParaRPr lang="ru-RU" sz="1000" dirty="0" smtClean="0">
              <a:solidFill>
                <a:schemeClr val="tx2">
                  <a:lumMod val="75000"/>
                </a:schemeClr>
              </a:solidFill>
            </a:endParaRPr>
          </a:p>
          <a:p>
            <a:r>
              <a:rPr lang="ru-RU" sz="1000" dirty="0" smtClean="0">
                <a:solidFill>
                  <a:schemeClr val="tx2">
                    <a:lumMod val="75000"/>
                  </a:schemeClr>
                </a:solidFill>
              </a:rPr>
              <a:t>Признание большевиками независимости прибалтийских государств исключило возможность их участия в интервенции Антанты в 1919 г.</a:t>
            </a:r>
          </a:p>
          <a:p>
            <a:endParaRPr lang="ru-RU" sz="1000" dirty="0" smtClean="0">
              <a:solidFill>
                <a:schemeClr val="tx2">
                  <a:lumMod val="75000"/>
                </a:schemeClr>
              </a:solidFill>
            </a:endParaRPr>
          </a:p>
          <a:p>
            <a:r>
              <a:rPr lang="ru-RU" sz="1000" dirty="0" smtClean="0">
                <a:solidFill>
                  <a:schemeClr val="tx2">
                    <a:lumMod val="75000"/>
                  </a:schemeClr>
                </a:solidFill>
              </a:rPr>
              <a:t>С точки зрения большевиков их главным врагом была помещичье-буржуазная контрреволюция, которая при прямой поддержке Антанты и США использовала колебания мелкобуржуазных слоёв населения, в массе своей крестьянских. Колебания всей массы крестьянства страны были крайне опасными для обеих сторон, так как многочисленные "зеленые", "партизаны" и просто банды в тылу как белых так и красных войск по своей общей численности нередко превосходили их и отвлекали на себя значительные силы. «В последнем счёте именно эти колебания крестьянства, как главного представителя мелкобуржуазной массы трудящихся, решали судьбу Советской власти и власти Колчака-Деникина», — вторил лидерам белого движения вождь красных В. И. Ленин.</a:t>
            </a:r>
          </a:p>
          <a:p>
            <a:endParaRPr lang="ru-RU" sz="1000" dirty="0" smtClean="0">
              <a:solidFill>
                <a:schemeClr val="tx2">
                  <a:lumMod val="75000"/>
                </a:schemeClr>
              </a:solidFill>
            </a:endParaRPr>
          </a:p>
          <a:p>
            <a:r>
              <a:rPr lang="ru-RU" sz="1000" dirty="0" smtClean="0">
                <a:solidFill>
                  <a:schemeClr val="tx2">
                    <a:lumMod val="75000"/>
                  </a:schemeClr>
                </a:solidFill>
              </a:rPr>
              <a:t>Большевистская идеология считала историческое значение Гражданской войны в том, что её практические уроки заставили крестьянство преодолеть колебания и привели его к военно-политическому союзу с рабочим классом. Это, по мнению большевиков, упрочило тыл Советского государства и создало предпосылки для формирования массовой регулярной Красной Армии, которая, являясь по своему основному составу крестьянской, стала орудием диктатуры пролетариата.</a:t>
            </a:r>
          </a:p>
          <a:p>
            <a:endParaRPr lang="ru-RU" sz="1000" dirty="0" smtClean="0">
              <a:solidFill>
                <a:schemeClr val="tx2">
                  <a:lumMod val="75000"/>
                </a:schemeClr>
              </a:solidFill>
            </a:endParaRPr>
          </a:p>
          <a:p>
            <a:r>
              <a:rPr lang="ru-RU" sz="1000" dirty="0" smtClean="0">
                <a:solidFill>
                  <a:schemeClr val="tx2">
                    <a:lumMod val="75000"/>
                  </a:schemeClr>
                </a:solidFill>
              </a:rPr>
              <a:t>Кроме этого большевики использовали на самых ответственных должностях опытных военных специалистов старого режима, которые сыграли большую роль в строительстве Красной Армии и достижении ею побед.</a:t>
            </a:r>
          </a:p>
          <a:p>
            <a:endParaRPr lang="ru-RU" sz="1000" dirty="0" smtClean="0">
              <a:solidFill>
                <a:schemeClr val="tx2">
                  <a:lumMod val="75000"/>
                </a:schemeClr>
              </a:solidFill>
            </a:endParaRPr>
          </a:p>
          <a:p>
            <a:r>
              <a:rPr lang="ru-RU" sz="1000" dirty="0" smtClean="0">
                <a:solidFill>
                  <a:schemeClr val="tx2">
                    <a:lumMod val="75000"/>
                  </a:schemeClr>
                </a:solidFill>
              </a:rPr>
              <a:t>Большую помощь, по мнению большевистских идеологов, Красной Армии оказали большевистское подполье, партизанские отряды, действовавшие в тылу белых.</a:t>
            </a:r>
          </a:p>
          <a:p>
            <a:endParaRPr lang="ru-RU" sz="1000" dirty="0" smtClean="0">
              <a:solidFill>
                <a:schemeClr val="tx2">
                  <a:lumMod val="75000"/>
                </a:schemeClr>
              </a:solidFill>
            </a:endParaRPr>
          </a:p>
          <a:p>
            <a:r>
              <a:rPr lang="ru-RU" sz="1000" dirty="0" smtClean="0">
                <a:solidFill>
                  <a:schemeClr val="tx2">
                    <a:lumMod val="75000"/>
                  </a:schemeClr>
                </a:solidFill>
              </a:rPr>
              <a:t>Важнейшим условием побед Красной Армии большевики считали единый центр руководства военными действиями в виде Совета обороны, а также активную политическую работу, проводившуюся Реввоенсоветами фронтов, округов и армий и военными комиссарами частей и подразделений. В наиболее тяжёлые периоды в армии находилась половина всего состава партии большевиков, куда направлялись кадры после партийных, комсомольских и профсоюзных мобилизаций («райком закрыт, все ушли на фронт»). Такую же активную деятельность большевики вели в своём тылу, мобилизуя усилия на восстановление промышленного производства, на заготовку продовольствия и топлива, на налаживание работы транспорта.</a:t>
            </a:r>
            <a:endParaRPr lang="ru-RU" sz="1000" dirty="0">
              <a:solidFill>
                <a:schemeClr val="tx2">
                  <a:lumMod val="75000"/>
                </a:schemeClr>
              </a:solidFill>
            </a:endParaRPr>
          </a:p>
        </p:txBody>
      </p:sp>
    </p:spTree>
    <p:extLst>
      <p:ext uri="{BB962C8B-B14F-4D97-AF65-F5344CB8AC3E}">
        <p14:creationId xmlns:p14="http://schemas.microsoft.com/office/powerpoint/2010/main" val="211199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76672"/>
            <a:ext cx="7543800" cy="510952"/>
          </a:xfrm>
        </p:spPr>
        <p:txBody>
          <a:bodyPr>
            <a:normAutofit/>
          </a:bodyPr>
          <a:lstStyle/>
          <a:p>
            <a:pPr marL="0" indent="0">
              <a:buNone/>
            </a:pPr>
            <a:r>
              <a:rPr lang="ru-RU" b="1" dirty="0"/>
              <a:t>Точка зрения </a:t>
            </a:r>
            <a:r>
              <a:rPr lang="ru-RU" b="1" dirty="0" smtClean="0"/>
              <a:t>белых.</a:t>
            </a:r>
            <a:endParaRPr lang="ru-RU" b="1" dirty="0"/>
          </a:p>
          <a:p>
            <a:pPr marL="0" indent="0">
              <a:buNone/>
            </a:pPr>
            <a:endParaRPr lang="ru-RU" dirty="0"/>
          </a:p>
        </p:txBody>
      </p:sp>
      <p:sp>
        <p:nvSpPr>
          <p:cNvPr id="4" name="TextBox 3"/>
          <p:cNvSpPr txBox="1"/>
          <p:nvPr/>
        </p:nvSpPr>
        <p:spPr>
          <a:xfrm>
            <a:off x="539552" y="764704"/>
            <a:ext cx="7704856" cy="4801314"/>
          </a:xfrm>
          <a:prstGeom prst="rect">
            <a:avLst/>
          </a:prstGeom>
          <a:noFill/>
        </p:spPr>
        <p:txBody>
          <a:bodyPr wrap="square" rtlCol="0">
            <a:spAutoFit/>
          </a:bodyPr>
          <a:lstStyle/>
          <a:p>
            <a:r>
              <a:rPr lang="ru-RU" dirty="0" smtClean="0"/>
              <a:t>Публицисты и историки, сочувствующие белым, называют следующие причины поражения белого дела:</a:t>
            </a:r>
          </a:p>
          <a:p>
            <a:pPr>
              <a:buFont typeface="+mj-lt"/>
              <a:buAutoNum type="arabicPeriod"/>
            </a:pPr>
            <a:r>
              <a:rPr lang="ru-RU" dirty="0" smtClean="0"/>
              <a:t>Красные контролировали густонаселённые центральные регионы. На этих территориях было больше людей, чем на территориях, подконтрольных белым.</a:t>
            </a:r>
          </a:p>
          <a:p>
            <a:pPr>
              <a:buFont typeface="+mj-lt"/>
              <a:buAutoNum type="arabicPeriod"/>
            </a:pPr>
            <a:r>
              <a:rPr lang="ru-RU" dirty="0" smtClean="0"/>
              <a:t>Регионы, которые стали поддерживать белых (например, Дон и Кубань), как правило, перед этим более других пострадали от красного террора.</a:t>
            </a:r>
          </a:p>
          <a:p>
            <a:pPr>
              <a:buFont typeface="+mj-lt"/>
              <a:buAutoNum type="arabicPeriod"/>
            </a:pPr>
            <a:r>
              <a:rPr lang="ru-RU" dirty="0" smtClean="0"/>
              <a:t>Отсутствие у белых талантливых ораторов. Превосходство пропаганды красных над пропагандой белых (впрочем, некоторые историки</a:t>
            </a:r>
            <a:r>
              <a:rPr lang="ru-RU" baseline="30000" dirty="0"/>
              <a:t> </a:t>
            </a:r>
            <a:r>
              <a:rPr lang="ru-RU" dirty="0" smtClean="0"/>
              <a:t>подчёркивают, что Колчак и Деникин были разбиты войсками, состоящими из людей, которые фактически слышали только красную пропаганду).</a:t>
            </a:r>
          </a:p>
          <a:p>
            <a:pPr>
              <a:buFont typeface="+mj-lt"/>
              <a:buAutoNum type="arabicPeriod"/>
            </a:pPr>
            <a:r>
              <a:rPr lang="ru-RU" dirty="0" smtClean="0"/>
              <a:t>Неискушённость белых вождей в политике и дипломатии. Многие историки считают, что это стало основной причиной недостаточной помощи интервентов</a:t>
            </a:r>
            <a:r>
              <a:rPr lang="ru-RU" baseline="30000" dirty="0"/>
              <a:t>.</a:t>
            </a:r>
            <a:endParaRPr lang="ru-RU" dirty="0" smtClean="0"/>
          </a:p>
          <a:p>
            <a:pPr>
              <a:buFont typeface="+mj-lt"/>
              <a:buAutoNum type="arabicPeriod"/>
            </a:pPr>
            <a:r>
              <a:rPr lang="ru-RU" dirty="0" smtClean="0"/>
              <a:t>Конфликты белых с национал-сепаратистскими правительствами из-за лозунга о «Единой и неделимой». Поэтому белым неоднократно приходилось воевать на два фронта.</a:t>
            </a:r>
            <a:endParaRPr lang="ru-RU" dirty="0"/>
          </a:p>
        </p:txBody>
      </p:sp>
    </p:spTree>
    <p:extLst>
      <p:ext uri="{BB962C8B-B14F-4D97-AF65-F5344CB8AC3E}">
        <p14:creationId xmlns:p14="http://schemas.microsoft.com/office/powerpoint/2010/main" val="57720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76672"/>
            <a:ext cx="7543800" cy="72697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ru-RU" b="1" cap="all" dirty="0">
                <a:ln w="0"/>
                <a:solidFill>
                  <a:srgbClr val="FFFF00"/>
                </a:solidFill>
                <a:effectLst>
                  <a:reflection blurRad="12700" stA="50000" endPos="50000" dist="5000" dir="5400000" sy="-100000" rotWithShape="0"/>
                </a:effectLst>
              </a:rPr>
              <a:t>Последствия Гражданской </a:t>
            </a:r>
            <a:r>
              <a:rPr lang="ru-RU" b="1" cap="all" dirty="0" smtClean="0">
                <a:ln w="0"/>
                <a:solidFill>
                  <a:srgbClr val="FFFF00"/>
                </a:solidFill>
                <a:effectLst>
                  <a:reflection blurRad="12700" stA="50000" endPos="50000" dist="5000" dir="5400000" sy="-100000" rotWithShape="0"/>
                </a:effectLst>
              </a:rPr>
              <a:t>войны.</a:t>
            </a:r>
            <a:endParaRPr lang="ru-RU" b="1" cap="all" dirty="0">
              <a:ln w="0"/>
              <a:solidFill>
                <a:srgbClr val="FFFF00"/>
              </a:solidFill>
              <a:effectLst>
                <a:reflection blurRad="12700" stA="50000" endPos="50000" dist="5000" dir="5400000" sy="-100000" rotWithShape="0"/>
              </a:effectLst>
            </a:endParaRPr>
          </a:p>
        </p:txBody>
      </p:sp>
      <p:sp>
        <p:nvSpPr>
          <p:cNvPr id="4" name="TextBox 3"/>
          <p:cNvSpPr txBox="1"/>
          <p:nvPr/>
        </p:nvSpPr>
        <p:spPr>
          <a:xfrm>
            <a:off x="539552" y="1126647"/>
            <a:ext cx="7200800" cy="4832092"/>
          </a:xfrm>
          <a:prstGeom prst="rect">
            <a:avLst/>
          </a:prstGeom>
          <a:noFill/>
        </p:spPr>
        <p:txBody>
          <a:bodyPr wrap="square" rtlCol="0">
            <a:spAutoFit/>
          </a:bodyPr>
          <a:lstStyle/>
          <a:p>
            <a:r>
              <a:rPr lang="ru-RU" sz="1400" dirty="0" smtClean="0"/>
              <a:t>К</a:t>
            </a:r>
            <a:r>
              <a:rPr lang="ru-RU" sz="1400" dirty="0" smtClean="0">
                <a:solidFill>
                  <a:srgbClr val="FF9999"/>
                </a:solidFill>
              </a:rPr>
              <a:t> </a:t>
            </a:r>
            <a:r>
              <a:rPr lang="ru-RU" sz="1400" dirty="0" smtClean="0">
                <a:solidFill>
                  <a:srgbClr val="FF0000"/>
                </a:solidFill>
              </a:rPr>
              <a:t>1921</a:t>
            </a:r>
            <a:r>
              <a:rPr lang="ru-RU" sz="1400" dirty="0" smtClean="0">
                <a:solidFill>
                  <a:srgbClr val="FF9999"/>
                </a:solidFill>
              </a:rPr>
              <a:t> </a:t>
            </a:r>
            <a:r>
              <a:rPr lang="ru-RU" sz="1400" dirty="0" smtClean="0"/>
              <a:t>Россия буквально лежала в руинах. От бывшей Российской империи отошли территории Польши, Финляндии, Латвии, Эстонии, Литвы, Западной Украины, Белоруссии, Карской области (в Армении) и Бессарабии. По подсчётам специалистов, численность населения на оставшихся территориях едва дотягивала до 135 миллионов человек. Потери на этих территориях в результате войн, эпидемий, эмиграции, сокращения рождаемости составили с </a:t>
            </a:r>
            <a:r>
              <a:rPr lang="ru-RU" sz="1400" dirty="0" smtClean="0">
                <a:solidFill>
                  <a:srgbClr val="FF0000"/>
                </a:solidFill>
              </a:rPr>
              <a:t>1914</a:t>
            </a:r>
            <a:r>
              <a:rPr lang="ru-RU" sz="1400" dirty="0" smtClean="0">
                <a:solidFill>
                  <a:srgbClr val="FF9999"/>
                </a:solidFill>
              </a:rPr>
              <a:t> </a:t>
            </a:r>
            <a:r>
              <a:rPr lang="ru-RU" sz="1400" dirty="0" smtClean="0"/>
              <a:t>г. не менее 25 миллионов человек.</a:t>
            </a:r>
          </a:p>
          <a:p>
            <a:endParaRPr lang="ru-RU" sz="1400" dirty="0" smtClean="0"/>
          </a:p>
          <a:p>
            <a:r>
              <a:rPr lang="ru-RU" sz="1400" dirty="0" smtClean="0"/>
              <a:t>Во время военных действий особенно пострадали Донбасс, Бакинский нефтяной район, Урал и Сибирь, были разрушены многие шахты и рудники. Из-за нехватки топлива и сырья останавливались заводы. Рабочие были вынуждены покидать города и уезжать в деревню. В общем, уровень промышленности сократился в 5 раз. Оборудование давно не обновлялось. Металлургия производила столько металла, сколько его выплавляли при Петре I.</a:t>
            </a:r>
          </a:p>
          <a:p>
            <a:endParaRPr lang="ru-RU" sz="1400" dirty="0" smtClean="0"/>
          </a:p>
          <a:p>
            <a:r>
              <a:rPr lang="ru-RU" sz="1400" dirty="0" smtClean="0"/>
              <a:t>Сельское производство сократилось на 40%. Почти вся имперская интеллигенция была уничтожена. Оставшиеся в срочном порядке эмигрировали, чтобы избежать этой участи. В ходе Гражданской войны от голода, болезней, террора и в боях погибло (по различным данным) от 8 до 13 млн человек, в том числе около 1 млн бойцов Красной Армии. Эмигрировало из страны до 2 млн человек. Резко увеличилось число беспризорных детей после Первой мировой войны и Гражданской войны. По одним данным в </a:t>
            </a:r>
            <a:r>
              <a:rPr lang="ru-RU" sz="1400" dirty="0" smtClean="0">
                <a:solidFill>
                  <a:srgbClr val="FF0000"/>
                </a:solidFill>
              </a:rPr>
              <a:t>1921</a:t>
            </a:r>
            <a:r>
              <a:rPr lang="ru-RU" sz="1400" dirty="0" smtClean="0"/>
              <a:t> году в России насчитывалось 4,5 млн беспризорников, по другим — в </a:t>
            </a:r>
            <a:r>
              <a:rPr lang="ru-RU" sz="1400" dirty="0" smtClean="0">
                <a:solidFill>
                  <a:srgbClr val="FF0000"/>
                </a:solidFill>
              </a:rPr>
              <a:t>1922 </a:t>
            </a:r>
            <a:r>
              <a:rPr lang="ru-RU" sz="1400" dirty="0" smtClean="0"/>
              <a:t>году было 7 млн беспризорников. Ущерб народному хозяйству составил около 50 млрд золотых руб., промышленное производство упало до 4—20% от уровня </a:t>
            </a:r>
            <a:r>
              <a:rPr lang="ru-RU" sz="1400" dirty="0" smtClean="0">
                <a:solidFill>
                  <a:srgbClr val="FF0000"/>
                </a:solidFill>
              </a:rPr>
              <a:t>1913.</a:t>
            </a:r>
            <a:endParaRPr lang="ru-RU" sz="1400" dirty="0">
              <a:solidFill>
                <a:srgbClr val="FF0000"/>
              </a:solidFill>
            </a:endParaRPr>
          </a:p>
        </p:txBody>
      </p:sp>
    </p:spTree>
    <p:extLst>
      <p:ext uri="{BB962C8B-B14F-4D97-AF65-F5344CB8AC3E}">
        <p14:creationId xmlns:p14="http://schemas.microsoft.com/office/powerpoint/2010/main" val="66550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582960"/>
          </a:xfrm>
        </p:spPr>
        <p:txBody>
          <a:bodyPr/>
          <a:lstStyle/>
          <a:p>
            <a:pPr marL="0" indent="0">
              <a:buNone/>
            </a:pPr>
            <a:r>
              <a:rPr lang="ru-RU" dirty="0">
                <a:solidFill>
                  <a:srgbClr val="FFC000"/>
                </a:solidFill>
              </a:rPr>
              <a:t>Предыстория </a:t>
            </a:r>
            <a:r>
              <a:rPr lang="ru-RU" dirty="0" smtClean="0">
                <a:solidFill>
                  <a:srgbClr val="FFC000"/>
                </a:solidFill>
              </a:rPr>
              <a:t>войны.</a:t>
            </a:r>
            <a:endParaRPr lang="ru-RU" dirty="0">
              <a:solidFill>
                <a:srgbClr val="FFC000"/>
              </a:solidFill>
            </a:endParaRPr>
          </a:p>
        </p:txBody>
      </p:sp>
      <p:sp>
        <p:nvSpPr>
          <p:cNvPr id="4" name="TextBox 3"/>
          <p:cNvSpPr txBox="1"/>
          <p:nvPr/>
        </p:nvSpPr>
        <p:spPr>
          <a:xfrm>
            <a:off x="467544" y="1268760"/>
            <a:ext cx="7848872" cy="4939814"/>
          </a:xfrm>
          <a:prstGeom prst="rect">
            <a:avLst/>
          </a:prstGeom>
          <a:noFill/>
        </p:spPr>
        <p:txBody>
          <a:bodyPr wrap="square" rtlCol="0">
            <a:spAutoFit/>
          </a:bodyPr>
          <a:lstStyle/>
          <a:p>
            <a:r>
              <a:rPr lang="ru-RU" sz="1050" dirty="0" smtClean="0">
                <a:solidFill>
                  <a:srgbClr val="00B0F0"/>
                </a:solidFill>
              </a:rPr>
              <a:t>28 февраля 1917 </a:t>
            </a:r>
            <a:r>
              <a:rPr lang="ru-RU" sz="1050" dirty="0" smtClean="0"/>
              <a:t>года одновременно были образованы </a:t>
            </a:r>
            <a:r>
              <a:rPr lang="ru-RU" sz="1050" dirty="0" smtClean="0">
                <a:solidFill>
                  <a:srgbClr val="00B0F0"/>
                </a:solidFill>
              </a:rPr>
              <a:t>Временный комитет Государственной думы </a:t>
            </a:r>
            <a:r>
              <a:rPr lang="ru-RU" sz="1050" dirty="0" smtClean="0"/>
              <a:t>и </a:t>
            </a:r>
            <a:r>
              <a:rPr lang="ru-RU" sz="1050" dirty="0" smtClean="0">
                <a:solidFill>
                  <a:srgbClr val="00B0F0"/>
                </a:solidFill>
              </a:rPr>
              <a:t>Петроградский совет рабочих и солдатских депутатов</a:t>
            </a:r>
            <a:r>
              <a:rPr lang="ru-RU" sz="1050" dirty="0" smtClean="0"/>
              <a:t>. 1 марта </a:t>
            </a:r>
            <a:r>
              <a:rPr lang="ru-RU" sz="1050" dirty="0" err="1" smtClean="0"/>
              <a:t>Петросоветом</a:t>
            </a:r>
            <a:r>
              <a:rPr lang="ru-RU" sz="1050" dirty="0" smtClean="0"/>
              <a:t> был издан </a:t>
            </a:r>
            <a:r>
              <a:rPr lang="ru-RU" sz="1050" dirty="0" smtClean="0">
                <a:solidFill>
                  <a:srgbClr val="00B0F0"/>
                </a:solidFill>
              </a:rPr>
              <a:t>Приказ №1</a:t>
            </a:r>
            <a:r>
              <a:rPr lang="ru-RU" sz="1050" dirty="0" smtClean="0"/>
              <a:t>, отменивший единоначалие в армии и передавший право распоряжаться оружием выборным солдатским комитетам.</a:t>
            </a:r>
          </a:p>
          <a:p>
            <a:endParaRPr lang="ru-RU" sz="1050" dirty="0" smtClean="0"/>
          </a:p>
          <a:p>
            <a:r>
              <a:rPr lang="ru-RU" sz="1050" dirty="0" smtClean="0">
                <a:solidFill>
                  <a:srgbClr val="00B0F0"/>
                </a:solidFill>
              </a:rPr>
              <a:t>2 марта император Николай II </a:t>
            </a:r>
            <a:r>
              <a:rPr lang="ru-RU" sz="1050" dirty="0" smtClean="0"/>
              <a:t>отрёкся от престола в пользу сына, затем — в пользу брата Михаила. Михаил Александрович отказался от занятия престола, предоставив право решать дальнейшую судьбу России </a:t>
            </a:r>
            <a:r>
              <a:rPr lang="ru-RU" sz="1050" dirty="0" smtClean="0">
                <a:solidFill>
                  <a:srgbClr val="00B0F0"/>
                </a:solidFill>
              </a:rPr>
              <a:t>Учредительному собранию</a:t>
            </a:r>
            <a:r>
              <a:rPr lang="ru-RU" sz="1050" dirty="0" smtClean="0"/>
              <a:t>. 2 марта исполком Петроградского совета заключил с Временным комитетом Государственной думы соглашение об образовании </a:t>
            </a:r>
            <a:r>
              <a:rPr lang="ru-RU" sz="1050" dirty="0" smtClean="0">
                <a:solidFill>
                  <a:srgbClr val="00B0F0"/>
                </a:solidFill>
              </a:rPr>
              <a:t>Временного правительства</a:t>
            </a:r>
            <a:r>
              <a:rPr lang="ru-RU" sz="1050" dirty="0" smtClean="0"/>
              <a:t>, одной из задач которого было управление страной вплоть до созыва Учредительного собрания.</a:t>
            </a:r>
          </a:p>
          <a:p>
            <a:endParaRPr lang="ru-RU" sz="1050" dirty="0" smtClean="0"/>
          </a:p>
          <a:p>
            <a:r>
              <a:rPr lang="ru-RU" sz="1050" dirty="0" smtClean="0"/>
              <a:t>На смену распущенному </a:t>
            </a:r>
            <a:r>
              <a:rPr lang="ru-RU" sz="1050" dirty="0" smtClean="0">
                <a:solidFill>
                  <a:srgbClr val="00B0F0"/>
                </a:solidFill>
              </a:rPr>
              <a:t>10 марта Департаменту полиции с 17 апреля</a:t>
            </a:r>
            <a:r>
              <a:rPr lang="ru-RU" sz="1050" dirty="0" smtClean="0"/>
              <a:t> началось формирование рабочей милиции (</a:t>
            </a:r>
            <a:r>
              <a:rPr lang="ru-RU" sz="1050" dirty="0" smtClean="0">
                <a:solidFill>
                  <a:srgbClr val="00B0F0"/>
                </a:solidFill>
              </a:rPr>
              <a:t>Красной гвардии</a:t>
            </a:r>
            <a:r>
              <a:rPr lang="ru-RU" sz="1050" dirty="0" smtClean="0"/>
              <a:t>) при местных советах. С мая 1917 года на Юго-Западном фронте командующим 8-й ударной армией генералом Корниловым Л. Г. начинается формирование добровольческих частей («корниловцы», «ударники»).</a:t>
            </a:r>
          </a:p>
          <a:p>
            <a:endParaRPr lang="ru-RU" sz="1050" dirty="0" smtClean="0"/>
          </a:p>
          <a:p>
            <a:r>
              <a:rPr lang="ru-RU" sz="1050" dirty="0" smtClean="0"/>
              <a:t>В период до </a:t>
            </a:r>
            <a:r>
              <a:rPr lang="ru-RU" sz="1050" dirty="0" smtClean="0">
                <a:solidFill>
                  <a:srgbClr val="00B0F0"/>
                </a:solidFill>
              </a:rPr>
              <a:t>августа 1917 года </a:t>
            </a:r>
            <a:r>
              <a:rPr lang="ru-RU" sz="1050" dirty="0" smtClean="0"/>
              <a:t>состав Временного правительства всё более изменялся в сторону увеличения числа </a:t>
            </a:r>
            <a:r>
              <a:rPr lang="ru-RU" sz="1050" dirty="0" smtClean="0">
                <a:solidFill>
                  <a:srgbClr val="00B0F0"/>
                </a:solidFill>
              </a:rPr>
              <a:t>социалистов</a:t>
            </a:r>
            <a:r>
              <a:rPr lang="ru-RU" sz="1050" dirty="0" smtClean="0"/>
              <a:t>: в апреле — после направления Временным правительством правительствам Антанты ноты о верности России своим союзническим обязательствам и намерении продолжать войну до победного конца — и в июне — после неудачного наступления на юго-западном фронте. После признания Временным правительством автономии Украины кадеты в знак протеста вышли из состава правительства. После подавления вооружённого восстания в Петрограде </a:t>
            </a:r>
            <a:r>
              <a:rPr lang="ru-RU" sz="1050" dirty="0" smtClean="0">
                <a:solidFill>
                  <a:srgbClr val="00B0F0"/>
                </a:solidFill>
              </a:rPr>
              <a:t>4 июля 1917 года </a:t>
            </a:r>
            <a:r>
              <a:rPr lang="ru-RU" sz="1050" dirty="0" smtClean="0"/>
              <a:t>состав правительства был вновь изменён, министром-председателем впервые стал представитель левых </a:t>
            </a:r>
            <a:r>
              <a:rPr lang="ru-RU" sz="1050" dirty="0" smtClean="0">
                <a:solidFill>
                  <a:srgbClr val="00B0F0"/>
                </a:solidFill>
              </a:rPr>
              <a:t>Керенский А. Ф</a:t>
            </a:r>
            <a:r>
              <a:rPr lang="ru-RU" sz="1050" dirty="0" smtClean="0"/>
              <a:t>., который запретил партию большевиков и пошёл на уступки правым, восстановив смертную казнь на фронте. Новый главнокомандующий генерал от инфантерии </a:t>
            </a:r>
            <a:r>
              <a:rPr lang="ru-RU" sz="1050" dirty="0" smtClean="0">
                <a:solidFill>
                  <a:srgbClr val="00B0F0"/>
                </a:solidFill>
              </a:rPr>
              <a:t>Л. Г. Корнилов</a:t>
            </a:r>
            <a:r>
              <a:rPr lang="ru-RU" sz="1050" dirty="0" smtClean="0"/>
              <a:t> требовал также и восстановления смертной казни в тылу.</a:t>
            </a:r>
          </a:p>
          <a:p>
            <a:endParaRPr lang="ru-RU" sz="1050" dirty="0" smtClean="0"/>
          </a:p>
          <a:p>
            <a:r>
              <a:rPr lang="ru-RU" sz="1050" dirty="0" smtClean="0">
                <a:solidFill>
                  <a:srgbClr val="00B0F0"/>
                </a:solidFill>
              </a:rPr>
              <a:t>27 августа</a:t>
            </a:r>
            <a:r>
              <a:rPr lang="ru-RU" sz="1050" dirty="0" smtClean="0"/>
              <a:t> Керенский распустил кабинет и самочинно присвоил себе «диктаторские полномочия», единолично отстранил генерала Корнилова от должности, потребовал отмены движения на Петроград ранее им же отправленного конного корпуса генерала Крымова и назначил себя Верховным </a:t>
            </a:r>
            <a:r>
              <a:rPr lang="ru-RU" sz="1050" dirty="0" err="1" smtClean="0"/>
              <a:t>главнокомандующим.Керенский</a:t>
            </a:r>
            <a:r>
              <a:rPr lang="ru-RU" sz="1050" dirty="0" smtClean="0"/>
              <a:t> прекратил преследование большевиков и обратился за помощью к Советам. Кадеты в знак протеста вышли из состава правительства</a:t>
            </a:r>
          </a:p>
          <a:p>
            <a:r>
              <a:rPr lang="ru-RU" sz="1050" dirty="0" smtClean="0"/>
              <a:t>На протяжении двух месяцев с подавления </a:t>
            </a:r>
            <a:r>
              <a:rPr lang="ru-RU" sz="1050" dirty="0" err="1" smtClean="0"/>
              <a:t>Корниловского</a:t>
            </a:r>
            <a:r>
              <a:rPr lang="ru-RU" sz="1050" dirty="0" smtClean="0"/>
              <a:t> выступления и заключения его основных участников в Быховскую тюрьму численность и влияние большевиков неуклонно росли. Советы крупных промышленных центров страны, советы Балтийского флота, а также Северного и Западного фронтов перешли под контроль большевиков.</a:t>
            </a:r>
            <a:endParaRPr lang="ru-RU" sz="1050" dirty="0"/>
          </a:p>
        </p:txBody>
      </p:sp>
    </p:spTree>
    <p:extLst>
      <p:ext uri="{BB962C8B-B14F-4D97-AF65-F5344CB8AC3E}">
        <p14:creationId xmlns:p14="http://schemas.microsoft.com/office/powerpoint/2010/main" val="229587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7579" y="4149079"/>
            <a:ext cx="3456831" cy="2480051"/>
          </a:xfrm>
          <a:prstGeom prst="ellipse">
            <a:avLst/>
          </a:prstGeom>
          <a:ln>
            <a:noFill/>
          </a:ln>
          <a:effectLst>
            <a:softEdge rad="112500"/>
          </a:effectLst>
        </p:spPr>
      </p:pic>
      <p:sp>
        <p:nvSpPr>
          <p:cNvPr id="3" name="Объект 2"/>
          <p:cNvSpPr>
            <a:spLocks noGrp="1"/>
          </p:cNvSpPr>
          <p:nvPr>
            <p:ph idx="1"/>
          </p:nvPr>
        </p:nvSpPr>
        <p:spPr>
          <a:xfrm>
            <a:off x="755576" y="332656"/>
            <a:ext cx="7694240" cy="2736304"/>
          </a:xfrm>
        </p:spPr>
        <p:txBody>
          <a:bodyPr>
            <a:normAutofit fontScale="70000" lnSpcReduction="20000"/>
          </a:bodyPr>
          <a:lstStyle/>
          <a:p>
            <a:pPr marL="0" indent="0">
              <a:buNone/>
            </a:pP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Причины:</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solidFill>
                  <a:srgbClr val="FF0000"/>
                </a:solidFill>
                <a:effectLst>
                  <a:innerShdw blurRad="69850" dist="43180" dir="5400000">
                    <a:srgbClr val="000000">
                      <a:alpha val="65000"/>
                    </a:srgbClr>
                  </a:innerShdw>
                </a:effectLst>
              </a:rPr>
              <a:t>-</a:t>
            </a:r>
            <a:r>
              <a:rPr lang="ru-RU" b="1" dirty="0" smtClean="0">
                <a:ln w="1905"/>
                <a:solidFill>
                  <a:srgbClr val="0070C0"/>
                </a:solidFill>
                <a:effectLst>
                  <a:innerShdw blurRad="69850" dist="43180" dir="5400000">
                    <a:srgbClr val="000000">
                      <a:alpha val="65000"/>
                    </a:srgbClr>
                  </a:innerShdw>
                </a:effectLst>
              </a:rPr>
              <a:t>национализация </a:t>
            </a:r>
            <a:r>
              <a:rPr lang="ru-RU" b="1" dirty="0">
                <a:ln w="1905"/>
                <a:solidFill>
                  <a:srgbClr val="0070C0"/>
                </a:solidFill>
                <a:effectLst>
                  <a:innerShdw blurRad="69850" dist="43180" dir="5400000">
                    <a:srgbClr val="000000">
                      <a:alpha val="65000"/>
                    </a:srgbClr>
                  </a:innerShdw>
                </a:effectLst>
              </a:rPr>
              <a:t>средств производства, банков и крупной недвижимости, и решение аграрного вопроса в соответствии с программой партии эсеров, вопреки интересам помещиков, что вызвало сопротивление ранее господствовавших классов, которые лишились собственности;</a:t>
            </a:r>
            <a:br>
              <a:rPr lang="ru-RU" b="1" dirty="0">
                <a:ln w="1905"/>
                <a:solidFill>
                  <a:srgbClr val="0070C0"/>
                </a:solidFill>
                <a:effectLst>
                  <a:innerShdw blurRad="69850" dist="43180" dir="5400000">
                    <a:srgbClr val="000000">
                      <a:alpha val="65000"/>
                    </a:srgbClr>
                  </a:innerShdw>
                </a:effectLst>
              </a:rPr>
            </a:br>
            <a:r>
              <a:rPr lang="ru-RU" b="1" dirty="0">
                <a:ln w="1905"/>
                <a:solidFill>
                  <a:srgbClr val="FF0000"/>
                </a:solidFill>
                <a:effectLst>
                  <a:innerShdw blurRad="69850" dist="43180" dir="5400000">
                    <a:srgbClr val="000000">
                      <a:alpha val="65000"/>
                    </a:srgbClr>
                  </a:innerShdw>
                </a:effectLst>
              </a:rPr>
              <a:t>-</a:t>
            </a:r>
            <a:r>
              <a:rPr lang="ru-RU" b="1" dirty="0">
                <a:ln w="1905"/>
                <a:solidFill>
                  <a:srgbClr val="0070C0"/>
                </a:solidFill>
                <a:effectLst>
                  <a:innerShdw blurRad="69850" dist="43180" dir="5400000">
                    <a:srgbClr val="000000">
                      <a:alpha val="65000"/>
                    </a:srgbClr>
                  </a:innerShdw>
                </a:effectLst>
              </a:rPr>
              <a:t>разгон Учредительного собрания;</a:t>
            </a:r>
            <a:br>
              <a:rPr lang="ru-RU" b="1" dirty="0">
                <a:ln w="1905"/>
                <a:solidFill>
                  <a:srgbClr val="0070C0"/>
                </a:solidFill>
                <a:effectLst>
                  <a:innerShdw blurRad="69850" dist="43180" dir="5400000">
                    <a:srgbClr val="000000">
                      <a:alpha val="65000"/>
                    </a:srgbClr>
                  </a:innerShdw>
                </a:effectLst>
              </a:rPr>
            </a:br>
            <a:r>
              <a:rPr lang="ru-RU" b="1" dirty="0">
                <a:ln w="1905"/>
                <a:solidFill>
                  <a:srgbClr val="FF0000"/>
                </a:solidFill>
                <a:effectLst>
                  <a:innerShdw blurRad="69850" dist="43180" dir="5400000">
                    <a:srgbClr val="000000">
                      <a:alpha val="65000"/>
                    </a:srgbClr>
                  </a:innerShdw>
                </a:effectLst>
              </a:rPr>
              <a:t>-</a:t>
            </a:r>
            <a:r>
              <a:rPr lang="ru-RU" b="1" dirty="0">
                <a:ln w="1905"/>
                <a:solidFill>
                  <a:srgbClr val="0070C0"/>
                </a:solidFill>
                <a:effectLst>
                  <a:innerShdw blurRad="69850" dist="43180" dir="5400000">
                    <a:srgbClr val="000000">
                      <a:alpha val="65000"/>
                    </a:srgbClr>
                  </a:innerShdw>
                </a:effectLst>
              </a:rPr>
              <a:t>выход из войны путём подписания разорительного Брестского мира с Германией;</a:t>
            </a:r>
            <a:br>
              <a:rPr lang="ru-RU" b="1" dirty="0">
                <a:ln w="1905"/>
                <a:solidFill>
                  <a:srgbClr val="0070C0"/>
                </a:solidFill>
                <a:effectLst>
                  <a:innerShdw blurRad="69850" dist="43180" dir="5400000">
                    <a:srgbClr val="000000">
                      <a:alpha val="65000"/>
                    </a:srgbClr>
                  </a:innerShdw>
                </a:effectLst>
              </a:rPr>
            </a:br>
            <a:r>
              <a:rPr lang="ru-RU" b="1" dirty="0">
                <a:ln w="1905"/>
                <a:solidFill>
                  <a:srgbClr val="FF0000"/>
                </a:solidFill>
                <a:effectLst>
                  <a:innerShdw blurRad="69850" dist="43180" dir="5400000">
                    <a:srgbClr val="000000">
                      <a:alpha val="65000"/>
                    </a:srgbClr>
                  </a:innerShdw>
                </a:effectLst>
              </a:rPr>
              <a:t>-</a:t>
            </a:r>
            <a:r>
              <a:rPr lang="ru-RU" b="1" dirty="0">
                <a:ln w="1905"/>
                <a:solidFill>
                  <a:srgbClr val="0070C0"/>
                </a:solidFill>
                <a:effectLst>
                  <a:innerShdw blurRad="69850" dist="43180" dir="5400000">
                    <a:srgbClr val="000000">
                      <a:alpha val="65000"/>
                    </a:srgbClr>
                  </a:innerShdw>
                </a:effectLst>
              </a:rPr>
              <a:t>деятельность большевистских продотрядов и комбедов в деревне, которая привела к резкому обострению отношений между Советской властью и </a:t>
            </a:r>
            <a:r>
              <a:rPr lang="ru-RU" b="1" dirty="0" smtClean="0">
                <a:ln w="1905"/>
                <a:solidFill>
                  <a:srgbClr val="0070C0"/>
                </a:solidFill>
                <a:effectLst>
                  <a:innerShdw blurRad="69850" dist="43180" dir="5400000">
                    <a:srgbClr val="000000">
                      <a:alpha val="65000"/>
                    </a:srgbClr>
                  </a:innerShdw>
                </a:effectLst>
              </a:rPr>
              <a:t>крестьянством.</a:t>
            </a:r>
            <a:endParaRPr lang="ru-RU" b="1" dirty="0">
              <a:ln w="1905"/>
              <a:solidFill>
                <a:srgbClr val="0070C0"/>
              </a:solidFill>
              <a:effectLst>
                <a:innerShdw blurRad="69850" dist="43180" dir="5400000">
                  <a:srgbClr val="000000">
                    <a:alpha val="65000"/>
                  </a:srgbClr>
                </a:innerShdw>
              </a:effectLst>
            </a:endParaRPr>
          </a:p>
        </p:txBody>
      </p:sp>
      <p:sp>
        <p:nvSpPr>
          <p:cNvPr id="4" name="TextBox 3"/>
          <p:cNvSpPr txBox="1"/>
          <p:nvPr/>
        </p:nvSpPr>
        <p:spPr>
          <a:xfrm>
            <a:off x="755576" y="3212976"/>
            <a:ext cx="7560840" cy="1200329"/>
          </a:xfrm>
          <a:prstGeom prst="rect">
            <a:avLst/>
          </a:prstGeom>
          <a:noFill/>
        </p:spPr>
        <p:txBody>
          <a:bodyPr wrap="square" rtlCol="0">
            <a:spAutoFit/>
          </a:bodyPr>
          <a:lstStyle/>
          <a:p>
            <a:r>
              <a:rPr lang="ru-RU" i="1" dirty="0" smtClean="0">
                <a:effectLst>
                  <a:outerShdw blurRad="38100" dist="38100" dir="2700000" algn="tl">
                    <a:srgbClr val="000000">
                      <a:alpha val="43137"/>
                    </a:srgbClr>
                  </a:outerShdw>
                </a:effectLst>
              </a:rPr>
              <a:t>Стремление большевиков любыми средствами, прежде всего насильственными, удержаться у власти, установить диктатуру партии и строить новое общество, исходя из своих теоретических установок, сделало гражданскую войну неизбежной.</a:t>
            </a:r>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578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654968"/>
          </a:xfrm>
        </p:spPr>
        <p:txBody>
          <a:bodyPr>
            <a:normAutofit fontScale="92500" lnSpcReduction="10000"/>
          </a:bodyPr>
          <a:lstStyle/>
          <a:p>
            <a:pPr marL="0" indent="0">
              <a:buNone/>
            </a:pPr>
            <a:r>
              <a:rPr lang="ru-RU" dirty="0">
                <a:solidFill>
                  <a:schemeClr val="accent3">
                    <a:lumMod val="75000"/>
                  </a:schemeClr>
                </a:solidFill>
              </a:rPr>
              <a:t>Первый период войны (ноябрь 1917 — ноябрь 1918</a:t>
            </a:r>
            <a:r>
              <a:rPr lang="ru-RU" dirty="0" smtClean="0">
                <a:solidFill>
                  <a:schemeClr val="accent3">
                    <a:lumMod val="75000"/>
                  </a:schemeClr>
                </a:solidFill>
              </a:rPr>
              <a:t>).</a:t>
            </a:r>
          </a:p>
          <a:p>
            <a:pPr marL="0" indent="0">
              <a:buNone/>
            </a:pPr>
            <a:r>
              <a:rPr lang="ru-RU" sz="1600" dirty="0">
                <a:solidFill>
                  <a:srgbClr val="92D050"/>
                </a:solidFill>
              </a:rPr>
              <a:t>Приход большевиков к власти и внутренняя </a:t>
            </a:r>
            <a:r>
              <a:rPr lang="ru-RU" sz="1600" dirty="0" smtClean="0">
                <a:solidFill>
                  <a:srgbClr val="92D050"/>
                </a:solidFill>
              </a:rPr>
              <a:t>политика.</a:t>
            </a:r>
            <a:endParaRPr lang="ru-RU" sz="1600" dirty="0">
              <a:solidFill>
                <a:srgbClr val="92D050"/>
              </a:solidFill>
            </a:endParaRPr>
          </a:p>
        </p:txBody>
      </p:sp>
      <p:sp>
        <p:nvSpPr>
          <p:cNvPr id="4" name="TextBox 3"/>
          <p:cNvSpPr txBox="1"/>
          <p:nvPr/>
        </p:nvSpPr>
        <p:spPr>
          <a:xfrm>
            <a:off x="755576" y="1484784"/>
            <a:ext cx="2592288" cy="4524315"/>
          </a:xfrm>
          <a:prstGeom prst="rect">
            <a:avLst/>
          </a:prstGeom>
          <a:noFill/>
        </p:spPr>
        <p:txBody>
          <a:bodyPr wrap="square" rtlCol="0">
            <a:spAutoFit/>
          </a:bodyPr>
          <a:lstStyle/>
          <a:p>
            <a:r>
              <a:rPr lang="ru-RU" sz="1200" dirty="0" smtClean="0"/>
              <a:t>Вечером </a:t>
            </a:r>
            <a:r>
              <a:rPr lang="ru-RU" sz="1200" dirty="0" smtClean="0">
                <a:solidFill>
                  <a:srgbClr val="FF0000"/>
                </a:solidFill>
              </a:rPr>
              <a:t>25 октября </a:t>
            </a:r>
            <a:r>
              <a:rPr lang="ru-RU" sz="1200" dirty="0" smtClean="0"/>
              <a:t>в Петрограде открылся </a:t>
            </a:r>
            <a:r>
              <a:rPr lang="ru-RU" sz="1200" dirty="0" smtClean="0">
                <a:solidFill>
                  <a:srgbClr val="FF0000"/>
                </a:solidFill>
              </a:rPr>
              <a:t>II съезд Советов</a:t>
            </a:r>
            <a:r>
              <a:rPr lang="ru-RU" sz="1200" dirty="0" smtClean="0"/>
              <a:t>, который впоследствии был провозглашён высшим законодательным органом. При этом члены фракций меньшевиков и эсеров, отказавшиеся принять большевистский переворот, покинули съезд, и образовали </a:t>
            </a:r>
            <a:r>
              <a:rPr lang="ru-RU" sz="1200" dirty="0" smtClean="0">
                <a:solidFill>
                  <a:srgbClr val="FF0000"/>
                </a:solidFill>
              </a:rPr>
              <a:t>«Комитет спасения Родины и революции». </a:t>
            </a:r>
            <a:r>
              <a:rPr lang="ru-RU" sz="1200" dirty="0" smtClean="0"/>
              <a:t>Большевиков поддержали левые эсеры, которые получили ряд постов в советском правительстве. Первыми постановлениями, принятыми съездом, были Декрет о мире, Декрет о земле и отмена смертной казни на фронте. </a:t>
            </a:r>
            <a:r>
              <a:rPr lang="ru-RU" sz="1200" dirty="0" smtClean="0">
                <a:solidFill>
                  <a:srgbClr val="FF0000"/>
                </a:solidFill>
              </a:rPr>
              <a:t>2 ноября съезд принял Декларацию прав народов России</a:t>
            </a:r>
            <a:r>
              <a:rPr lang="ru-RU" sz="1200" dirty="0" smtClean="0"/>
              <a:t>, в которой провозглашалось право народов России на свободное самоопределение, вплоть до отделения и образования самостоятельного государства</a:t>
            </a:r>
            <a:endParaRPr lang="ru-RU" sz="1200" dirty="0"/>
          </a:p>
        </p:txBody>
      </p:sp>
      <p:sp>
        <p:nvSpPr>
          <p:cNvPr id="5" name="TextBox 4"/>
          <p:cNvSpPr txBox="1"/>
          <p:nvPr/>
        </p:nvSpPr>
        <p:spPr>
          <a:xfrm>
            <a:off x="3347864" y="2060848"/>
            <a:ext cx="2520280" cy="2862322"/>
          </a:xfrm>
          <a:prstGeom prst="rect">
            <a:avLst/>
          </a:prstGeom>
          <a:noFill/>
        </p:spPr>
        <p:txBody>
          <a:bodyPr wrap="square" rtlCol="0">
            <a:spAutoFit/>
          </a:bodyPr>
          <a:lstStyle/>
          <a:p>
            <a:r>
              <a:rPr lang="ru-RU" sz="1200" dirty="0" smtClean="0">
                <a:solidFill>
                  <a:srgbClr val="00B0F0"/>
                </a:solidFill>
              </a:rPr>
              <a:t>25 октября в 21:45 </a:t>
            </a:r>
            <a:r>
              <a:rPr lang="ru-RU" sz="1200" dirty="0" smtClean="0"/>
              <a:t>холостой выстрел носового орудия «</a:t>
            </a:r>
            <a:r>
              <a:rPr lang="ru-RU" sz="1200" dirty="0" smtClean="0">
                <a:solidFill>
                  <a:srgbClr val="FF0000"/>
                </a:solidFill>
              </a:rPr>
              <a:t>Авроры</a:t>
            </a:r>
            <a:r>
              <a:rPr lang="ru-RU" sz="1200" dirty="0" smtClean="0"/>
              <a:t>» подал сигнал к </a:t>
            </a:r>
            <a:r>
              <a:rPr lang="ru-RU" sz="1200" dirty="0" smtClean="0">
                <a:solidFill>
                  <a:srgbClr val="FF0000"/>
                </a:solidFill>
              </a:rPr>
              <a:t>штурму Зимнего дворца</a:t>
            </a:r>
            <a:r>
              <a:rPr lang="ru-RU" sz="1200" dirty="0" smtClean="0"/>
              <a:t>. Красногвардейцами, частями петроградского гарнизона и матросами </a:t>
            </a:r>
            <a:r>
              <a:rPr lang="ru-RU" sz="1200" dirty="0" smtClean="0">
                <a:solidFill>
                  <a:srgbClr val="FF0000"/>
                </a:solidFill>
              </a:rPr>
              <a:t>Балтийского флота </a:t>
            </a:r>
            <a:r>
              <a:rPr lang="ru-RU" sz="1200" dirty="0" smtClean="0"/>
              <a:t>во главе с </a:t>
            </a:r>
            <a:r>
              <a:rPr lang="ru-RU" sz="1200" dirty="0" smtClean="0">
                <a:solidFill>
                  <a:srgbClr val="FF0000"/>
                </a:solidFill>
              </a:rPr>
              <a:t>Владимиром Антоновым-Овсеенко </a:t>
            </a:r>
            <a:r>
              <a:rPr lang="ru-RU" sz="1200" dirty="0" smtClean="0"/>
              <a:t>был занят Зимний дворец и арестовано </a:t>
            </a:r>
            <a:r>
              <a:rPr lang="ru-RU" sz="1200" dirty="0" smtClean="0">
                <a:solidFill>
                  <a:srgbClr val="FF0000"/>
                </a:solidFill>
              </a:rPr>
              <a:t>Временное правительство</a:t>
            </a:r>
            <a:r>
              <a:rPr lang="ru-RU" sz="1200" dirty="0" smtClean="0"/>
              <a:t>. Сопротивления нападавшим оказано не было. Впоследствии это событие рассматривалось как центральный эпизод революции.</a:t>
            </a:r>
            <a:endParaRPr lang="ru-RU" sz="1200" dirty="0"/>
          </a:p>
        </p:txBody>
      </p:sp>
      <p:sp>
        <p:nvSpPr>
          <p:cNvPr id="6" name="TextBox 5"/>
          <p:cNvSpPr txBox="1"/>
          <p:nvPr/>
        </p:nvSpPr>
        <p:spPr>
          <a:xfrm>
            <a:off x="5986085" y="1300117"/>
            <a:ext cx="2376264" cy="4893647"/>
          </a:xfrm>
          <a:prstGeom prst="rect">
            <a:avLst/>
          </a:prstGeom>
          <a:noFill/>
        </p:spPr>
        <p:txBody>
          <a:bodyPr wrap="square" rtlCol="0">
            <a:spAutoFit/>
          </a:bodyPr>
          <a:lstStyle/>
          <a:p>
            <a:r>
              <a:rPr lang="ru-RU" sz="1200" dirty="0" smtClean="0">
                <a:solidFill>
                  <a:srgbClr val="FF0000"/>
                </a:solidFill>
              </a:rPr>
              <a:t>29 октября </a:t>
            </a:r>
            <a:r>
              <a:rPr lang="ru-RU" sz="1200" dirty="0" smtClean="0"/>
              <a:t>в Петрограде вспыхнуло восстание юнкеров под руководством </a:t>
            </a:r>
            <a:r>
              <a:rPr lang="ru-RU" sz="1200" dirty="0" smtClean="0">
                <a:solidFill>
                  <a:srgbClr val="FF0000"/>
                </a:solidFill>
              </a:rPr>
              <a:t>«Комитета спасения Родины и революции», </a:t>
            </a:r>
            <a:r>
              <a:rPr lang="ru-RU" sz="1200" dirty="0" smtClean="0"/>
              <a:t>однако оно было вскоре подавлено превосходящими силами большевиков под руководством </a:t>
            </a:r>
            <a:r>
              <a:rPr lang="ru-RU" sz="1200" dirty="0" smtClean="0">
                <a:solidFill>
                  <a:srgbClr val="FF0000"/>
                </a:solidFill>
              </a:rPr>
              <a:t>М. А. </a:t>
            </a:r>
            <a:r>
              <a:rPr lang="ru-RU" sz="1200" dirty="0" err="1" smtClean="0">
                <a:solidFill>
                  <a:srgbClr val="FF0000"/>
                </a:solidFill>
              </a:rPr>
              <a:t>Муравьёва</a:t>
            </a:r>
            <a:r>
              <a:rPr lang="ru-RU" sz="1200" dirty="0" smtClean="0"/>
              <a:t>. Ввиду крайней малочисленности своих частей и поражения юнкеров Краснов начал переговоры с «красными» о прекращении боевых действий. Тем временем Керенский, боясь своей выдачи казаками большевикам, бежал. Краснов же договорился с командующим красными отрядами Дыбенко о беспрепятственном уходе казаков из-под Петрограда.</a:t>
            </a:r>
          </a:p>
          <a:p>
            <a:endParaRPr lang="ru-RU" sz="1200" dirty="0" smtClean="0"/>
          </a:p>
          <a:p>
            <a:r>
              <a:rPr lang="ru-RU" sz="1200" dirty="0" smtClean="0"/>
              <a:t>Партия кадетов была объявлена вне закона, </a:t>
            </a:r>
            <a:r>
              <a:rPr lang="ru-RU" sz="1200" dirty="0" smtClean="0">
                <a:solidFill>
                  <a:srgbClr val="FF0000"/>
                </a:solidFill>
              </a:rPr>
              <a:t>28 ноября </a:t>
            </a:r>
            <a:r>
              <a:rPr lang="ru-RU" sz="1200" dirty="0" smtClean="0"/>
              <a:t>арестован ряд их лидеров, закрыто несколько кадетских печатных изданий.</a:t>
            </a:r>
            <a:endParaRPr lang="ru-RU" sz="1200" dirty="0"/>
          </a:p>
        </p:txBody>
      </p:sp>
    </p:spTree>
    <p:extLst>
      <p:ext uri="{BB962C8B-B14F-4D97-AF65-F5344CB8AC3E}">
        <p14:creationId xmlns:p14="http://schemas.microsoft.com/office/powerpoint/2010/main" val="107043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726976"/>
          </a:xfrm>
        </p:spPr>
        <p:txBody>
          <a:bodyPr/>
          <a:lstStyle/>
          <a:p>
            <a:pPr marL="0" indent="0">
              <a:buNone/>
            </a:pPr>
            <a:r>
              <a:rPr lang="ru-RU" dirty="0">
                <a:solidFill>
                  <a:srgbClr val="92D050"/>
                </a:solidFill>
              </a:rPr>
              <a:t>Большевики и действующая </a:t>
            </a:r>
            <a:r>
              <a:rPr lang="ru-RU" dirty="0" smtClean="0">
                <a:solidFill>
                  <a:srgbClr val="92D050"/>
                </a:solidFill>
              </a:rPr>
              <a:t>армия.</a:t>
            </a:r>
            <a:endParaRPr lang="ru-RU" dirty="0">
              <a:solidFill>
                <a:srgbClr val="92D05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40767"/>
            <a:ext cx="1986136" cy="2433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08484" y="3857182"/>
            <a:ext cx="1584176" cy="646331"/>
          </a:xfrm>
          <a:prstGeom prst="rect">
            <a:avLst/>
          </a:prstGeom>
          <a:noFill/>
        </p:spPr>
        <p:txBody>
          <a:bodyPr wrap="square" rtlCol="0">
            <a:spAutoFit/>
          </a:bodyPr>
          <a:lstStyle/>
          <a:p>
            <a:r>
              <a:rPr lang="ru-RU" sz="1200" dirty="0" smtClean="0">
                <a:solidFill>
                  <a:schemeClr val="accent4">
                    <a:lumMod val="75000"/>
                  </a:schemeClr>
                </a:solidFill>
              </a:rPr>
              <a:t>Один из создателей Красной армии Л. Д. Троцкий, 1917</a:t>
            </a:r>
            <a:endParaRPr lang="ru-RU" sz="1200" dirty="0">
              <a:solidFill>
                <a:schemeClr val="accent4">
                  <a:lumMod val="75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635" y="1308851"/>
            <a:ext cx="1822698" cy="2496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106119" y="3882090"/>
            <a:ext cx="1822698" cy="646331"/>
          </a:xfrm>
          <a:prstGeom prst="rect">
            <a:avLst/>
          </a:prstGeom>
          <a:noFill/>
        </p:spPr>
        <p:txBody>
          <a:bodyPr wrap="square" rtlCol="0">
            <a:spAutoFit/>
          </a:bodyPr>
          <a:lstStyle/>
          <a:p>
            <a:r>
              <a:rPr lang="ru-RU" sz="1200" dirty="0" smtClean="0">
                <a:solidFill>
                  <a:schemeClr val="accent4">
                    <a:lumMod val="75000"/>
                  </a:schemeClr>
                </a:solidFill>
              </a:rPr>
              <a:t>Один из создателей Красной армии Н. И. </a:t>
            </a:r>
            <a:r>
              <a:rPr lang="ru-RU" sz="1200" dirty="0" err="1" smtClean="0">
                <a:solidFill>
                  <a:schemeClr val="accent4">
                    <a:lumMod val="75000"/>
                  </a:schemeClr>
                </a:solidFill>
              </a:rPr>
              <a:t>Подвойский</a:t>
            </a:r>
            <a:endParaRPr lang="ru-RU" sz="1200" dirty="0">
              <a:solidFill>
                <a:schemeClr val="accent4">
                  <a:lumMod val="75000"/>
                </a:schemeClr>
              </a:solidFill>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6254" y="1297591"/>
            <a:ext cx="2612476" cy="2449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400344" y="3933784"/>
            <a:ext cx="2664296" cy="646331"/>
          </a:xfrm>
          <a:prstGeom prst="rect">
            <a:avLst/>
          </a:prstGeom>
          <a:noFill/>
        </p:spPr>
        <p:txBody>
          <a:bodyPr wrap="square" rtlCol="0">
            <a:spAutoFit/>
          </a:bodyPr>
          <a:lstStyle/>
          <a:p>
            <a:r>
              <a:rPr lang="ru-RU" sz="1200" dirty="0" smtClean="0">
                <a:solidFill>
                  <a:schemeClr val="accent4">
                    <a:lumMod val="75000"/>
                  </a:schemeClr>
                </a:solidFill>
              </a:rPr>
              <a:t>Один из первых военачальников Красной армии В. А. Антонов-Овсеенко, 1917</a:t>
            </a:r>
            <a:endParaRPr lang="ru-RU" sz="1200" dirty="0">
              <a:solidFill>
                <a:schemeClr val="accent4">
                  <a:lumMod val="75000"/>
                </a:schemeClr>
              </a:solidFill>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1329622"/>
            <a:ext cx="2062584" cy="244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4059333" y="3933784"/>
            <a:ext cx="2215211" cy="461665"/>
          </a:xfrm>
          <a:prstGeom prst="rect">
            <a:avLst/>
          </a:prstGeom>
          <a:noFill/>
        </p:spPr>
        <p:txBody>
          <a:bodyPr wrap="square" rtlCol="0">
            <a:spAutoFit/>
          </a:bodyPr>
          <a:lstStyle/>
          <a:p>
            <a:r>
              <a:rPr lang="ru-RU" sz="1200" dirty="0" smtClean="0">
                <a:solidFill>
                  <a:schemeClr val="accent4">
                    <a:lumMod val="75000"/>
                  </a:schemeClr>
                </a:solidFill>
              </a:rPr>
              <a:t>Один из создателей Красного флота П. Е. Дыбенко</a:t>
            </a:r>
            <a:endParaRPr lang="ru-RU" sz="1200" dirty="0">
              <a:solidFill>
                <a:schemeClr val="accent4">
                  <a:lumMod val="75000"/>
                </a:schemeClr>
              </a:solidFill>
            </a:endParaRPr>
          </a:p>
        </p:txBody>
      </p:sp>
      <p:sp>
        <p:nvSpPr>
          <p:cNvPr id="12" name="TextBox 11"/>
          <p:cNvSpPr txBox="1"/>
          <p:nvPr/>
        </p:nvSpPr>
        <p:spPr>
          <a:xfrm>
            <a:off x="395536" y="5085184"/>
            <a:ext cx="5879008" cy="646331"/>
          </a:xfrm>
          <a:prstGeom prst="rect">
            <a:avLst/>
          </a:prstGeom>
          <a:noFill/>
        </p:spPr>
        <p:txBody>
          <a:bodyPr wrap="square" rtlCol="0">
            <a:spAutoFit/>
          </a:bodyPr>
          <a:lstStyle/>
          <a:p>
            <a:r>
              <a:rPr lang="ru-RU" i="1" dirty="0" smtClean="0">
                <a:effectLst>
                  <a:outerShdw blurRad="38100" dist="38100" dir="2700000" algn="tl">
                    <a:srgbClr val="000000">
                      <a:alpha val="43137"/>
                    </a:srgbClr>
                  </a:outerShdw>
                </a:effectLst>
              </a:rPr>
              <a:t>15 ноября 1917 года большевики опубликовали приказ о демобилизации старой армии.</a:t>
            </a:r>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527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72697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buNone/>
            </a:pPr>
            <a:r>
              <a:rPr lang="ru-RU" b="1" cap="all" dirty="0">
                <a:ln w="0"/>
                <a:solidFill>
                  <a:srgbClr val="92D050"/>
                </a:solidFill>
                <a:effectLst>
                  <a:reflection blurRad="12700" stA="50000" endPos="50000" dist="5000" dir="5400000" sy="-100000" rotWithShape="0"/>
                </a:effectLst>
              </a:rPr>
              <a:t>Видные военачальники Красной армии: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412776"/>
            <a:ext cx="1549921" cy="2137822"/>
          </a:xfrm>
          <a:prstGeom prst="rect">
            <a:avLst/>
          </a:prstGeom>
          <a:ln>
            <a:noFill/>
          </a:ln>
          <a:effectLst>
            <a:softEdge rad="112500"/>
          </a:effectLst>
        </p:spPr>
      </p:pic>
      <p:sp>
        <p:nvSpPr>
          <p:cNvPr id="5" name="TextBox 4"/>
          <p:cNvSpPr txBox="1"/>
          <p:nvPr/>
        </p:nvSpPr>
        <p:spPr>
          <a:xfrm>
            <a:off x="395536" y="3356992"/>
            <a:ext cx="1944216" cy="892552"/>
          </a:xfrm>
          <a:prstGeom prst="rect">
            <a:avLst/>
          </a:prstGeom>
          <a:noFill/>
        </p:spPr>
        <p:txBody>
          <a:bodyPr wrap="square" rtlCol="0">
            <a:spAutoFit/>
          </a:bodyPr>
          <a:lstStyle/>
          <a:p>
            <a:r>
              <a:rPr lang="ru-RU" sz="1000" dirty="0" smtClean="0">
                <a:solidFill>
                  <a:schemeClr val="tx1">
                    <a:lumMod val="95000"/>
                    <a:lumOff val="5000"/>
                  </a:schemeClr>
                </a:solidFill>
                <a:effectLst>
                  <a:outerShdw blurRad="38100" dist="38100" dir="2700000" algn="tl">
                    <a:srgbClr val="000000">
                      <a:alpha val="43137"/>
                    </a:srgbClr>
                  </a:outerShdw>
                </a:effectLst>
              </a:rPr>
              <a:t>Главнокомандующий вооружёнными силами Республики(01.09.1918—09.07.1919)</a:t>
            </a:r>
          </a:p>
          <a:p>
            <a:r>
              <a:rPr lang="ru-RU" sz="1200" dirty="0" smtClean="0">
                <a:solidFill>
                  <a:srgbClr val="FF0000"/>
                </a:solidFill>
                <a:effectLst>
                  <a:outerShdw blurRad="38100" dist="38100" dir="2700000" algn="tl">
                    <a:srgbClr val="000000">
                      <a:alpha val="43137"/>
                    </a:srgbClr>
                  </a:outerShdw>
                </a:effectLst>
              </a:rPr>
              <a:t>И. И. Вацетис</a:t>
            </a:r>
            <a:endParaRPr lang="ru-RU" sz="1200" dirty="0">
              <a:solidFill>
                <a:srgbClr val="FF0000"/>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386645"/>
            <a:ext cx="1526754" cy="2091444"/>
          </a:xfrm>
          <a:prstGeom prst="rect">
            <a:avLst/>
          </a:prstGeom>
          <a:ln>
            <a:noFill/>
          </a:ln>
          <a:effectLst>
            <a:softEdge rad="112500"/>
          </a:effectLst>
        </p:spPr>
      </p:pic>
      <p:sp>
        <p:nvSpPr>
          <p:cNvPr id="7" name="TextBox 6"/>
          <p:cNvSpPr txBox="1"/>
          <p:nvPr/>
        </p:nvSpPr>
        <p:spPr>
          <a:xfrm>
            <a:off x="2215790" y="3280047"/>
            <a:ext cx="1440160" cy="1046440"/>
          </a:xfrm>
          <a:prstGeom prst="rect">
            <a:avLst/>
          </a:prstGeom>
          <a:noFill/>
        </p:spPr>
        <p:txBody>
          <a:bodyPr wrap="square" rtlCol="0">
            <a:spAutoFit/>
          </a:bodyPr>
          <a:lstStyle/>
          <a:p>
            <a:r>
              <a:rPr lang="ru-RU" sz="1000" dirty="0" smtClean="0">
                <a:effectLst>
                  <a:outerShdw blurRad="38100" dist="38100" dir="2700000" algn="tl">
                    <a:srgbClr val="000000">
                      <a:alpha val="43137"/>
                    </a:srgbClr>
                  </a:outerShdw>
                </a:effectLst>
              </a:rPr>
              <a:t>Главнокомандующий вооружёнными силами Республики(1919—1924)</a:t>
            </a:r>
          </a:p>
          <a:p>
            <a:r>
              <a:rPr lang="ru-RU" sz="1200" dirty="0" smtClean="0">
                <a:solidFill>
                  <a:srgbClr val="FF0000"/>
                </a:solidFill>
                <a:effectLst>
                  <a:outerShdw blurRad="38100" dist="38100" dir="2700000" algn="tl">
                    <a:srgbClr val="000000">
                      <a:alpha val="43137"/>
                    </a:srgbClr>
                  </a:outerShdw>
                </a:effectLst>
              </a:rPr>
              <a:t>С. С. Каменев</a:t>
            </a:r>
            <a:endParaRPr lang="ru-RU" sz="1200" dirty="0">
              <a:solidFill>
                <a:srgbClr val="FF0000"/>
              </a:solidFill>
              <a:effectLst>
                <a:outerShdw blurRad="38100" dist="38100" dir="2700000" algn="tl">
                  <a:srgbClr val="000000">
                    <a:alpha val="43137"/>
                  </a:srgbClr>
                </a:outerShdw>
              </a:effectLst>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1412776"/>
            <a:ext cx="1584177" cy="2102560"/>
          </a:xfrm>
          <a:prstGeom prst="rect">
            <a:avLst/>
          </a:prstGeom>
          <a:ln>
            <a:noFill/>
          </a:ln>
          <a:effectLst>
            <a:softEdge rad="112500"/>
          </a:effectLst>
        </p:spPr>
      </p:pic>
      <p:sp>
        <p:nvSpPr>
          <p:cNvPr id="10" name="TextBox 9"/>
          <p:cNvSpPr txBox="1"/>
          <p:nvPr/>
        </p:nvSpPr>
        <p:spPr>
          <a:xfrm>
            <a:off x="3851920" y="3550598"/>
            <a:ext cx="1512168" cy="276999"/>
          </a:xfrm>
          <a:prstGeom prst="rect">
            <a:avLst/>
          </a:prstGeom>
          <a:noFill/>
        </p:spPr>
        <p:txBody>
          <a:bodyPr wrap="square" rtlCol="0">
            <a:spAutoFit/>
          </a:bodyPr>
          <a:lstStyle/>
          <a:p>
            <a:r>
              <a:rPr lang="ru-RU" sz="1200" dirty="0" smtClean="0">
                <a:solidFill>
                  <a:srgbClr val="FF0000"/>
                </a:solidFill>
                <a:effectLst>
                  <a:outerShdw blurRad="38100" dist="38100" dir="2700000" algn="tl">
                    <a:srgbClr val="000000">
                      <a:alpha val="43137"/>
                    </a:srgbClr>
                  </a:outerShdw>
                </a:effectLst>
              </a:rPr>
              <a:t>А. И. Егоров</a:t>
            </a:r>
            <a:endParaRPr lang="ru-RU" sz="1200" dirty="0">
              <a:solidFill>
                <a:srgbClr val="FF0000"/>
              </a:solidFill>
              <a:effectLst>
                <a:outerShdw blurRad="38100" dist="38100" dir="2700000" algn="tl">
                  <a:srgbClr val="000000">
                    <a:alpha val="43137"/>
                  </a:srgbClr>
                </a:outerShdw>
              </a:effectLst>
            </a:endParaRPr>
          </a:p>
        </p:txBody>
      </p:sp>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9334" y="1438931"/>
            <a:ext cx="1640200" cy="2050250"/>
          </a:xfrm>
          <a:prstGeom prst="rect">
            <a:avLst/>
          </a:prstGeom>
          <a:ln>
            <a:noFill/>
          </a:ln>
          <a:effectLst>
            <a:softEdge rad="112500"/>
          </a:effectLst>
        </p:spPr>
      </p:pic>
      <p:sp>
        <p:nvSpPr>
          <p:cNvPr id="12" name="TextBox 11"/>
          <p:cNvSpPr txBox="1"/>
          <p:nvPr/>
        </p:nvSpPr>
        <p:spPr>
          <a:xfrm>
            <a:off x="5400159" y="3550598"/>
            <a:ext cx="1424914" cy="276999"/>
          </a:xfrm>
          <a:prstGeom prst="rect">
            <a:avLst/>
          </a:prstGeom>
          <a:noFill/>
        </p:spPr>
        <p:txBody>
          <a:bodyPr wrap="square" rtlCol="0">
            <a:spAutoFit/>
          </a:bodyPr>
          <a:lstStyle/>
          <a:p>
            <a:r>
              <a:rPr lang="ru-RU" sz="1200" dirty="0" smtClean="0">
                <a:solidFill>
                  <a:srgbClr val="FF0000"/>
                </a:solidFill>
                <a:effectLst>
                  <a:outerShdw blurRad="38100" dist="38100" dir="2700000" algn="tl">
                    <a:srgbClr val="000000">
                      <a:alpha val="43137"/>
                    </a:srgbClr>
                  </a:outerShdw>
                </a:effectLst>
              </a:rPr>
              <a:t>С. М. Будённый</a:t>
            </a:r>
            <a:endParaRPr lang="ru-RU" sz="1200" dirty="0">
              <a:solidFill>
                <a:srgbClr val="FF0000"/>
              </a:solidFill>
              <a:effectLst>
                <a:outerShdw blurRad="38100" dist="38100" dir="2700000" algn="tl">
                  <a:srgbClr val="000000">
                    <a:alpha val="43137"/>
                  </a:srgbClr>
                </a:outerShdw>
              </a:effectLst>
            </a:endParaRPr>
          </a:p>
        </p:txBody>
      </p:sp>
      <p:pic>
        <p:nvPicPr>
          <p:cNvPr id="16" name="Рисунок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5693" y="4124772"/>
            <a:ext cx="1516107" cy="2032462"/>
          </a:xfrm>
          <a:prstGeom prst="rect">
            <a:avLst/>
          </a:prstGeom>
          <a:ln>
            <a:noFill/>
          </a:ln>
          <a:effectLst>
            <a:softEdge rad="112500"/>
          </a:effectLst>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4336" y="4111305"/>
            <a:ext cx="1393648" cy="2082321"/>
          </a:xfrm>
          <a:prstGeom prst="rect">
            <a:avLst/>
          </a:prstGeom>
          <a:ln>
            <a:noFill/>
          </a:ln>
          <a:effectLst>
            <a:softEdge rad="112500"/>
          </a:effectLst>
        </p:spPr>
      </p:pic>
      <p:sp>
        <p:nvSpPr>
          <p:cNvPr id="17" name="TextBox 16"/>
          <p:cNvSpPr txBox="1"/>
          <p:nvPr/>
        </p:nvSpPr>
        <p:spPr>
          <a:xfrm>
            <a:off x="1170496" y="6173344"/>
            <a:ext cx="1728192" cy="276999"/>
          </a:xfrm>
          <a:prstGeom prst="rect">
            <a:avLst/>
          </a:prstGeom>
          <a:noFill/>
        </p:spPr>
        <p:txBody>
          <a:bodyPr wrap="square" rtlCol="0">
            <a:spAutoFit/>
          </a:bodyPr>
          <a:lstStyle/>
          <a:p>
            <a:r>
              <a:rPr lang="ru-RU" sz="1200" dirty="0" smtClean="0">
                <a:solidFill>
                  <a:srgbClr val="FF0000"/>
                </a:solidFill>
                <a:effectLst>
                  <a:outerShdw blurRad="38100" dist="38100" dir="2700000" algn="tl">
                    <a:srgbClr val="000000">
                      <a:alpha val="43137"/>
                    </a:srgbClr>
                  </a:outerShdw>
                </a:effectLst>
              </a:rPr>
              <a:t>М. Н. Тухачевский</a:t>
            </a:r>
            <a:endParaRPr lang="ru-RU" sz="1200" dirty="0">
              <a:solidFill>
                <a:srgbClr val="FF0000"/>
              </a:solidFill>
              <a:effectLst>
                <a:outerShdw blurRad="38100" dist="38100" dir="2700000" algn="tl">
                  <a:srgbClr val="000000">
                    <a:alpha val="43137"/>
                  </a:srgbClr>
                </a:outerShdw>
              </a:effectLst>
            </a:endParaRPr>
          </a:p>
        </p:txBody>
      </p:sp>
      <p:sp>
        <p:nvSpPr>
          <p:cNvPr id="19" name="TextBox 18"/>
          <p:cNvSpPr txBox="1"/>
          <p:nvPr/>
        </p:nvSpPr>
        <p:spPr>
          <a:xfrm>
            <a:off x="3131840" y="6191551"/>
            <a:ext cx="1720899" cy="276999"/>
          </a:xfrm>
          <a:prstGeom prst="rect">
            <a:avLst/>
          </a:prstGeom>
          <a:noFill/>
        </p:spPr>
        <p:txBody>
          <a:bodyPr wrap="square" rtlCol="0">
            <a:spAutoFit/>
          </a:bodyPr>
          <a:lstStyle/>
          <a:p>
            <a:r>
              <a:rPr lang="ru-RU" sz="1200" dirty="0" smtClean="0">
                <a:solidFill>
                  <a:srgbClr val="FF0000"/>
                </a:solidFill>
                <a:effectLst>
                  <a:outerShdw blurRad="38100" dist="38100" dir="2700000" algn="tl">
                    <a:srgbClr val="000000">
                      <a:alpha val="43137"/>
                    </a:srgbClr>
                  </a:outerShdw>
                </a:effectLst>
              </a:rPr>
              <a:t>М. В. Фрунзе</a:t>
            </a:r>
            <a:endParaRPr lang="ru-RU" sz="1200" dirty="0">
              <a:solidFill>
                <a:srgbClr val="FF0000"/>
              </a:solidFill>
              <a:effectLst>
                <a:outerShdw blurRad="38100" dist="38100" dir="2700000" algn="tl">
                  <a:srgbClr val="000000">
                    <a:alpha val="43137"/>
                  </a:srgbClr>
                </a:outerShdw>
              </a:effectLst>
            </a:endParaRPr>
          </a:p>
        </p:txBody>
      </p:sp>
      <p:pic>
        <p:nvPicPr>
          <p:cNvPr id="20" name="Рисунок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8004" y="4176764"/>
            <a:ext cx="1344574" cy="2016862"/>
          </a:xfrm>
          <a:prstGeom prst="rect">
            <a:avLst/>
          </a:prstGeom>
          <a:ln>
            <a:noFill/>
          </a:ln>
          <a:effectLst>
            <a:softEdge rad="112500"/>
          </a:effectLst>
        </p:spPr>
      </p:pic>
      <p:sp>
        <p:nvSpPr>
          <p:cNvPr id="21" name="TextBox 20"/>
          <p:cNvSpPr txBox="1"/>
          <p:nvPr/>
        </p:nvSpPr>
        <p:spPr>
          <a:xfrm>
            <a:off x="4644075" y="6193626"/>
            <a:ext cx="1512168" cy="276999"/>
          </a:xfrm>
          <a:prstGeom prst="rect">
            <a:avLst/>
          </a:prstGeom>
          <a:noFill/>
        </p:spPr>
        <p:txBody>
          <a:bodyPr wrap="square" rtlCol="0">
            <a:spAutoFit/>
          </a:bodyPr>
          <a:lstStyle/>
          <a:p>
            <a:r>
              <a:rPr lang="ru-RU" sz="1200" dirty="0" smtClean="0">
                <a:solidFill>
                  <a:srgbClr val="FF0000"/>
                </a:solidFill>
                <a:effectLst>
                  <a:outerShdw blurRad="38100" dist="38100" dir="2700000" algn="tl">
                    <a:srgbClr val="000000">
                      <a:alpha val="43137"/>
                    </a:srgbClr>
                  </a:outerShdw>
                </a:effectLst>
              </a:rPr>
              <a:t>К. Е. Ворошилов</a:t>
            </a:r>
            <a:endParaRPr lang="ru-RU" sz="1200" dirty="0">
              <a:solidFill>
                <a:srgbClr val="FF0000"/>
              </a:solidFill>
              <a:effectLst>
                <a:outerShdw blurRad="38100" dist="38100" dir="2700000" algn="tl">
                  <a:srgbClr val="000000">
                    <a:alpha val="43137"/>
                  </a:srgbClr>
                </a:outerShdw>
              </a:effectLst>
            </a:endParaRPr>
          </a:p>
        </p:txBody>
      </p:sp>
      <p:pic>
        <p:nvPicPr>
          <p:cNvPr id="22" name="Рисунок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3509" y="4121355"/>
            <a:ext cx="1469392" cy="2127679"/>
          </a:xfrm>
          <a:prstGeom prst="rect">
            <a:avLst/>
          </a:prstGeom>
          <a:ln>
            <a:noFill/>
          </a:ln>
          <a:effectLst>
            <a:softEdge rad="112500"/>
          </a:effectLst>
        </p:spPr>
      </p:pic>
      <p:sp>
        <p:nvSpPr>
          <p:cNvPr id="23" name="TextBox 22"/>
          <p:cNvSpPr txBox="1"/>
          <p:nvPr/>
        </p:nvSpPr>
        <p:spPr>
          <a:xfrm>
            <a:off x="6248079" y="6191550"/>
            <a:ext cx="1800200" cy="276999"/>
          </a:xfrm>
          <a:prstGeom prst="rect">
            <a:avLst/>
          </a:prstGeom>
          <a:noFill/>
        </p:spPr>
        <p:txBody>
          <a:bodyPr wrap="square" rtlCol="0">
            <a:spAutoFit/>
          </a:bodyPr>
          <a:lstStyle/>
          <a:p>
            <a:r>
              <a:rPr lang="ru-RU" sz="1200" dirty="0" smtClean="0">
                <a:solidFill>
                  <a:srgbClr val="FF0000"/>
                </a:solidFill>
                <a:effectLst>
                  <a:outerShdw blurRad="38100" dist="38100" dir="2700000" algn="tl">
                    <a:srgbClr val="000000">
                      <a:alpha val="43137"/>
                    </a:srgbClr>
                  </a:outerShdw>
                </a:effectLst>
              </a:rPr>
              <a:t>В. К. Блюхер</a:t>
            </a:r>
            <a:endParaRPr lang="ru-RU" sz="1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64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543800" cy="726976"/>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ru-RU" b="1" spc="50" dirty="0">
                <a:ln w="11430"/>
                <a:solidFill>
                  <a:srgbClr val="00B050"/>
                </a:solidFill>
                <a:effectLst>
                  <a:outerShdw blurRad="76200" dist="50800" dir="5400000" algn="tl" rotWithShape="0">
                    <a:srgbClr val="000000">
                      <a:alpha val="65000"/>
                    </a:srgbClr>
                  </a:outerShdw>
                </a:effectLst>
              </a:rPr>
              <a:t>Установление советской власти. Начало организации антибольшевистских </a:t>
            </a:r>
            <a:r>
              <a:rPr lang="ru-RU" b="1" spc="50" dirty="0" smtClean="0">
                <a:ln w="11430"/>
                <a:solidFill>
                  <a:srgbClr val="00B050"/>
                </a:solidFill>
                <a:effectLst>
                  <a:outerShdw blurRad="76200" dist="50800" dir="5400000" algn="tl" rotWithShape="0">
                    <a:srgbClr val="000000">
                      <a:alpha val="65000"/>
                    </a:srgbClr>
                  </a:outerShdw>
                </a:effectLst>
              </a:rPr>
              <a:t>сил.</a:t>
            </a:r>
            <a:endParaRPr lang="ru-RU" b="1" spc="50" dirty="0">
              <a:ln w="11430"/>
              <a:solidFill>
                <a:srgbClr val="00B050"/>
              </a:solidFill>
              <a:effectLst>
                <a:outerShdw blurRad="76200" dist="50800" dir="5400000" algn="tl" rotWithShape="0">
                  <a:srgbClr val="000000">
                    <a:alpha val="65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05064"/>
            <a:ext cx="2956366" cy="2153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11560" y="6158284"/>
            <a:ext cx="2808312" cy="646331"/>
          </a:xfrm>
          <a:prstGeom prst="rect">
            <a:avLst/>
          </a:prstGeom>
          <a:noFill/>
        </p:spPr>
        <p:txBody>
          <a:bodyPr wrap="square" rtlCol="0">
            <a:spAutoFit/>
          </a:bodyPr>
          <a:lstStyle/>
          <a:p>
            <a:r>
              <a:rPr lang="ru-RU" dirty="0" smtClean="0">
                <a:effectLst>
                  <a:outerShdw blurRad="38100" dist="38100" dir="2700000" algn="tl">
                    <a:srgbClr val="000000">
                      <a:alpha val="43137"/>
                    </a:srgbClr>
                  </a:outerShdw>
                </a:effectLst>
              </a:rPr>
              <a:t>Участники Красной гвардии 1917—1918 гг</a:t>
            </a:r>
            <a:r>
              <a:rPr lang="ru-RU" dirty="0" smtClean="0"/>
              <a:t>.</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172990"/>
            <a:ext cx="2736304" cy="2832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48164" y="4005064"/>
            <a:ext cx="2520280" cy="369332"/>
          </a:xfrm>
          <a:prstGeom prst="rect">
            <a:avLst/>
          </a:prstGeom>
          <a:noFill/>
        </p:spPr>
        <p:txBody>
          <a:bodyPr wrap="square" rtlCol="0">
            <a:spAutoFit/>
          </a:bodyPr>
          <a:lstStyle/>
          <a:p>
            <a:r>
              <a:rPr lang="ru-RU" dirty="0" smtClean="0">
                <a:effectLst>
                  <a:outerShdw blurRad="38100" dist="38100" dir="2700000" algn="tl">
                    <a:srgbClr val="000000">
                      <a:alpha val="43137"/>
                    </a:srgbClr>
                  </a:outerShdw>
                </a:effectLst>
              </a:rPr>
              <a:t>Белогвардейцы.</a:t>
            </a:r>
            <a:endParaRPr lang="ru-RU" dirty="0">
              <a:effectLst>
                <a:outerShdw blurRad="38100" dist="38100" dir="2700000" algn="tl">
                  <a:srgbClr val="000000">
                    <a:alpha val="43137"/>
                  </a:srgbClr>
                </a:outerShdw>
              </a:effectLst>
            </a:endParaRPr>
          </a:p>
        </p:txBody>
      </p:sp>
      <p:sp>
        <p:nvSpPr>
          <p:cNvPr id="8" name="TextBox 7"/>
          <p:cNvSpPr txBox="1"/>
          <p:nvPr/>
        </p:nvSpPr>
        <p:spPr>
          <a:xfrm>
            <a:off x="827584" y="1556792"/>
            <a:ext cx="4608512" cy="2246769"/>
          </a:xfrm>
          <a:prstGeom prst="rect">
            <a:avLst/>
          </a:prstGeom>
          <a:noFill/>
        </p:spPr>
        <p:txBody>
          <a:bodyPr wrap="square" rtlCol="0">
            <a:spAutoFit/>
          </a:bodyPr>
          <a:lstStyle/>
          <a:p>
            <a:r>
              <a:rPr lang="ru-RU" sz="1400" dirty="0" smtClean="0"/>
              <a:t>Одной из главных причин, позволившей большевикам совершить государственный переворот, а затем довольно быстро захватить власть во многих областях и городах Российской империи, были расквартированные по всей России многочисленные запасные батальоны, не желавшие идти на фронт. Именно обещание Лениным немедленного прекращения войны с Германией предопределило переход разложившейся за время «керенщины» русской армии на сторону большевиков, что и обеспечило им последующую победу</a:t>
            </a:r>
            <a:endParaRPr lang="ru-RU" sz="1400" dirty="0"/>
          </a:p>
        </p:txBody>
      </p:sp>
      <p:sp>
        <p:nvSpPr>
          <p:cNvPr id="9" name="TextBox 8"/>
          <p:cNvSpPr txBox="1"/>
          <p:nvPr/>
        </p:nvSpPr>
        <p:spPr>
          <a:xfrm>
            <a:off x="3743908" y="4293096"/>
            <a:ext cx="4392488" cy="1815882"/>
          </a:xfrm>
          <a:prstGeom prst="rect">
            <a:avLst/>
          </a:prstGeom>
          <a:noFill/>
        </p:spPr>
        <p:txBody>
          <a:bodyPr wrap="square" rtlCol="0">
            <a:spAutoFit/>
          </a:bodyPr>
          <a:lstStyle/>
          <a:p>
            <a:r>
              <a:rPr lang="ru-RU" sz="1400" dirty="0" smtClean="0"/>
              <a:t>Поначалу в большинстве районов страны установление большевистской власти шло быстро и мирным путём: из 84 губернских и других крупных городов только в пятнадцати Советская власть установилась в результате вооружённой борьбы. Это дало повод большевикам говорить о «триумфальном шествии Советской власти» в период с </a:t>
            </a:r>
            <a:r>
              <a:rPr lang="ru-RU" sz="1400" dirty="0" smtClean="0">
                <a:solidFill>
                  <a:srgbClr val="00B050"/>
                </a:solidFill>
              </a:rPr>
              <a:t>октября 1917 по февраль 1918 года.</a:t>
            </a:r>
            <a:endParaRPr lang="ru-RU" sz="1400" dirty="0">
              <a:solidFill>
                <a:srgbClr val="00B050"/>
              </a:solidFill>
            </a:endParaRPr>
          </a:p>
        </p:txBody>
      </p:sp>
    </p:spTree>
    <p:extLst>
      <p:ext uri="{BB962C8B-B14F-4D97-AF65-F5344CB8AC3E}">
        <p14:creationId xmlns:p14="http://schemas.microsoft.com/office/powerpoint/2010/main" val="293795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486" y="4235260"/>
            <a:ext cx="1197960" cy="1951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4321263"/>
            <a:ext cx="1224136" cy="1907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833" y="4433414"/>
            <a:ext cx="2339888" cy="1717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Объект 2"/>
          <p:cNvSpPr>
            <a:spLocks noGrp="1"/>
          </p:cNvSpPr>
          <p:nvPr>
            <p:ph idx="1"/>
          </p:nvPr>
        </p:nvSpPr>
        <p:spPr>
          <a:xfrm>
            <a:off x="755576" y="404664"/>
            <a:ext cx="7543800" cy="65496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buNone/>
            </a:pPr>
            <a:r>
              <a:rPr lang="ru-RU" b="1" cap="all"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Белое движение:</a:t>
            </a:r>
            <a:endParaRPr lang="ru-RU" b="1" cap="all" dirty="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052736"/>
            <a:ext cx="1712466" cy="2426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83568" y="3479307"/>
            <a:ext cx="1712466" cy="954107"/>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Лидер Белого движения на Юге России Генерального штаба генерал от инфантерии </a:t>
            </a:r>
            <a:r>
              <a:rPr lang="ru-RU" sz="1200" dirty="0" smtClean="0">
                <a:solidFill>
                  <a:srgbClr val="FF0000"/>
                </a:solidFill>
                <a:effectLst>
                  <a:outerShdw blurRad="38100" dist="38100" dir="2700000" algn="tl">
                    <a:srgbClr val="000000">
                      <a:alpha val="43137"/>
                    </a:srgbClr>
                  </a:outerShdw>
                </a:effectLst>
              </a:rPr>
              <a:t>Л. Г. Корнилов</a:t>
            </a:r>
            <a:endParaRPr lang="ru-RU" sz="1200" dirty="0">
              <a:solidFill>
                <a:srgbClr val="FF0000"/>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792" y="1044836"/>
            <a:ext cx="1655440" cy="2434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627784" y="3451794"/>
            <a:ext cx="1944216" cy="954107"/>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Создатель и Верховный руководитель </a:t>
            </a:r>
            <a:r>
              <a:rPr lang="ru-RU" sz="1100" dirty="0" smtClean="0">
                <a:solidFill>
                  <a:srgbClr val="00B0F0"/>
                </a:solidFill>
                <a:effectLst>
                  <a:outerShdw blurRad="38100" dist="38100" dir="2700000" algn="tl">
                    <a:srgbClr val="000000">
                      <a:alpha val="43137"/>
                    </a:srgbClr>
                  </a:outerShdw>
                </a:effectLst>
              </a:rPr>
              <a:t>Добровольческой армии </a:t>
            </a:r>
            <a:r>
              <a:rPr lang="ru-RU" sz="1100" dirty="0" smtClean="0">
                <a:effectLst>
                  <a:outerShdw blurRad="38100" dist="38100" dir="2700000" algn="tl">
                    <a:srgbClr val="000000">
                      <a:alpha val="43137"/>
                    </a:srgbClr>
                  </a:outerShdw>
                </a:effectLst>
              </a:rPr>
              <a:t>Генерального штаба генерал-адъютант </a:t>
            </a:r>
            <a:r>
              <a:rPr lang="ru-RU" sz="1200" dirty="0" smtClean="0">
                <a:solidFill>
                  <a:srgbClr val="FF0000"/>
                </a:solidFill>
                <a:effectLst>
                  <a:outerShdw blurRad="38100" dist="38100" dir="2700000" algn="tl">
                    <a:srgbClr val="000000">
                      <a:alpha val="43137"/>
                    </a:srgbClr>
                  </a:outerShdw>
                </a:effectLst>
              </a:rPr>
              <a:t>М. В. Алексеев</a:t>
            </a:r>
            <a:endParaRPr lang="ru-RU" sz="1200"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956208" y="6150892"/>
            <a:ext cx="2597137" cy="615553"/>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Один из вождей Белого Движения Генерального штаба генерал-лейтенант </a:t>
            </a:r>
            <a:r>
              <a:rPr lang="ru-RU" sz="1200" dirty="0" smtClean="0">
                <a:solidFill>
                  <a:srgbClr val="FF0000"/>
                </a:solidFill>
                <a:effectLst>
                  <a:outerShdw blurRad="38100" dist="38100" dir="2700000" algn="tl">
                    <a:srgbClr val="000000">
                      <a:alpha val="43137"/>
                    </a:srgbClr>
                  </a:outerShdw>
                </a:effectLst>
              </a:rPr>
              <a:t>С. Л. Марков</a:t>
            </a:r>
            <a:endParaRPr lang="ru-RU" sz="1200" dirty="0">
              <a:solidFill>
                <a:srgbClr val="FF0000"/>
              </a:solidFill>
              <a:effectLst>
                <a:outerShdw blurRad="38100" dist="38100" dir="2700000" algn="tl">
                  <a:srgbClr val="000000">
                    <a:alpha val="43137"/>
                  </a:srgbClr>
                </a:outerShdw>
              </a:effectLst>
            </a:endParaRPr>
          </a:p>
        </p:txBody>
      </p:sp>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1052736"/>
            <a:ext cx="2160593" cy="2434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572000" y="3502638"/>
            <a:ext cx="2232973" cy="784830"/>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Один из организаторов </a:t>
            </a:r>
            <a:r>
              <a:rPr lang="ru-RU" sz="1100" dirty="0" smtClean="0">
                <a:solidFill>
                  <a:srgbClr val="00B0F0"/>
                </a:solidFill>
                <a:effectLst>
                  <a:outerShdw blurRad="38100" dist="38100" dir="2700000" algn="tl">
                    <a:srgbClr val="000000">
                      <a:alpha val="43137"/>
                    </a:srgbClr>
                  </a:outerShdw>
                </a:effectLst>
              </a:rPr>
              <a:t>Добровольческой армии </a:t>
            </a:r>
            <a:r>
              <a:rPr lang="ru-RU" sz="1100" dirty="0" smtClean="0">
                <a:effectLst>
                  <a:outerShdw blurRad="38100" dist="38100" dir="2700000" algn="tl">
                    <a:srgbClr val="000000">
                      <a:alpha val="43137"/>
                    </a:srgbClr>
                  </a:outerShdw>
                </a:effectLst>
              </a:rPr>
              <a:t>Генерального штаба генерал-лейтенант </a:t>
            </a:r>
            <a:r>
              <a:rPr lang="ru-RU" sz="1200" dirty="0" smtClean="0">
                <a:solidFill>
                  <a:srgbClr val="FF0000"/>
                </a:solidFill>
                <a:effectLst>
                  <a:outerShdw blurRad="38100" dist="38100" dir="2700000" algn="tl">
                    <a:srgbClr val="000000">
                      <a:alpha val="43137"/>
                    </a:srgbClr>
                  </a:outerShdw>
                </a:effectLst>
              </a:rPr>
              <a:t>И. П. Романовский</a:t>
            </a:r>
            <a:endParaRPr lang="ru-RU" sz="1200" dirty="0">
              <a:solidFill>
                <a:srgbClr val="FF0000"/>
              </a:solidFill>
              <a:effectLst>
                <a:outerShdw blurRad="38100" dist="38100" dir="2700000" algn="tl">
                  <a:srgbClr val="000000">
                    <a:alpha val="43137"/>
                  </a:srgbClr>
                </a:outerShdw>
              </a:effectLst>
            </a:endParaRPr>
          </a:p>
        </p:txBody>
      </p:sp>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8264" y="1064114"/>
            <a:ext cx="1902049" cy="2438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876255" y="3536433"/>
            <a:ext cx="2046065" cy="784830"/>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Один из организаторов </a:t>
            </a:r>
            <a:r>
              <a:rPr lang="ru-RU" sz="1100" dirty="0" smtClean="0">
                <a:solidFill>
                  <a:srgbClr val="00B0F0"/>
                </a:solidFill>
                <a:effectLst>
                  <a:outerShdw blurRad="38100" dist="38100" dir="2700000" algn="tl">
                    <a:srgbClr val="000000">
                      <a:alpha val="43137"/>
                    </a:srgbClr>
                  </a:outerShdw>
                </a:effectLst>
              </a:rPr>
              <a:t>Добровольческой армии </a:t>
            </a:r>
            <a:r>
              <a:rPr lang="ru-RU" sz="1100" dirty="0" smtClean="0">
                <a:effectLst>
                  <a:outerShdw blurRad="38100" dist="38100" dir="2700000" algn="tl">
                    <a:srgbClr val="000000">
                      <a:alpha val="43137"/>
                    </a:srgbClr>
                  </a:outerShdw>
                </a:effectLst>
              </a:rPr>
              <a:t>Генерального штаба генерал-лейтенант </a:t>
            </a:r>
            <a:r>
              <a:rPr lang="ru-RU" sz="1200" dirty="0" smtClean="0">
                <a:solidFill>
                  <a:srgbClr val="FF0000"/>
                </a:solidFill>
                <a:effectLst>
                  <a:outerShdw blurRad="38100" dist="38100" dir="2700000" algn="tl">
                    <a:srgbClr val="000000">
                      <a:alpha val="43137"/>
                    </a:srgbClr>
                  </a:outerShdw>
                </a:effectLst>
              </a:rPr>
              <a:t>А. С. </a:t>
            </a:r>
            <a:r>
              <a:rPr lang="ru-RU" sz="1200" dirty="0" err="1" smtClean="0">
                <a:solidFill>
                  <a:srgbClr val="FF0000"/>
                </a:solidFill>
                <a:effectLst>
                  <a:outerShdw blurRad="38100" dist="38100" dir="2700000" algn="tl">
                    <a:srgbClr val="000000">
                      <a:alpha val="43137"/>
                    </a:srgbClr>
                  </a:outerShdw>
                </a:effectLst>
              </a:rPr>
              <a:t>Лукомский</a:t>
            </a:r>
            <a:endParaRPr lang="ru-RU" sz="1200" dirty="0">
              <a:solidFill>
                <a:srgbClr val="FF0000"/>
              </a:solidFill>
              <a:effectLst>
                <a:outerShdw blurRad="38100" dist="38100" dir="2700000" algn="tl">
                  <a:srgbClr val="000000">
                    <a:alpha val="43137"/>
                  </a:srgbClr>
                </a:outerShdw>
              </a:effectLst>
            </a:endParaRPr>
          </a:p>
        </p:txBody>
      </p:sp>
      <p:sp>
        <p:nvSpPr>
          <p:cNvPr id="15" name="TextBox 14"/>
          <p:cNvSpPr txBox="1"/>
          <p:nvPr/>
        </p:nvSpPr>
        <p:spPr>
          <a:xfrm>
            <a:off x="3635896" y="6309320"/>
            <a:ext cx="2016400" cy="446276"/>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Генерального штаба генерал-лейтенант </a:t>
            </a:r>
            <a:r>
              <a:rPr lang="ru-RU" sz="1200" dirty="0" smtClean="0">
                <a:solidFill>
                  <a:srgbClr val="FF0000"/>
                </a:solidFill>
                <a:effectLst>
                  <a:outerShdw blurRad="38100" dist="38100" dir="2700000" algn="tl">
                    <a:srgbClr val="000000">
                      <a:alpha val="43137"/>
                    </a:srgbClr>
                  </a:outerShdw>
                </a:effectLst>
              </a:rPr>
              <a:t>А. И. Деникин</a:t>
            </a:r>
            <a:endParaRPr lang="ru-RU" sz="1200" dirty="0">
              <a:solidFill>
                <a:srgbClr val="FF0000"/>
              </a:solidFill>
              <a:effectLst>
                <a:outerShdw blurRad="38100" dist="38100" dir="2700000" algn="tl">
                  <a:srgbClr val="000000">
                    <a:alpha val="43137"/>
                  </a:srgbClr>
                </a:outerShdw>
              </a:effectLst>
            </a:endParaRPr>
          </a:p>
        </p:txBody>
      </p:sp>
      <p:sp>
        <p:nvSpPr>
          <p:cNvPr id="17" name="TextBox 16"/>
          <p:cNvSpPr txBox="1"/>
          <p:nvPr/>
        </p:nvSpPr>
        <p:spPr>
          <a:xfrm>
            <a:off x="5549132" y="6186482"/>
            <a:ext cx="1759171" cy="615553"/>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Генерал от кавалерии, Атаман </a:t>
            </a:r>
            <a:r>
              <a:rPr lang="ru-RU" sz="1100" dirty="0" smtClean="0">
                <a:solidFill>
                  <a:srgbClr val="00B0F0"/>
                </a:solidFill>
                <a:effectLst>
                  <a:outerShdw blurRad="38100" dist="38100" dir="2700000" algn="tl">
                    <a:srgbClr val="000000">
                      <a:alpha val="43137"/>
                    </a:srgbClr>
                  </a:outerShdw>
                </a:effectLst>
              </a:rPr>
              <a:t>Войска Донского </a:t>
            </a:r>
            <a:r>
              <a:rPr lang="ru-RU" sz="1200" dirty="0" smtClean="0">
                <a:solidFill>
                  <a:srgbClr val="FF0000"/>
                </a:solidFill>
                <a:effectLst>
                  <a:outerShdw blurRad="38100" dist="38100" dir="2700000" algn="tl">
                    <a:srgbClr val="000000">
                      <a:alpha val="43137"/>
                    </a:srgbClr>
                  </a:outerShdw>
                </a:effectLst>
              </a:rPr>
              <a:t>А. М. </a:t>
            </a:r>
            <a:r>
              <a:rPr lang="ru-RU" sz="1200" dirty="0" err="1" smtClean="0">
                <a:solidFill>
                  <a:srgbClr val="FF0000"/>
                </a:solidFill>
                <a:effectLst>
                  <a:outerShdw blurRad="38100" dist="38100" dir="2700000" algn="tl">
                    <a:srgbClr val="000000">
                      <a:alpha val="43137"/>
                    </a:srgbClr>
                  </a:outerShdw>
                </a:effectLst>
              </a:rPr>
              <a:t>Каледин</a:t>
            </a:r>
            <a:endParaRPr lang="ru-RU" sz="1200" dirty="0">
              <a:solidFill>
                <a:srgbClr val="FF0000"/>
              </a:solidFill>
              <a:effectLst>
                <a:outerShdw blurRad="38100" dist="38100" dir="2700000" algn="tl">
                  <a:srgbClr val="000000">
                    <a:alpha val="43137"/>
                  </a:srgbClr>
                </a:outerShdw>
              </a:effectLst>
            </a:endParaRPr>
          </a:p>
        </p:txBody>
      </p:sp>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4288" y="4285554"/>
            <a:ext cx="1370232" cy="1848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7092280" y="6109537"/>
            <a:ext cx="1979712" cy="800219"/>
          </a:xfrm>
          <a:prstGeom prst="rect">
            <a:avLst/>
          </a:prstGeom>
          <a:noFill/>
        </p:spPr>
        <p:txBody>
          <a:bodyPr wrap="square" rtlCol="0">
            <a:spAutoFit/>
          </a:bodyPr>
          <a:lstStyle/>
          <a:p>
            <a:r>
              <a:rPr lang="ru-RU" sz="1100" dirty="0" smtClean="0">
                <a:effectLst>
                  <a:outerShdw blurRad="38100" dist="38100" dir="2700000" algn="tl">
                    <a:srgbClr val="000000">
                      <a:alpha val="43137"/>
                    </a:srgbClr>
                  </a:outerShdw>
                </a:effectLst>
              </a:rPr>
              <a:t>Убеждённый монархист, Генерал от кавалерии, «первая шашка России»</a:t>
            </a:r>
            <a:r>
              <a:rPr lang="ru-RU" sz="1200" dirty="0" smtClean="0">
                <a:solidFill>
                  <a:srgbClr val="FF0000"/>
                </a:solidFill>
                <a:effectLst>
                  <a:outerShdw blurRad="38100" dist="38100" dir="2700000" algn="tl">
                    <a:srgbClr val="000000">
                      <a:alpha val="43137"/>
                    </a:srgbClr>
                  </a:outerShdw>
                </a:effectLst>
              </a:rPr>
              <a:t> Ф. А. </a:t>
            </a:r>
            <a:r>
              <a:rPr lang="ru-RU" sz="1200" dirty="0" err="1" smtClean="0">
                <a:solidFill>
                  <a:srgbClr val="FF0000"/>
                </a:solidFill>
                <a:effectLst>
                  <a:outerShdw blurRad="38100" dist="38100" dir="2700000" algn="tl">
                    <a:srgbClr val="000000">
                      <a:alpha val="43137"/>
                    </a:srgbClr>
                  </a:outerShdw>
                </a:effectLst>
              </a:rPr>
              <a:t>Келлер</a:t>
            </a:r>
            <a:endParaRPr lang="ru-RU" sz="1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174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96752"/>
            <a:ext cx="3456384" cy="5363663"/>
          </a:xfrm>
          <a:prstGeom prst="rect">
            <a:avLst/>
          </a:prstGeom>
        </p:spPr>
      </p:pic>
      <p:sp>
        <p:nvSpPr>
          <p:cNvPr id="3" name="Объект 2"/>
          <p:cNvSpPr>
            <a:spLocks noGrp="1"/>
          </p:cNvSpPr>
          <p:nvPr>
            <p:ph idx="1"/>
          </p:nvPr>
        </p:nvSpPr>
        <p:spPr>
          <a:xfrm>
            <a:off x="762000" y="685800"/>
            <a:ext cx="7543800" cy="5829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ru-RU" b="1" dirty="0">
                <a:ln w="11430"/>
                <a:solidFill>
                  <a:srgbClr val="0070C0"/>
                </a:solidFill>
                <a:effectLst>
                  <a:outerShdw blurRad="50800" dist="39000" dir="5460000" algn="tl">
                    <a:srgbClr val="000000">
                      <a:alpha val="38000"/>
                    </a:srgbClr>
                  </a:outerShdw>
                </a:effectLst>
              </a:rPr>
              <a:t>Брестский мир. </a:t>
            </a:r>
          </a:p>
        </p:txBody>
      </p:sp>
      <p:sp>
        <p:nvSpPr>
          <p:cNvPr id="4" name="TextBox 3"/>
          <p:cNvSpPr txBox="1"/>
          <p:nvPr/>
        </p:nvSpPr>
        <p:spPr>
          <a:xfrm>
            <a:off x="4427984" y="1268760"/>
            <a:ext cx="4392488" cy="4832092"/>
          </a:xfrm>
          <a:prstGeom prst="rect">
            <a:avLst/>
          </a:prstGeom>
          <a:noFill/>
        </p:spPr>
        <p:txBody>
          <a:bodyPr wrap="square" rtlCol="0">
            <a:spAutoFit/>
          </a:bodyPr>
          <a:lstStyle/>
          <a:p>
            <a:r>
              <a:rPr lang="ru-RU" sz="1000" dirty="0" smtClean="0">
                <a:solidFill>
                  <a:srgbClr val="00B050"/>
                </a:solidFill>
                <a:effectLst>
                  <a:outerShdw blurRad="38100" dist="38100" dir="2700000" algn="tl">
                    <a:srgbClr val="000000">
                      <a:alpha val="43137"/>
                    </a:srgbClr>
                  </a:outerShdw>
                </a:effectLst>
              </a:rPr>
              <a:t>20 ноября (3 декабря) 1917 в Брест-</a:t>
            </a:r>
            <a:r>
              <a:rPr lang="ru-RU" sz="1000" dirty="0" err="1" smtClean="0">
                <a:solidFill>
                  <a:srgbClr val="00B050"/>
                </a:solidFill>
                <a:effectLst>
                  <a:outerShdw blurRad="38100" dist="38100" dir="2700000" algn="tl">
                    <a:srgbClr val="000000">
                      <a:alpha val="43137"/>
                    </a:srgbClr>
                  </a:outerShdw>
                </a:effectLst>
              </a:rPr>
              <a:t>Литовске</a:t>
            </a:r>
            <a:r>
              <a:rPr lang="ru-RU" sz="1000" dirty="0" smtClean="0">
                <a:solidFill>
                  <a:srgbClr val="00B050"/>
                </a:solidFill>
                <a:effectLst>
                  <a:outerShdw blurRad="38100" dist="38100" dir="2700000" algn="tl">
                    <a:srgbClr val="000000">
                      <a:alpha val="43137"/>
                    </a:srgbClr>
                  </a:outerShdw>
                </a:effectLst>
              </a:rPr>
              <a:t> </a:t>
            </a:r>
            <a:r>
              <a:rPr lang="ru-RU" sz="1000" dirty="0" smtClean="0"/>
              <a:t>советским правительством было заключено сепаратное соглашение о перемирии с Германией и её союзниками. 9 (22) декабря начались переговоры о мире</a:t>
            </a:r>
            <a:r>
              <a:rPr lang="ru-RU" sz="1000" dirty="0" smtClean="0">
                <a:solidFill>
                  <a:srgbClr val="00B050"/>
                </a:solidFill>
              </a:rPr>
              <a:t>. 27 декабря 1917 года (9 января 1918 года) </a:t>
            </a:r>
            <a:r>
              <a:rPr lang="ru-RU" sz="1000" dirty="0" smtClean="0"/>
              <a:t>советской делегации были переданы предложения, предусматривавшие значительные территориальные уступки. Германия, тем самым, претендовала на обширные территории России, имевшие большие запасы продовольствия и материальных ресурсов. В большевистском руководстве произошёл раскол. Ленин категорически выступал за удовлетворение всех требований Германии. Троцкий предлагал затягивать переговоры. Левые эсеры и некоторые большевики предлагали не заключать мир и продолжать войну с немцами, что не только вело к конфронтации с Германией, но и подрывало позиции большевиков внутри России, поскольку их популярность в солдатских массах строилась на обещании выхода из войны. </a:t>
            </a:r>
            <a:r>
              <a:rPr lang="ru-RU" sz="1000" dirty="0" smtClean="0">
                <a:solidFill>
                  <a:srgbClr val="00B050"/>
                </a:solidFill>
              </a:rPr>
              <a:t>28 января (10 февраля) 1918 </a:t>
            </a:r>
            <a:r>
              <a:rPr lang="ru-RU" sz="1000" dirty="0" smtClean="0"/>
              <a:t>советская делегация с лозунгом «войну прекращаем, но мира не подписываем» прервала переговоры. В ответ </a:t>
            </a:r>
            <a:r>
              <a:rPr lang="ru-RU" sz="1000" dirty="0" smtClean="0">
                <a:solidFill>
                  <a:srgbClr val="00B050"/>
                </a:solidFill>
              </a:rPr>
              <a:t>18 февраля</a:t>
            </a:r>
            <a:r>
              <a:rPr lang="ru-RU" sz="1000" dirty="0" smtClean="0"/>
              <a:t> германские войска начали наступление по всей линии фронта. Одновременно германо-австрийская сторона ужесточила условия мира. </a:t>
            </a:r>
          </a:p>
          <a:p>
            <a:r>
              <a:rPr lang="ru-RU" sz="1000" dirty="0" smtClean="0">
                <a:solidFill>
                  <a:srgbClr val="C00000"/>
                </a:solidFill>
                <a:effectLst>
                  <a:outerShdw blurRad="38100" dist="38100" dir="2700000" algn="tl">
                    <a:srgbClr val="000000">
                      <a:alpha val="43137"/>
                    </a:srgbClr>
                  </a:outerShdw>
                </a:effectLst>
              </a:rPr>
              <a:t>3 марта был подписан Брестский мирный договор</a:t>
            </a:r>
            <a:r>
              <a:rPr lang="ru-RU" sz="1000" dirty="0" smtClean="0"/>
              <a:t>, по которому Россия теряла около 1 млн  км² (включая Украину) и обязывалась демобилизовать армию и флот, передать Германии корабли и инфраструктуру Черноморского флота, выплатить контрибуцию в размере 6 млрд марок, признать независимость Украины, Белоруссии, Литвы, Латвии, Эстонии и Финляндии. Четвёртый Чрезвычайный съезд Советов, контролируемый большевиками, несмотря на сопротивление «левых коммунистов» и левых эсеров, расценивавших заключение мира как предательство интересов «мировой революции» и национальных интересов, ввиду полной неспособности советизированной старой армии и Красной Армии противостоять даже ограниченному наступлению германских войск и необходимости в передышке для укрепления большевистского режима </a:t>
            </a:r>
            <a:r>
              <a:rPr lang="ru-RU" sz="1000" dirty="0" smtClean="0">
                <a:solidFill>
                  <a:srgbClr val="00B050"/>
                </a:solidFill>
              </a:rPr>
              <a:t>15 марта 1918</a:t>
            </a:r>
            <a:r>
              <a:rPr lang="ru-RU" sz="1000" dirty="0" smtClean="0"/>
              <a:t> ратифицировал Брестский мирный договор.</a:t>
            </a:r>
          </a:p>
          <a:p>
            <a:endParaRPr lang="ru-RU" sz="800" dirty="0" smtClean="0"/>
          </a:p>
        </p:txBody>
      </p:sp>
      <p:sp>
        <p:nvSpPr>
          <p:cNvPr id="6" name="TextBox 5"/>
          <p:cNvSpPr txBox="1"/>
          <p:nvPr/>
        </p:nvSpPr>
        <p:spPr>
          <a:xfrm>
            <a:off x="4271102" y="6130570"/>
            <a:ext cx="4032448" cy="461665"/>
          </a:xfrm>
          <a:prstGeom prst="rect">
            <a:avLst/>
          </a:prstGeom>
          <a:noFill/>
        </p:spPr>
        <p:txBody>
          <a:bodyPr wrap="square" rtlCol="0">
            <a:spAutoFit/>
          </a:bodyPr>
          <a:lstStyle/>
          <a:p>
            <a:r>
              <a:rPr lang="ru-RU" sz="1200" dirty="0" smtClean="0">
                <a:solidFill>
                  <a:srgbClr val="7030A0"/>
                </a:solidFill>
              </a:rPr>
              <a:t>Территория, оккупированная войсками Германии после заключения Брестского мира</a:t>
            </a:r>
            <a:endParaRPr lang="ru-RU" sz="1200" dirty="0">
              <a:solidFill>
                <a:srgbClr val="7030A0"/>
              </a:solidFill>
            </a:endParaRPr>
          </a:p>
        </p:txBody>
      </p:sp>
    </p:spTree>
    <p:extLst>
      <p:ext uri="{BB962C8B-B14F-4D97-AF65-F5344CB8AC3E}">
        <p14:creationId xmlns:p14="http://schemas.microsoft.com/office/powerpoint/2010/main" val="4270828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93</TotalTime>
  <Words>2562</Words>
  <Application>Microsoft Office PowerPoint</Application>
  <PresentationFormat>Экран (4:3)</PresentationFormat>
  <Paragraphs>89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dc:creator>
  <cp:lastModifiedBy>Лев Ратинский</cp:lastModifiedBy>
  <cp:revision>10</cp:revision>
  <dcterms:created xsi:type="dcterms:W3CDTF">2012-12-23T16:02:57Z</dcterms:created>
  <dcterms:modified xsi:type="dcterms:W3CDTF">2015-04-25T04:35:17Z</dcterms:modified>
</cp:coreProperties>
</file>