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69" r:id="rId8"/>
    <p:sldId id="263" r:id="rId9"/>
    <p:sldId id="270" r:id="rId10"/>
    <p:sldId id="265" r:id="rId11"/>
    <p:sldId id="267" r:id="rId12"/>
    <p:sldId id="275" r:id="rId13"/>
    <p:sldId id="279" r:id="rId14"/>
    <p:sldId id="278" r:id="rId15"/>
    <p:sldId id="266" r:id="rId16"/>
    <p:sldId id="282" r:id="rId17"/>
    <p:sldId id="286" r:id="rId18"/>
    <p:sldId id="268" r:id="rId19"/>
    <p:sldId id="272" r:id="rId20"/>
    <p:sldId id="273" r:id="rId21"/>
    <p:sldId id="276" r:id="rId22"/>
    <p:sldId id="289" r:id="rId23"/>
    <p:sldId id="277" r:id="rId24"/>
    <p:sldId id="287" r:id="rId25"/>
    <p:sldId id="274" r:id="rId26"/>
    <p:sldId id="284" r:id="rId27"/>
    <p:sldId id="288" r:id="rId28"/>
    <p:sldId id="283" r:id="rId29"/>
    <p:sldId id="280" r:id="rId30"/>
    <p:sldId id="281" r:id="rId31"/>
    <p:sldId id="314" r:id="rId32"/>
    <p:sldId id="316" r:id="rId33"/>
    <p:sldId id="271" r:id="rId34"/>
    <p:sldId id="319" r:id="rId35"/>
    <p:sldId id="296" r:id="rId36"/>
    <p:sldId id="318" r:id="rId37"/>
    <p:sldId id="313" r:id="rId38"/>
    <p:sldId id="310" r:id="rId39"/>
    <p:sldId id="317" r:id="rId40"/>
    <p:sldId id="312" r:id="rId41"/>
    <p:sldId id="315" r:id="rId42"/>
    <p:sldId id="285" r:id="rId43"/>
    <p:sldId id="30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257"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464" autoAdjust="0"/>
  </p:normalViewPr>
  <p:slideViewPr>
    <p:cSldViewPr>
      <p:cViewPr varScale="1">
        <p:scale>
          <a:sx n="112" d="100"/>
          <a:sy n="112" d="100"/>
        </p:scale>
        <p:origin x="-948" y="-90"/>
      </p:cViewPr>
      <p:guideLst>
        <p:guide orient="horz" pos="2160"/>
        <p:guide pos="2880"/>
      </p:guideLst>
    </p:cSldViewPr>
  </p:slideViewPr>
  <p:notesTextViewPr>
    <p:cViewPr>
      <p:scale>
        <a:sx n="100" d="100"/>
        <a:sy n="100" d="100"/>
      </p:scale>
      <p:origin x="0" y="0"/>
    </p:cViewPr>
  </p:notesTextViewPr>
  <p:sorterViewPr>
    <p:cViewPr>
      <p:scale>
        <a:sx n="89" d="100"/>
        <a:sy n="89" d="100"/>
      </p:scale>
      <p:origin x="0" y="560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1FADB907-3042-4B46-92D8-419C0FDEE476}"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1FADB907-3042-4B46-92D8-419C0FDEE476}"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1FADB907-3042-4B46-92D8-419C0FDEE476}"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FADB907-3042-4B46-92D8-419C0FDEE47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03A3FADB-E661-4AD3-9407-50DBAFA7DBD8}" type="datetimeFigureOut">
              <a:rPr lang="ru-RU" smtClean="0"/>
              <a:t>04.03.2014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1FADB907-3042-4B46-92D8-419C0FDEE476}"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03A3FADB-E661-4AD3-9407-50DBAFA7DBD8}" type="datetimeFigureOut">
              <a:rPr lang="ru-RU" smtClean="0"/>
              <a:t>04.03.2014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FADB907-3042-4B46-92D8-419C0FDEE476}"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728" y="571480"/>
            <a:ext cx="7410472" cy="1046288"/>
          </a:xfrm>
        </p:spPr>
        <p:txBody>
          <a:bodyPr>
            <a:normAutofit/>
          </a:bodyPr>
          <a:lstStyle/>
          <a:p>
            <a:pPr algn="ctr"/>
            <a:r>
              <a:rPr lang="en-US" sz="6000" b="1" dirty="0" smtClean="0"/>
              <a:t>Rob </a:t>
            </a:r>
            <a:r>
              <a:rPr lang="en-US" sz="6000" b="1" dirty="0" err="1" smtClean="0"/>
              <a:t>Gonsalves</a:t>
            </a:r>
            <a:endParaRPr lang="ru-RU" sz="6000" dirty="0"/>
          </a:p>
        </p:txBody>
      </p:sp>
      <p:sp>
        <p:nvSpPr>
          <p:cNvPr id="3" name="Подзаголовок 2"/>
          <p:cNvSpPr>
            <a:spLocks noGrp="1"/>
          </p:cNvSpPr>
          <p:nvPr>
            <p:ph type="subTitle" idx="1"/>
          </p:nvPr>
        </p:nvSpPr>
        <p:spPr>
          <a:xfrm>
            <a:off x="5715008" y="4643446"/>
            <a:ext cx="3428992" cy="1357322"/>
          </a:xfrm>
        </p:spPr>
        <p:txBody>
          <a:bodyPr>
            <a:normAutofit/>
          </a:bodyPr>
          <a:lstStyle/>
          <a:p>
            <a:r>
              <a:rPr lang="en-US" sz="3200" dirty="0" smtClean="0"/>
              <a:t>Made by </a:t>
            </a:r>
          </a:p>
          <a:p>
            <a:r>
              <a:rPr lang="en-US" sz="3200" dirty="0" err="1" smtClean="0"/>
              <a:t>Olesya</a:t>
            </a:r>
            <a:r>
              <a:rPr lang="en-US" sz="3200" dirty="0" smtClean="0"/>
              <a:t> </a:t>
            </a:r>
            <a:r>
              <a:rPr lang="en-US" sz="3200" dirty="0" err="1" smtClean="0"/>
              <a:t>Samoylenko</a:t>
            </a:r>
            <a:r>
              <a:rPr lang="en-US" sz="3200" dirty="0" smtClean="0"/>
              <a:t> </a:t>
            </a:r>
            <a:endParaRPr lang="ru-RU" sz="3200" dirty="0"/>
          </a:p>
        </p:txBody>
      </p:sp>
      <p:pic>
        <p:nvPicPr>
          <p:cNvPr id="14340" name="Picture 4" descr="http://cdn.imhonet.ru/0/tmp_user_files/2e/06/2e06dda5c352d21d6ba4a13a3a0683e6/xlarge/0a1dbdd63e06ae9635d8f79c2945c39e.jpg"/>
          <p:cNvPicPr>
            <a:picLocks noChangeAspect="1" noChangeArrowheads="1"/>
          </p:cNvPicPr>
          <p:nvPr/>
        </p:nvPicPr>
        <p:blipFill>
          <a:blip r:embed="rId2"/>
          <a:srcRect/>
          <a:stretch>
            <a:fillRect/>
          </a:stretch>
        </p:blipFill>
        <p:spPr bwMode="auto">
          <a:xfrm>
            <a:off x="1285852" y="1928802"/>
            <a:ext cx="4000528" cy="466533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85786" y="142852"/>
            <a:ext cx="8358214" cy="4657748"/>
          </a:xfrm>
        </p:spPr>
        <p:txBody>
          <a:bodyPr/>
          <a:lstStyle/>
          <a:p>
            <a:pPr>
              <a:buNone/>
            </a:pPr>
            <a:r>
              <a:rPr lang="en-US" dirty="0" smtClean="0"/>
              <a:t>	</a:t>
            </a:r>
            <a:r>
              <a:rPr lang="en-US" dirty="0" err="1" smtClean="0"/>
              <a:t>Gonsalves</a:t>
            </a:r>
            <a:r>
              <a:rPr lang="en-US" dirty="0" smtClean="0"/>
              <a:t> </a:t>
            </a:r>
            <a:r>
              <a:rPr lang="en-US" dirty="0" smtClean="0"/>
              <a:t>now has 70 paintings and is working on more. He spends a notable amount of time planning each piece in order to make the transitions flawless and usually finishes about four paintings each year.</a:t>
            </a:r>
            <a:endParaRPr lang="ru-RU" dirty="0" smtClean="0"/>
          </a:p>
          <a:p>
            <a:pPr>
              <a:buNone/>
            </a:pPr>
            <a:endParaRPr lang="ru-RU" dirty="0"/>
          </a:p>
        </p:txBody>
      </p:sp>
      <p:pic>
        <p:nvPicPr>
          <p:cNvPr id="21506" name="Picture 2" descr="http://img.izismile.com/img/img5/20120620/1000/aweinspiring_surrealistic_paintings_15.jpg"/>
          <p:cNvPicPr>
            <a:picLocks noChangeAspect="1" noChangeArrowheads="1"/>
          </p:cNvPicPr>
          <p:nvPr/>
        </p:nvPicPr>
        <p:blipFill>
          <a:blip r:embed="rId2"/>
          <a:srcRect/>
          <a:stretch>
            <a:fillRect/>
          </a:stretch>
        </p:blipFill>
        <p:spPr bwMode="auto">
          <a:xfrm>
            <a:off x="1142976" y="2786058"/>
            <a:ext cx="7858148" cy="393759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rtistsinspireartists.com/wp-content/uploads/2012/10/jpg-12.jpeg"/>
          <p:cNvPicPr>
            <a:picLocks noChangeAspect="1" noChangeArrowheads="1"/>
          </p:cNvPicPr>
          <p:nvPr/>
        </p:nvPicPr>
        <p:blipFill>
          <a:blip r:embed="rId2"/>
          <a:srcRect/>
          <a:stretch>
            <a:fillRect/>
          </a:stretch>
        </p:blipFill>
        <p:spPr bwMode="auto">
          <a:xfrm>
            <a:off x="2214546" y="0"/>
            <a:ext cx="5738137" cy="6858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iggery.com.ua/wp-content/uploads/post/hudozhniki/hitrospleteniya-real-nosti-v-kartinah-roba-gonsalvesa/Rob-Gonsalves-5.jpg"/>
          <p:cNvPicPr>
            <a:picLocks noChangeAspect="1" noChangeArrowheads="1"/>
          </p:cNvPicPr>
          <p:nvPr/>
        </p:nvPicPr>
        <p:blipFill>
          <a:blip r:embed="rId2"/>
          <a:srcRect/>
          <a:stretch>
            <a:fillRect/>
          </a:stretch>
        </p:blipFill>
        <p:spPr bwMode="auto">
          <a:xfrm>
            <a:off x="2357422" y="0"/>
            <a:ext cx="5457814" cy="68703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new-creator.com/images/art/surrealist-rob-gonsalves/surrealist-rob-gonsalves-31.jpg"/>
          <p:cNvPicPr>
            <a:picLocks noChangeAspect="1" noChangeArrowheads="1"/>
          </p:cNvPicPr>
          <p:nvPr/>
        </p:nvPicPr>
        <p:blipFill>
          <a:blip r:embed="rId2"/>
          <a:srcRect/>
          <a:stretch>
            <a:fillRect/>
          </a:stretch>
        </p:blipFill>
        <p:spPr bwMode="auto">
          <a:xfrm>
            <a:off x="2285984" y="0"/>
            <a:ext cx="54864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nkvdclan.ucoz.ru/_bl/0/79322931.jpg"/>
          <p:cNvPicPr>
            <a:picLocks noChangeAspect="1" noChangeArrowheads="1"/>
          </p:cNvPicPr>
          <p:nvPr/>
        </p:nvPicPr>
        <p:blipFill>
          <a:blip r:embed="rId2"/>
          <a:srcRect/>
          <a:stretch>
            <a:fillRect/>
          </a:stretch>
        </p:blipFill>
        <p:spPr bwMode="auto">
          <a:xfrm>
            <a:off x="2500298" y="0"/>
            <a:ext cx="5152727"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endParaRPr lang="ru-RU" dirty="0"/>
          </a:p>
        </p:txBody>
      </p:sp>
      <p:pic>
        <p:nvPicPr>
          <p:cNvPr id="20484" name="Picture 4" descr="http://images115.fotki.com/v607/photos/7/1454087/11508703/RobGonsalves3-vi.jpg"/>
          <p:cNvPicPr>
            <a:picLocks noChangeAspect="1" noChangeArrowheads="1"/>
          </p:cNvPicPr>
          <p:nvPr/>
        </p:nvPicPr>
        <p:blipFill>
          <a:blip r:embed="rId2"/>
          <a:srcRect/>
          <a:stretch>
            <a:fillRect/>
          </a:stretch>
        </p:blipFill>
        <p:spPr bwMode="auto">
          <a:xfrm>
            <a:off x="2071670" y="0"/>
            <a:ext cx="5715007" cy="688617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img37.imageshack.us/img37/5783/aweinspiringsurrealisti.jpg"/>
          <p:cNvPicPr>
            <a:picLocks noChangeAspect="1" noChangeArrowheads="1"/>
          </p:cNvPicPr>
          <p:nvPr/>
        </p:nvPicPr>
        <p:blipFill>
          <a:blip r:embed="rId2"/>
          <a:srcRect/>
          <a:stretch>
            <a:fillRect/>
          </a:stretch>
        </p:blipFill>
        <p:spPr bwMode="auto">
          <a:xfrm>
            <a:off x="2357422" y="0"/>
            <a:ext cx="5378631" cy="6858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upload.iranvij.ir/image_tir91/134050769210.jpg"/>
          <p:cNvPicPr>
            <a:picLocks noChangeAspect="1" noChangeArrowheads="1"/>
          </p:cNvPicPr>
          <p:nvPr/>
        </p:nvPicPr>
        <p:blipFill>
          <a:blip r:embed="rId2"/>
          <a:srcRect/>
          <a:stretch>
            <a:fillRect/>
          </a:stretch>
        </p:blipFill>
        <p:spPr bwMode="auto">
          <a:xfrm>
            <a:off x="2214546" y="0"/>
            <a:ext cx="5694662"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vev.ru/uploads/images/00/01/65/2011/09/21/ttt.jpg"/>
          <p:cNvPicPr>
            <a:picLocks noChangeAspect="1" noChangeArrowheads="1"/>
          </p:cNvPicPr>
          <p:nvPr/>
        </p:nvPicPr>
        <p:blipFill>
          <a:blip r:embed="rId2"/>
          <a:srcRect/>
          <a:stretch>
            <a:fillRect/>
          </a:stretch>
        </p:blipFill>
        <p:spPr bwMode="auto">
          <a:xfrm>
            <a:off x="2643174" y="1"/>
            <a:ext cx="4626864" cy="685799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misshiccata.files.wordpress.com/2012/10/tumblr_m53tlnr2ag1qhttpto2_1280.jpg"/>
          <p:cNvPicPr>
            <a:picLocks noChangeAspect="1" noChangeArrowheads="1"/>
          </p:cNvPicPr>
          <p:nvPr/>
        </p:nvPicPr>
        <p:blipFill>
          <a:blip r:embed="rId2"/>
          <a:srcRect/>
          <a:stretch>
            <a:fillRect/>
          </a:stretch>
        </p:blipFill>
        <p:spPr bwMode="auto">
          <a:xfrm>
            <a:off x="2571736" y="0"/>
            <a:ext cx="5101052"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57224" y="500042"/>
            <a:ext cx="3643338" cy="5857916"/>
          </a:xfrm>
        </p:spPr>
        <p:txBody>
          <a:bodyPr>
            <a:normAutofit/>
          </a:bodyPr>
          <a:lstStyle/>
          <a:p>
            <a:pPr>
              <a:buNone/>
            </a:pPr>
            <a:r>
              <a:rPr lang="en-US" dirty="0" smtClean="0"/>
              <a:t>	Rob </a:t>
            </a:r>
            <a:r>
              <a:rPr lang="en-US" dirty="0" err="1" smtClean="0"/>
              <a:t>Gonsalves</a:t>
            </a:r>
            <a:r>
              <a:rPr lang="en-US" dirty="0" smtClean="0"/>
              <a:t> is a Canadian painter of magic realism with a unique perspective and style. He produces original works, limited edition prints and illustrations for his own books.</a:t>
            </a:r>
            <a:endParaRPr lang="ru-RU" dirty="0" smtClean="0"/>
          </a:p>
          <a:p>
            <a:pPr>
              <a:buNone/>
            </a:pPr>
            <a:endParaRPr lang="ru-RU" dirty="0"/>
          </a:p>
        </p:txBody>
      </p:sp>
      <p:pic>
        <p:nvPicPr>
          <p:cNvPr id="17410" name="Picture 2" descr="http://www.zhaba.ru/site_data/10667/objects_images/8/e/5/original/8e51f56fa9fc328a47d4e93b81c3d059_40242.jpg"/>
          <p:cNvPicPr>
            <a:picLocks noChangeAspect="1" noChangeArrowheads="1"/>
          </p:cNvPicPr>
          <p:nvPr/>
        </p:nvPicPr>
        <p:blipFill>
          <a:blip r:embed="rId2"/>
          <a:srcRect/>
          <a:stretch>
            <a:fillRect/>
          </a:stretch>
        </p:blipFill>
        <p:spPr bwMode="auto">
          <a:xfrm>
            <a:off x="4643438" y="500042"/>
            <a:ext cx="4211535" cy="600079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misshiccata.files.wordpress.com/2012/10/rob-gonsalves_autumn-cycling_1994.jpg"/>
          <p:cNvPicPr>
            <a:picLocks noChangeAspect="1" noChangeArrowheads="1"/>
          </p:cNvPicPr>
          <p:nvPr/>
        </p:nvPicPr>
        <p:blipFill>
          <a:blip r:embed="rId2"/>
          <a:srcRect/>
          <a:stretch>
            <a:fillRect/>
          </a:stretch>
        </p:blipFill>
        <p:spPr bwMode="auto">
          <a:xfrm>
            <a:off x="2857488" y="0"/>
            <a:ext cx="4414514"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vyatorus.com/uploads/posts/2012-10/1349617753_rob_consalves_25.jpg"/>
          <p:cNvPicPr>
            <a:picLocks noChangeAspect="1" noChangeArrowheads="1"/>
          </p:cNvPicPr>
          <p:nvPr/>
        </p:nvPicPr>
        <p:blipFill>
          <a:blip r:embed="rId2"/>
          <a:srcRect/>
          <a:stretch>
            <a:fillRect/>
          </a:stretch>
        </p:blipFill>
        <p:spPr bwMode="auto">
          <a:xfrm>
            <a:off x="2643174" y="-15550"/>
            <a:ext cx="4972040" cy="68735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zhaba.ru/site_data/10667/objects_images/2/a/a/original/2aa3d780e6980e771c8e740ba8ca0e74_40865.jpg"/>
          <p:cNvPicPr>
            <a:picLocks noChangeAspect="1" noChangeArrowheads="1"/>
          </p:cNvPicPr>
          <p:nvPr/>
        </p:nvPicPr>
        <p:blipFill>
          <a:blip r:embed="rId2"/>
          <a:srcRect/>
          <a:stretch>
            <a:fillRect/>
          </a:stretch>
        </p:blipFill>
        <p:spPr bwMode="auto">
          <a:xfrm>
            <a:off x="2214546" y="1"/>
            <a:ext cx="5869614" cy="6857999"/>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zhaba.ru/site_data/10667/objects_images/8/4/4/original/844b8923eb95acbc965f6a2dfd6f74c1_40865.jpg"/>
          <p:cNvPicPr>
            <a:picLocks noChangeAspect="1" noChangeArrowheads="1"/>
          </p:cNvPicPr>
          <p:nvPr/>
        </p:nvPicPr>
        <p:blipFill>
          <a:blip r:embed="rId2"/>
          <a:srcRect/>
          <a:stretch>
            <a:fillRect/>
          </a:stretch>
        </p:blipFill>
        <p:spPr bwMode="auto">
          <a:xfrm>
            <a:off x="2571736" y="-30137"/>
            <a:ext cx="5019665" cy="688813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cdn.imhonet.ru/0/tmp_user_files/2e/06/2e06dda5c352d21d6ba4a13a3a0683e6/xlarge/665339c828b416729ea770683ed0809d.jpg"/>
          <p:cNvPicPr>
            <a:picLocks noChangeAspect="1" noChangeArrowheads="1"/>
          </p:cNvPicPr>
          <p:nvPr/>
        </p:nvPicPr>
        <p:blipFill>
          <a:blip r:embed="rId2"/>
          <a:srcRect/>
          <a:stretch>
            <a:fillRect/>
          </a:stretch>
        </p:blipFill>
        <p:spPr bwMode="auto">
          <a:xfrm>
            <a:off x="2214546" y="0"/>
            <a:ext cx="5700713"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photovide.com/wp-content/uploads/2013/02/Optical-Illusion-21.jpg"/>
          <p:cNvPicPr>
            <a:picLocks noChangeAspect="1" noChangeArrowheads="1"/>
          </p:cNvPicPr>
          <p:nvPr/>
        </p:nvPicPr>
        <p:blipFill>
          <a:blip r:embed="rId2"/>
          <a:srcRect/>
          <a:stretch>
            <a:fillRect/>
          </a:stretch>
        </p:blipFill>
        <p:spPr bwMode="auto">
          <a:xfrm>
            <a:off x="2500298" y="0"/>
            <a:ext cx="5085707"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nnmuz.com/uploads/posts/2012-08/1346362900_surrealism-28.jpg"/>
          <p:cNvPicPr>
            <a:picLocks noChangeAspect="1" noChangeArrowheads="1"/>
          </p:cNvPicPr>
          <p:nvPr/>
        </p:nvPicPr>
        <p:blipFill>
          <a:blip r:embed="rId2"/>
          <a:srcRect/>
          <a:stretch>
            <a:fillRect/>
          </a:stretch>
        </p:blipFill>
        <p:spPr bwMode="auto">
          <a:xfrm>
            <a:off x="2214546" y="-7978"/>
            <a:ext cx="5710233" cy="686597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nkvdclan.ucoz.ru/_bl/0/76092491.jpg"/>
          <p:cNvPicPr>
            <a:picLocks noChangeAspect="1" noChangeArrowheads="1"/>
          </p:cNvPicPr>
          <p:nvPr/>
        </p:nvPicPr>
        <p:blipFill>
          <a:blip r:embed="rId2"/>
          <a:srcRect/>
          <a:stretch>
            <a:fillRect/>
          </a:stretch>
        </p:blipFill>
        <p:spPr bwMode="auto">
          <a:xfrm>
            <a:off x="2285984" y="0"/>
            <a:ext cx="5495914" cy="688100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artscroll.ru/Images/2008/r/Rob%20Gonsalves/000003.jpg"/>
          <p:cNvPicPr>
            <a:picLocks noChangeAspect="1" noChangeArrowheads="1"/>
          </p:cNvPicPr>
          <p:nvPr/>
        </p:nvPicPr>
        <p:blipFill>
          <a:blip r:embed="rId2"/>
          <a:srcRect/>
          <a:stretch>
            <a:fillRect/>
          </a:stretch>
        </p:blipFill>
        <p:spPr bwMode="auto">
          <a:xfrm>
            <a:off x="2285984" y="0"/>
            <a:ext cx="5514451" cy="6858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artscroll.ru/Images/2008/r/Rob%20Gonsalves/000009.jpg"/>
          <p:cNvPicPr>
            <a:picLocks noChangeAspect="1" noChangeArrowheads="1"/>
          </p:cNvPicPr>
          <p:nvPr/>
        </p:nvPicPr>
        <p:blipFill>
          <a:blip r:embed="rId2"/>
          <a:srcRect/>
          <a:stretch>
            <a:fillRect/>
          </a:stretch>
        </p:blipFill>
        <p:spPr bwMode="auto">
          <a:xfrm>
            <a:off x="2143108" y="0"/>
            <a:ext cx="5772826"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57224" y="142852"/>
            <a:ext cx="8286776" cy="3571876"/>
          </a:xfrm>
        </p:spPr>
        <p:txBody>
          <a:bodyPr/>
          <a:lstStyle/>
          <a:p>
            <a:pPr>
              <a:buNone/>
            </a:pPr>
            <a:r>
              <a:rPr lang="en-US" dirty="0" smtClean="0"/>
              <a:t>	During </a:t>
            </a:r>
            <a:r>
              <a:rPr lang="en-US" dirty="0" smtClean="0"/>
              <a:t>his childhood, </a:t>
            </a:r>
            <a:r>
              <a:rPr lang="en-US" dirty="0" err="1" smtClean="0"/>
              <a:t>Gonsalves</a:t>
            </a:r>
            <a:r>
              <a:rPr lang="en-US" dirty="0" smtClean="0"/>
              <a:t> developed an interest in drawing from imagination using various media. By the age of twelve, his awareness of architecture grew as he learned perspective techniques and he began to create his first paintings and renderings of imagined buildings.</a:t>
            </a:r>
            <a:endParaRPr lang="ru-RU" dirty="0" smtClean="0"/>
          </a:p>
          <a:p>
            <a:endParaRPr lang="ru-RU" dirty="0"/>
          </a:p>
        </p:txBody>
      </p:sp>
      <p:pic>
        <p:nvPicPr>
          <p:cNvPr id="16386" name="Picture 2" descr="http://img.funtema.ru/150210/optika/25.jpg"/>
          <p:cNvPicPr>
            <a:picLocks noChangeAspect="1" noChangeArrowheads="1"/>
          </p:cNvPicPr>
          <p:nvPr/>
        </p:nvPicPr>
        <p:blipFill>
          <a:blip r:embed="rId2"/>
          <a:srcRect/>
          <a:stretch>
            <a:fillRect/>
          </a:stretch>
        </p:blipFill>
        <p:spPr bwMode="auto">
          <a:xfrm>
            <a:off x="2928926" y="3214686"/>
            <a:ext cx="5912110" cy="342902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upload.iranvij.ir/image_tir91/13405076913.jpg"/>
          <p:cNvPicPr>
            <a:picLocks noChangeAspect="1" noChangeArrowheads="1"/>
          </p:cNvPicPr>
          <p:nvPr/>
        </p:nvPicPr>
        <p:blipFill>
          <a:blip r:embed="rId2"/>
          <a:srcRect/>
          <a:stretch>
            <a:fillRect/>
          </a:stretch>
        </p:blipFill>
        <p:spPr bwMode="auto">
          <a:xfrm>
            <a:off x="2571736" y="0"/>
            <a:ext cx="4938645"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klimbo.ru/images/photoblog/illustrator/1/987_Rob_Gonsalves%20(3).jpg"/>
          <p:cNvPicPr>
            <a:picLocks noChangeAspect="1" noChangeArrowheads="1"/>
          </p:cNvPicPr>
          <p:nvPr/>
        </p:nvPicPr>
        <p:blipFill>
          <a:blip r:embed="rId2"/>
          <a:srcRect/>
          <a:stretch>
            <a:fillRect/>
          </a:stretch>
        </p:blipFill>
        <p:spPr bwMode="auto">
          <a:xfrm>
            <a:off x="1000100" y="0"/>
            <a:ext cx="6892290"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de.acidcow.com/pics/20091022/amazing_illusion_rob_gonsalves_27.jpg"/>
          <p:cNvPicPr>
            <a:picLocks noChangeAspect="1" noChangeArrowheads="1"/>
          </p:cNvPicPr>
          <p:nvPr/>
        </p:nvPicPr>
        <p:blipFill>
          <a:blip r:embed="rId2"/>
          <a:srcRect/>
          <a:stretch>
            <a:fillRect/>
          </a:stretch>
        </p:blipFill>
        <p:spPr bwMode="auto">
          <a:xfrm>
            <a:off x="1000100" y="-48"/>
            <a:ext cx="6858048" cy="685804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e-notice.ru/uploads/posts/2012-07/1341946066_1340356344_22.jpg"/>
          <p:cNvPicPr>
            <a:picLocks noChangeAspect="1" noChangeArrowheads="1"/>
          </p:cNvPicPr>
          <p:nvPr/>
        </p:nvPicPr>
        <p:blipFill>
          <a:blip r:embed="rId2"/>
          <a:srcRect/>
          <a:stretch>
            <a:fillRect/>
          </a:stretch>
        </p:blipFill>
        <p:spPr bwMode="auto">
          <a:xfrm>
            <a:off x="214282" y="-30162"/>
            <a:ext cx="8643966" cy="688816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artscroll.ru/Images/2008/r/Rob%20Gonsalves/000001.jpg"/>
          <p:cNvPicPr>
            <a:picLocks noChangeAspect="1" noChangeArrowheads="1"/>
          </p:cNvPicPr>
          <p:nvPr/>
        </p:nvPicPr>
        <p:blipFill>
          <a:blip r:embed="rId2"/>
          <a:srcRect/>
          <a:stretch>
            <a:fillRect/>
          </a:stretch>
        </p:blipFill>
        <p:spPr bwMode="auto">
          <a:xfrm>
            <a:off x="1000100" y="-2459"/>
            <a:ext cx="6786610" cy="686045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nibler.ru/uploads/posts/2011-07/thumbs/1309953319_amazing_illusion_rob_gonsalves_09.jpg"/>
          <p:cNvPicPr>
            <a:picLocks noChangeAspect="1" noChangeArrowheads="1"/>
          </p:cNvPicPr>
          <p:nvPr/>
        </p:nvPicPr>
        <p:blipFill>
          <a:blip r:embed="rId2"/>
          <a:srcRect/>
          <a:stretch>
            <a:fillRect/>
          </a:stretch>
        </p:blipFill>
        <p:spPr bwMode="auto">
          <a:xfrm>
            <a:off x="285720" y="0"/>
            <a:ext cx="8572560" cy="685804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velvet.by/files/userfiles/309/velvet_18_4.jpg"/>
          <p:cNvPicPr>
            <a:picLocks noChangeAspect="1" noChangeArrowheads="1"/>
          </p:cNvPicPr>
          <p:nvPr/>
        </p:nvPicPr>
        <p:blipFill>
          <a:blip r:embed="rId2"/>
          <a:srcRect/>
          <a:stretch>
            <a:fillRect/>
          </a:stretch>
        </p:blipFill>
        <p:spPr bwMode="auto">
          <a:xfrm>
            <a:off x="1000100" y="931"/>
            <a:ext cx="6886593" cy="6857069"/>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artscroll.ru/Images/2008/r/Rob%20Gonsalves/000012.jpg"/>
          <p:cNvPicPr>
            <a:picLocks noChangeAspect="1" noChangeArrowheads="1"/>
          </p:cNvPicPr>
          <p:nvPr/>
        </p:nvPicPr>
        <p:blipFill>
          <a:blip r:embed="rId2"/>
          <a:srcRect/>
          <a:stretch>
            <a:fillRect/>
          </a:stretch>
        </p:blipFill>
        <p:spPr bwMode="auto">
          <a:xfrm>
            <a:off x="571472" y="0"/>
            <a:ext cx="8084754"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poki.tvnet.lv/upload2/articles/56/560472/images/_origin_Rob-Gonsalves-zimejumi-4.jpg"/>
          <p:cNvPicPr>
            <a:picLocks noChangeAspect="1" noChangeArrowheads="1"/>
          </p:cNvPicPr>
          <p:nvPr/>
        </p:nvPicPr>
        <p:blipFill>
          <a:blip r:embed="rId2"/>
          <a:srcRect/>
          <a:stretch>
            <a:fillRect/>
          </a:stretch>
        </p:blipFill>
        <p:spPr bwMode="auto">
          <a:xfrm>
            <a:off x="285720" y="0"/>
            <a:ext cx="8501090" cy="688754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img1.liveinternet.ru/images/attach/c/2/84/150/84150545_large_493d6516233be536.jpg"/>
          <p:cNvPicPr>
            <a:picLocks noChangeAspect="1" noChangeArrowheads="1"/>
          </p:cNvPicPr>
          <p:nvPr/>
        </p:nvPicPr>
        <p:blipFill>
          <a:blip r:embed="rId2"/>
          <a:srcRect/>
          <a:stretch>
            <a:fillRect/>
          </a:stretch>
        </p:blipFill>
        <p:spPr bwMode="auto">
          <a:xfrm>
            <a:off x="500034" y="0"/>
            <a:ext cx="8068234"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4348" y="142852"/>
            <a:ext cx="8429652" cy="3214686"/>
          </a:xfrm>
        </p:spPr>
        <p:txBody>
          <a:bodyPr/>
          <a:lstStyle/>
          <a:p>
            <a:pPr>
              <a:buNone/>
            </a:pPr>
            <a:r>
              <a:rPr lang="en-US" dirty="0" smtClean="0"/>
              <a:t>	After </a:t>
            </a:r>
            <a:r>
              <a:rPr lang="en-US" dirty="0" smtClean="0"/>
              <a:t>an introduction to artists </a:t>
            </a:r>
            <a:r>
              <a:rPr lang="en-US" dirty="0" err="1" smtClean="0"/>
              <a:t>Dalí</a:t>
            </a:r>
            <a:r>
              <a:rPr lang="en-US" dirty="0" smtClean="0"/>
              <a:t> and Tanguy, </a:t>
            </a:r>
            <a:r>
              <a:rPr lang="en-US" dirty="0" err="1" smtClean="0"/>
              <a:t>Gonsalves</a:t>
            </a:r>
            <a:r>
              <a:rPr lang="en-US" dirty="0" smtClean="0"/>
              <a:t> began his first surrealist paintings. The "Magic Realism" approach of Magritte along with the precise perspective illusions of Escher came to be influences in his future work</a:t>
            </a:r>
            <a:r>
              <a:rPr lang="en-US" dirty="0" smtClean="0"/>
              <a:t>.</a:t>
            </a:r>
            <a:endParaRPr lang="ru-RU" dirty="0" smtClean="0"/>
          </a:p>
        </p:txBody>
      </p:sp>
      <p:pic>
        <p:nvPicPr>
          <p:cNvPr id="15364" name="Picture 4" descr="http://www.gadkiy.com/wp-content/uploads/2013/10/surrealism-08.jpg"/>
          <p:cNvPicPr>
            <a:picLocks noChangeAspect="1" noChangeArrowheads="1"/>
          </p:cNvPicPr>
          <p:nvPr/>
        </p:nvPicPr>
        <p:blipFill>
          <a:blip r:embed="rId2"/>
          <a:srcRect/>
          <a:stretch>
            <a:fillRect/>
          </a:stretch>
        </p:blipFill>
        <p:spPr bwMode="auto">
          <a:xfrm>
            <a:off x="1285852" y="2857496"/>
            <a:ext cx="7572428" cy="378621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klimbo.ru/images/photoblog/illustrator/1/987_Rob_Gonsalves%20(10).jpg"/>
          <p:cNvPicPr>
            <a:picLocks noChangeAspect="1" noChangeArrowheads="1"/>
          </p:cNvPicPr>
          <p:nvPr/>
        </p:nvPicPr>
        <p:blipFill>
          <a:blip r:embed="rId2"/>
          <a:srcRect/>
          <a:stretch>
            <a:fillRect/>
          </a:stretch>
        </p:blipFill>
        <p:spPr bwMode="auto">
          <a:xfrm>
            <a:off x="571472" y="0"/>
            <a:ext cx="8004030"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fs137.www.ex.ua/show/43035600/43035600.jpg?800"/>
          <p:cNvPicPr>
            <a:picLocks noChangeAspect="1" noChangeArrowheads="1"/>
          </p:cNvPicPr>
          <p:nvPr/>
        </p:nvPicPr>
        <p:blipFill>
          <a:blip r:embed="rId2"/>
          <a:srcRect/>
          <a:stretch>
            <a:fillRect/>
          </a:stretch>
        </p:blipFill>
        <p:spPr bwMode="auto">
          <a:xfrm>
            <a:off x="1000100" y="0"/>
            <a:ext cx="6875187" cy="685799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www.artscroll.ru/Images/2008/r/Rob%20Gonsalves/000010.jpg"/>
          <p:cNvPicPr>
            <a:picLocks noChangeAspect="1" noChangeArrowheads="1"/>
          </p:cNvPicPr>
          <p:nvPr/>
        </p:nvPicPr>
        <p:blipFill>
          <a:blip r:embed="rId2"/>
          <a:srcRect/>
          <a:stretch>
            <a:fillRect/>
          </a:stretch>
        </p:blipFill>
        <p:spPr bwMode="auto">
          <a:xfrm>
            <a:off x="1643042" y="0"/>
            <a:ext cx="6857999"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crosti.ru/patterns/00/04/5f/926fb80a00/picture.jpg"/>
          <p:cNvPicPr>
            <a:picLocks noChangeAspect="1" noChangeArrowheads="1"/>
          </p:cNvPicPr>
          <p:nvPr/>
        </p:nvPicPr>
        <p:blipFill>
          <a:blip r:embed="rId2"/>
          <a:srcRect/>
          <a:stretch>
            <a:fillRect/>
          </a:stretch>
        </p:blipFill>
        <p:spPr bwMode="auto">
          <a:xfrm>
            <a:off x="428596" y="1"/>
            <a:ext cx="8225928"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r.gallerix.ru/1249433924/G/704074024/"/>
          <p:cNvPicPr>
            <a:picLocks noChangeAspect="1" noChangeArrowheads="1"/>
          </p:cNvPicPr>
          <p:nvPr/>
        </p:nvPicPr>
        <p:blipFill>
          <a:blip r:embed="rId2"/>
          <a:srcRect l="877" t="1357" r="1754" b="930"/>
          <a:stretch>
            <a:fillRect/>
          </a:stretch>
        </p:blipFill>
        <p:spPr bwMode="auto">
          <a:xfrm>
            <a:off x="0" y="214290"/>
            <a:ext cx="9165368" cy="635795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byaki.net/uploads/posts/2012-06/1340140440_surrealism-17.jpg"/>
          <p:cNvPicPr>
            <a:picLocks noChangeAspect="1" noChangeArrowheads="1"/>
          </p:cNvPicPr>
          <p:nvPr/>
        </p:nvPicPr>
        <p:blipFill>
          <a:blip r:embed="rId2"/>
          <a:srcRect/>
          <a:stretch>
            <a:fillRect/>
          </a:stretch>
        </p:blipFill>
        <p:spPr bwMode="auto">
          <a:xfrm>
            <a:off x="0" y="-160020"/>
            <a:ext cx="9144000" cy="701802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misshiccata.files.wordpress.com/2012/10/68235153.jpg"/>
          <p:cNvPicPr>
            <a:picLocks noChangeAspect="1" noChangeArrowheads="1"/>
          </p:cNvPicPr>
          <p:nvPr/>
        </p:nvPicPr>
        <p:blipFill>
          <a:blip r:embed="rId2"/>
          <a:srcRect/>
          <a:stretch>
            <a:fillRect/>
          </a:stretch>
        </p:blipFill>
        <p:spPr bwMode="auto">
          <a:xfrm>
            <a:off x="0" y="428604"/>
            <a:ext cx="9144000" cy="607893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www.mmm-tasty.ru/assets/att/4e/e0/3859479_42556_5622619______2.png"/>
          <p:cNvPicPr>
            <a:picLocks noChangeAspect="1" noChangeArrowheads="1"/>
          </p:cNvPicPr>
          <p:nvPr/>
        </p:nvPicPr>
        <p:blipFill>
          <a:blip r:embed="rId2"/>
          <a:srcRect/>
          <a:stretch>
            <a:fillRect/>
          </a:stretch>
        </p:blipFill>
        <p:spPr bwMode="auto">
          <a:xfrm>
            <a:off x="0" y="357166"/>
            <a:ext cx="9144000" cy="616974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rtscroll.ru/Images/2008/r/Rob%20Gonsalves/000008.jpg"/>
          <p:cNvPicPr>
            <a:picLocks noChangeAspect="1" noChangeArrowheads="1"/>
          </p:cNvPicPr>
          <p:nvPr/>
        </p:nvPicPr>
        <p:blipFill>
          <a:blip r:embed="rId2"/>
          <a:srcRect/>
          <a:stretch>
            <a:fillRect/>
          </a:stretch>
        </p:blipFill>
        <p:spPr bwMode="auto">
          <a:xfrm>
            <a:off x="-319893" y="0"/>
            <a:ext cx="9463893" cy="6858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nkvdclan.ucoz.ru/_bl/0/15704299.jpg"/>
          <p:cNvPicPr>
            <a:picLocks noChangeAspect="1" noChangeArrowheads="1"/>
          </p:cNvPicPr>
          <p:nvPr/>
        </p:nvPicPr>
        <p:blipFill>
          <a:blip r:embed="rId2"/>
          <a:srcRect/>
          <a:stretch>
            <a:fillRect/>
          </a:stretch>
        </p:blipFill>
        <p:spPr bwMode="auto">
          <a:xfrm>
            <a:off x="0" y="500042"/>
            <a:ext cx="9144000" cy="59334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29190" y="285728"/>
            <a:ext cx="4071966" cy="6143668"/>
          </a:xfrm>
        </p:spPr>
        <p:txBody>
          <a:bodyPr>
            <a:normAutofit fontScale="92500"/>
          </a:bodyPr>
          <a:lstStyle/>
          <a:p>
            <a:pPr>
              <a:buNone/>
            </a:pPr>
            <a:r>
              <a:rPr lang="en-US" dirty="0" smtClean="0"/>
              <a:t>	In </a:t>
            </a:r>
            <a:r>
              <a:rPr lang="en-US" dirty="0" smtClean="0"/>
              <a:t>his post college years, </a:t>
            </a:r>
            <a:r>
              <a:rPr lang="en-US" dirty="0" err="1" smtClean="0"/>
              <a:t>Gonsalves</a:t>
            </a:r>
            <a:r>
              <a:rPr lang="en-US" dirty="0" smtClean="0"/>
              <a:t> worked full-time as an architect, also painting </a:t>
            </a:r>
            <a:r>
              <a:rPr lang="en-US" dirty="0" err="1" smtClean="0"/>
              <a:t>trompe-l'œil</a:t>
            </a:r>
            <a:r>
              <a:rPr lang="en-US" dirty="0" smtClean="0"/>
              <a:t> murals and theater sets. After an enthusiastic response in 1990 at the Toronto Outdoor Art Exhibition, </a:t>
            </a:r>
            <a:r>
              <a:rPr lang="en-US" dirty="0" err="1" smtClean="0"/>
              <a:t>Gonsalves</a:t>
            </a:r>
            <a:r>
              <a:rPr lang="en-US" dirty="0" smtClean="0"/>
              <a:t> devoted himself to painting full-time.</a:t>
            </a:r>
            <a:endParaRPr lang="ru-RU" dirty="0" smtClean="0"/>
          </a:p>
          <a:p>
            <a:pPr>
              <a:buNone/>
            </a:pPr>
            <a:endParaRPr lang="ru-RU" dirty="0"/>
          </a:p>
        </p:txBody>
      </p:sp>
      <p:pic>
        <p:nvPicPr>
          <p:cNvPr id="25602" name="Picture 2" descr="http://nkvdclan.ucoz.ru/_bl/0/92936132.jpg"/>
          <p:cNvPicPr>
            <a:picLocks noChangeAspect="1" noChangeArrowheads="1"/>
          </p:cNvPicPr>
          <p:nvPr/>
        </p:nvPicPr>
        <p:blipFill>
          <a:blip r:embed="rId2" cstate="print"/>
          <a:srcRect/>
          <a:stretch>
            <a:fillRect/>
          </a:stretch>
        </p:blipFill>
        <p:spPr bwMode="auto">
          <a:xfrm>
            <a:off x="1071538" y="1000108"/>
            <a:ext cx="4036208" cy="5143536"/>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115.fotki.com/v607/photos/7/1454087/11508703/RobGonsalves43-vi.jpg"/>
          <p:cNvPicPr>
            <a:picLocks noChangeAspect="1" noChangeArrowheads="1"/>
          </p:cNvPicPr>
          <p:nvPr/>
        </p:nvPicPr>
        <p:blipFill>
          <a:blip r:embed="rId2"/>
          <a:srcRect/>
          <a:stretch>
            <a:fillRect/>
          </a:stretch>
        </p:blipFill>
        <p:spPr bwMode="auto">
          <a:xfrm>
            <a:off x="0" y="500042"/>
            <a:ext cx="9144000" cy="590702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young.rzd.ru/dbmm/images/41/4080/6231020"/>
          <p:cNvPicPr>
            <a:picLocks noChangeAspect="1" noChangeArrowheads="1"/>
          </p:cNvPicPr>
          <p:nvPr/>
        </p:nvPicPr>
        <p:blipFill>
          <a:blip r:embed="rId2"/>
          <a:srcRect/>
          <a:stretch>
            <a:fillRect/>
          </a:stretch>
        </p:blipFill>
        <p:spPr bwMode="auto">
          <a:xfrm>
            <a:off x="0" y="1214422"/>
            <a:ext cx="9144000" cy="454865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img339.imageshack.us/img339/2792/f14yr4.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i.imgur.com/TVwCP.jpg"/>
          <p:cNvPicPr>
            <a:picLocks noChangeAspect="1" noChangeArrowheads="1"/>
          </p:cNvPicPr>
          <p:nvPr/>
        </p:nvPicPr>
        <p:blipFill>
          <a:blip r:embed="rId2"/>
          <a:srcRect/>
          <a:stretch>
            <a:fillRect/>
          </a:stretch>
        </p:blipFill>
        <p:spPr bwMode="auto">
          <a:xfrm>
            <a:off x="-1" y="1285860"/>
            <a:ext cx="9144001" cy="4511525"/>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nfosutra.com/uploads/2012-08/1344242688_Opticheskie-illyuzii-ot-Roba-Gonsal-vesa_5.jpg"/>
          <p:cNvPicPr>
            <a:picLocks noChangeAspect="1" noChangeArrowheads="1"/>
          </p:cNvPicPr>
          <p:nvPr/>
        </p:nvPicPr>
        <p:blipFill>
          <a:blip r:embed="rId2"/>
          <a:srcRect/>
          <a:stretch>
            <a:fillRect/>
          </a:stretch>
        </p:blipFill>
        <p:spPr bwMode="auto">
          <a:xfrm>
            <a:off x="0" y="357166"/>
            <a:ext cx="9144000" cy="621792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photovide.com/wp-content/uploads/2013/02/Optical-Illusion-15.jpg"/>
          <p:cNvPicPr>
            <a:picLocks noChangeAspect="1" noChangeArrowheads="1"/>
          </p:cNvPicPr>
          <p:nvPr/>
        </p:nvPicPr>
        <p:blipFill>
          <a:blip r:embed="rId2"/>
          <a:srcRect/>
          <a:stretch>
            <a:fillRect/>
          </a:stretch>
        </p:blipFill>
        <p:spPr bwMode="auto">
          <a:xfrm>
            <a:off x="0" y="1285860"/>
            <a:ext cx="9144000" cy="454429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1.bp.blogspot.com/_2gd8g4nrnA8/Rxgbf_FvY1I/AAAAAAAAABE/ciSy_gHRMxk/s1600/6.jpg"/>
          <p:cNvPicPr>
            <a:picLocks noChangeAspect="1" noChangeArrowheads="1"/>
          </p:cNvPicPr>
          <p:nvPr/>
        </p:nvPicPr>
        <p:blipFill>
          <a:blip r:embed="rId2"/>
          <a:srcRect l="9391" t="7877" r="10042" b="11068"/>
          <a:stretch>
            <a:fillRect/>
          </a:stretch>
        </p:blipFill>
        <p:spPr bwMode="auto">
          <a:xfrm>
            <a:off x="0" y="-41564"/>
            <a:ext cx="9144000" cy="6899564"/>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phinx.blog.bg/photos/76646/original/rob_gonsalves_30.jpg"/>
          <p:cNvPicPr>
            <a:picLocks noChangeAspect="1" noChangeArrowheads="1"/>
          </p:cNvPicPr>
          <p:nvPr/>
        </p:nvPicPr>
        <p:blipFill>
          <a:blip r:embed="rId2"/>
          <a:srcRect/>
          <a:stretch>
            <a:fillRect/>
          </a:stretch>
        </p:blipFill>
        <p:spPr bwMode="auto">
          <a:xfrm>
            <a:off x="-174307" y="0"/>
            <a:ext cx="9318308" cy="685799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crosti.ru/patterns/00/04/5f/8f920daee9/picture.jpg"/>
          <p:cNvPicPr>
            <a:picLocks noChangeAspect="1" noChangeArrowheads="1"/>
          </p:cNvPicPr>
          <p:nvPr/>
        </p:nvPicPr>
        <p:blipFill>
          <a:blip r:embed="rId2"/>
          <a:srcRect/>
          <a:stretch>
            <a:fillRect/>
          </a:stretch>
        </p:blipFill>
        <p:spPr bwMode="auto">
          <a:xfrm>
            <a:off x="0" y="-1"/>
            <a:ext cx="9144000" cy="691923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img1.liveinternet.ru/images/attach/c/3/75/588/75588329_large_Fall_Color_Flies.jpg"/>
          <p:cNvPicPr>
            <a:picLocks noChangeAspect="1" noChangeArrowheads="1"/>
          </p:cNvPicPr>
          <p:nvPr/>
        </p:nvPicPr>
        <p:blipFill>
          <a:blip r:embed="rId2"/>
          <a:srcRect/>
          <a:stretch>
            <a:fillRect/>
          </a:stretch>
        </p:blipFill>
        <p:spPr bwMode="auto">
          <a:xfrm>
            <a:off x="0" y="0"/>
            <a:ext cx="9144000" cy="734368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85786" y="428604"/>
            <a:ext cx="3571900" cy="6286544"/>
          </a:xfrm>
        </p:spPr>
        <p:txBody>
          <a:bodyPr>
            <a:normAutofit fontScale="85000" lnSpcReduction="10000"/>
          </a:bodyPr>
          <a:lstStyle/>
          <a:p>
            <a:pPr>
              <a:buNone/>
            </a:pPr>
            <a:r>
              <a:rPr lang="en-US" dirty="0" smtClean="0"/>
              <a:t>	Although </a:t>
            </a:r>
            <a:r>
              <a:rPr lang="en-US" dirty="0" err="1" smtClean="0"/>
              <a:t>Gonsalves</a:t>
            </a:r>
            <a:r>
              <a:rPr lang="en-US" dirty="0" smtClean="0"/>
              <a:t>' work is often categorized as surrealistic, it differs because the images are deliberately planned and result from conscious thought. Ideas are largely generated by the external world and involve recognizable human activities, using carefully planned illusionist devices. </a:t>
            </a:r>
            <a:endParaRPr lang="ru-RU" dirty="0" smtClean="0"/>
          </a:p>
        </p:txBody>
      </p:sp>
      <p:pic>
        <p:nvPicPr>
          <p:cNvPr id="24578" name="Picture 2" descr="http://www.zhaba.ru/site_data/10667/objects_images/5/5/4/original/55464d0243c1f25366eea9d5d57ca553_40532.jpg"/>
          <p:cNvPicPr>
            <a:picLocks noChangeAspect="1" noChangeArrowheads="1"/>
          </p:cNvPicPr>
          <p:nvPr/>
        </p:nvPicPr>
        <p:blipFill>
          <a:blip r:embed="rId2"/>
          <a:srcRect/>
          <a:stretch>
            <a:fillRect/>
          </a:stretch>
        </p:blipFill>
        <p:spPr bwMode="auto">
          <a:xfrm>
            <a:off x="4266638" y="214290"/>
            <a:ext cx="4663079" cy="64273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marcusashley.com/wp-content/uploads/2013/04/Listening-Fields-The.jpg"/>
          <p:cNvPicPr>
            <a:picLocks noChangeAspect="1" noChangeArrowheads="1"/>
          </p:cNvPicPr>
          <p:nvPr/>
        </p:nvPicPr>
        <p:blipFill>
          <a:blip r:embed="rId2" cstate="print"/>
          <a:srcRect/>
          <a:stretch>
            <a:fillRect/>
          </a:stretch>
        </p:blipFill>
        <p:spPr bwMode="auto">
          <a:xfrm>
            <a:off x="0" y="0"/>
            <a:ext cx="9449126" cy="68580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marcusashley.com/wp-content/uploads/2013/06/SweetCity_300DPI.jpg"/>
          <p:cNvPicPr>
            <a:picLocks noChangeAspect="1" noChangeArrowheads="1"/>
          </p:cNvPicPr>
          <p:nvPr/>
        </p:nvPicPr>
        <p:blipFill>
          <a:blip r:embed="rId2" cstate="print"/>
          <a:srcRect/>
          <a:stretch>
            <a:fillRect/>
          </a:stretch>
        </p:blipFill>
        <p:spPr bwMode="auto">
          <a:xfrm>
            <a:off x="-357222" y="-55750"/>
            <a:ext cx="10664588" cy="69137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0100" y="1857364"/>
            <a:ext cx="8143900" cy="1143000"/>
          </a:xfrm>
        </p:spPr>
        <p:txBody>
          <a:bodyPr>
            <a:noAutofit/>
          </a:bodyPr>
          <a:lstStyle/>
          <a:p>
            <a:pPr algn="ctr"/>
            <a:r>
              <a:rPr lang="en-US" sz="6000" dirty="0" smtClean="0"/>
              <a:t>Thank you for attention!</a:t>
            </a:r>
            <a:endParaRPr lang="ru-RU" sz="6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72132" y="285728"/>
            <a:ext cx="3571868" cy="6286544"/>
          </a:xfrm>
        </p:spPr>
        <p:txBody>
          <a:bodyPr>
            <a:normAutofit fontScale="92500" lnSpcReduction="10000"/>
          </a:bodyPr>
          <a:lstStyle/>
          <a:p>
            <a:pPr>
              <a:buNone/>
            </a:pPr>
            <a:r>
              <a:rPr lang="en-US" dirty="0" smtClean="0"/>
              <a:t>	</a:t>
            </a:r>
            <a:r>
              <a:rPr lang="en-US" dirty="0" smtClean="0"/>
              <a:t> </a:t>
            </a:r>
            <a:r>
              <a:rPr lang="en-US" dirty="0" err="1" smtClean="0"/>
              <a:t>Gonsalves</a:t>
            </a:r>
            <a:r>
              <a:rPr lang="en-US" dirty="0" smtClean="0"/>
              <a:t> injects a sense of magic into realistic scenes. </a:t>
            </a:r>
            <a:r>
              <a:rPr lang="en-US" dirty="0" smtClean="0"/>
              <a:t> As </a:t>
            </a:r>
            <a:r>
              <a:rPr lang="en-US" dirty="0" smtClean="0"/>
              <a:t>a result, the term "Magic Realism" describes his work accurately. His work is an attempt to represent human beings' desire to believe the impossible, to be open to possibility.</a:t>
            </a:r>
            <a:endParaRPr lang="ru-RU" dirty="0" smtClean="0"/>
          </a:p>
          <a:p>
            <a:endParaRPr lang="ru-RU" dirty="0"/>
          </a:p>
        </p:txBody>
      </p:sp>
      <p:pic>
        <p:nvPicPr>
          <p:cNvPr id="26626" name="Picture 2" descr="http://images53.fotki.com/v1520/photos/7/1454087/11508703/RobGonsalves12-vi.jpg"/>
          <p:cNvPicPr>
            <a:picLocks noChangeAspect="1" noChangeArrowheads="1"/>
          </p:cNvPicPr>
          <p:nvPr/>
        </p:nvPicPr>
        <p:blipFill>
          <a:blip r:embed="rId2"/>
          <a:srcRect/>
          <a:stretch>
            <a:fillRect/>
          </a:stretch>
        </p:blipFill>
        <p:spPr bwMode="auto">
          <a:xfrm>
            <a:off x="1214414" y="285728"/>
            <a:ext cx="4429156" cy="63302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14348" y="142852"/>
            <a:ext cx="8429652" cy="4800600"/>
          </a:xfrm>
        </p:spPr>
        <p:txBody>
          <a:bodyPr/>
          <a:lstStyle/>
          <a:p>
            <a:pPr>
              <a:buNone/>
            </a:pPr>
            <a:r>
              <a:rPr lang="en-US" dirty="0" smtClean="0"/>
              <a:t>	Numerous </a:t>
            </a:r>
            <a:r>
              <a:rPr lang="en-US" dirty="0" smtClean="0"/>
              <a:t>individuals around the world, including a United States Senator, as well as corporations and embassies collect </a:t>
            </a:r>
            <a:r>
              <a:rPr lang="en-US" dirty="0" err="1" smtClean="0"/>
              <a:t>Gonsalves</a:t>
            </a:r>
            <a:r>
              <a:rPr lang="en-US" dirty="0" smtClean="0"/>
              <a:t>' original work and limited edition prints. </a:t>
            </a:r>
            <a:endParaRPr lang="ru-RU" dirty="0" smtClean="0"/>
          </a:p>
        </p:txBody>
      </p:sp>
      <p:pic>
        <p:nvPicPr>
          <p:cNvPr id="5" name="Picture 2" descr="http://www.marcusashley.com/wp-content/uploads/2013/04/Towers-of-Knowledge.jpg"/>
          <p:cNvPicPr>
            <a:picLocks noChangeAspect="1" noChangeArrowheads="1"/>
          </p:cNvPicPr>
          <p:nvPr/>
        </p:nvPicPr>
        <p:blipFill>
          <a:blip r:embed="rId2" cstate="print"/>
          <a:srcRect/>
          <a:stretch>
            <a:fillRect/>
          </a:stretch>
        </p:blipFill>
        <p:spPr bwMode="auto">
          <a:xfrm>
            <a:off x="1357290" y="2357430"/>
            <a:ext cx="7125944" cy="407196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86314" y="142852"/>
            <a:ext cx="4357686" cy="6715148"/>
          </a:xfrm>
        </p:spPr>
        <p:txBody>
          <a:bodyPr>
            <a:normAutofit fontScale="85000" lnSpcReduction="10000"/>
          </a:bodyPr>
          <a:lstStyle/>
          <a:p>
            <a:pPr>
              <a:buNone/>
            </a:pPr>
            <a:r>
              <a:rPr lang="en-US" dirty="0" smtClean="0"/>
              <a:t>	In </a:t>
            </a:r>
            <a:r>
              <a:rPr lang="en-US" dirty="0" smtClean="0"/>
              <a:t>June 2003, Simon &amp; Schuster introduced North America and Canada to "Imagine a Night", </a:t>
            </a:r>
            <a:r>
              <a:rPr lang="en-US" dirty="0" err="1" smtClean="0"/>
              <a:t>Gonsalves</a:t>
            </a:r>
            <a:r>
              <a:rPr lang="en-US" dirty="0" smtClean="0"/>
              <a:t>' first hardcover book featuring sixteen paintings. Due to the success of "Imagine a Night", Simon &amp; Schuster released a second book “Imagine A Day” in 2004 for which he won the 2005 Governor General's Award in the Children's Literature - Illustration category. His book "Imagine a Place" was released in 2008.</a:t>
            </a:r>
            <a:endParaRPr lang="ru-RU" dirty="0" smtClean="0"/>
          </a:p>
        </p:txBody>
      </p:sp>
      <p:pic>
        <p:nvPicPr>
          <p:cNvPr id="27650" name="Picture 2" descr="http://nkvdclan.ucoz.ru/_bl/0/29064353.jpg"/>
          <p:cNvPicPr>
            <a:picLocks noChangeAspect="1" noChangeArrowheads="1"/>
          </p:cNvPicPr>
          <p:nvPr/>
        </p:nvPicPr>
        <p:blipFill>
          <a:blip r:embed="rId2" cstate="print"/>
          <a:srcRect/>
          <a:stretch>
            <a:fillRect/>
          </a:stretch>
        </p:blipFill>
        <p:spPr bwMode="auto">
          <a:xfrm>
            <a:off x="1214414" y="1000108"/>
            <a:ext cx="3786214" cy="518789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93</TotalTime>
  <Words>11</Words>
  <Application>Microsoft Office PowerPoint</Application>
  <PresentationFormat>Экран (4:3)</PresentationFormat>
  <Paragraphs>13</Paragraphs>
  <Slides>62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Солнцестояние</vt:lpstr>
      <vt:lpstr>Rob Gonsalves</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Thank you for attention!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 Gonsalves</dc:title>
  <dc:creator>Олеся</dc:creator>
  <cp:lastModifiedBy>Олеся</cp:lastModifiedBy>
  <cp:revision>10</cp:revision>
  <dcterms:created xsi:type="dcterms:W3CDTF">2014-03-04T21:31:05Z</dcterms:created>
  <dcterms:modified xsi:type="dcterms:W3CDTF">2014-03-04T23:05:02Z</dcterms:modified>
</cp:coreProperties>
</file>