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9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8C474-6A24-4945-8AD2-9FAB9F2CFC5B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C0E82-254D-4E33-A93E-09ECE75BAB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C0E82-254D-4E33-A93E-09ECE75BAB98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6C5C708-9FD1-4DB5-AF87-F32DE93EB554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3CE0C80-4CE3-4D42-8DD0-8CDF0FE669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Науков</a:t>
            </a:r>
            <a:r>
              <a:rPr lang="uk-UA" dirty="0" smtClean="0"/>
              <a:t>і </a:t>
            </a:r>
            <a:r>
              <a:rPr lang="uk-UA" dirty="0" err="1" smtClean="0"/>
              <a:t>і</a:t>
            </a:r>
            <a:r>
              <a:rPr lang="uk-UA" dirty="0" smtClean="0"/>
              <a:t> технічні відкриття </a:t>
            </a:r>
            <a:br>
              <a:rPr lang="uk-UA" dirty="0" smtClean="0"/>
            </a:br>
            <a:r>
              <a:rPr lang="uk-UA" dirty="0" smtClean="0"/>
              <a:t>у ХІХ столітті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19400"/>
            <a:ext cx="7979486" cy="17526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uk-UA" sz="14400" dirty="0" smtClean="0"/>
              <a:t>Діячі науки : А. де Лавуазьє, К.Л. </a:t>
            </a:r>
            <a:r>
              <a:rPr lang="uk-UA" sz="14400" dirty="0" err="1" smtClean="0"/>
              <a:t>Бертоле</a:t>
            </a:r>
            <a:r>
              <a:rPr lang="uk-UA" sz="14400" dirty="0" smtClean="0"/>
              <a:t>, Г.Мендель, Р.Кох,</a:t>
            </a:r>
          </a:p>
          <a:p>
            <a:pPr algn="l"/>
            <a:r>
              <a:rPr lang="uk-UA" sz="14400" dirty="0" smtClean="0"/>
              <a:t>І. Мечников, Д.Менделєєв, Ч. Дарвін, Дж. Томсон,Беккерель, Марія Кюрі, Т.Морган, І.Павлов, та ін.</a:t>
            </a:r>
          </a:p>
          <a:p>
            <a:r>
              <a:rPr lang="uk-UA" sz="9800" dirty="0" smtClean="0"/>
              <a:t/>
            </a:r>
            <a:br>
              <a:rPr lang="uk-UA" sz="9800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7513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Транспорт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pic>
        <p:nvPicPr>
          <p:cNvPr id="22530" name="Picture 2" descr="http://im5-tub-ua.yandex.net/i?id=884814440-0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428736"/>
            <a:ext cx="3178990" cy="1785950"/>
          </a:xfrm>
          <a:prstGeom prst="rect">
            <a:avLst/>
          </a:prstGeom>
          <a:noFill/>
        </p:spPr>
      </p:pic>
      <p:pic>
        <p:nvPicPr>
          <p:cNvPr id="22542" name="Picture 14" descr="http://im5-tub-ua.yandex.net/i?id=44183791-1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500438"/>
            <a:ext cx="2857520" cy="2597745"/>
          </a:xfrm>
          <a:prstGeom prst="rect">
            <a:avLst/>
          </a:prstGeom>
          <a:noFill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214282" y="1428736"/>
            <a:ext cx="4429156" cy="492922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</a:t>
            </a:r>
            <a:r>
              <a:rPr lang="ru-RU" dirty="0" smtClean="0"/>
              <a:t>Для </a:t>
            </a:r>
            <a:r>
              <a:rPr lang="ru-RU" dirty="0" err="1" smtClean="0"/>
              <a:t>розвитку</a:t>
            </a:r>
            <a:r>
              <a:rPr lang="ru-RU" dirty="0" smtClean="0"/>
              <a:t> транспорту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торгівлі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мало </a:t>
            </a:r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. У 1869 р. </a:t>
            </a:r>
            <a:r>
              <a:rPr lang="ru-RU" dirty="0" err="1" smtClean="0"/>
              <a:t>від-крився</a:t>
            </a:r>
            <a:r>
              <a:rPr lang="ru-RU" dirty="0" smtClean="0"/>
              <a:t> </a:t>
            </a:r>
            <a:r>
              <a:rPr lang="ru-RU" dirty="0" err="1" smtClean="0"/>
              <a:t>Суецький</a:t>
            </a:r>
            <a:r>
              <a:rPr lang="ru-RU" dirty="0" smtClean="0"/>
              <a:t> канал. </a:t>
            </a:r>
            <a:r>
              <a:rPr lang="ru-RU" dirty="0" err="1" smtClean="0"/>
              <a:t>Порівня-но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колишнім</a:t>
            </a:r>
            <a:r>
              <a:rPr lang="ru-RU" dirty="0" smtClean="0"/>
              <a:t> шляхом </a:t>
            </a:r>
            <a:r>
              <a:rPr lang="ru-RU" dirty="0" err="1" smtClean="0"/>
              <a:t>довкола</a:t>
            </a:r>
            <a:r>
              <a:rPr lang="ru-RU" dirty="0" smtClean="0"/>
              <a:t> </a:t>
            </a:r>
            <a:r>
              <a:rPr lang="ru-RU" dirty="0" err="1" smtClean="0"/>
              <a:t>мису</a:t>
            </a:r>
            <a:r>
              <a:rPr lang="ru-RU" dirty="0" smtClean="0"/>
              <a:t> </a:t>
            </a:r>
            <a:r>
              <a:rPr lang="ru-RU" dirty="0" err="1" smtClean="0"/>
              <a:t>Доброї</a:t>
            </a:r>
            <a:r>
              <a:rPr lang="ru-RU" dirty="0" smtClean="0"/>
              <a:t> </a:t>
            </a:r>
            <a:r>
              <a:rPr lang="ru-RU" dirty="0" err="1" smtClean="0"/>
              <a:t>Надії</a:t>
            </a:r>
            <a:r>
              <a:rPr lang="ru-RU" dirty="0" smtClean="0"/>
              <a:t> шлях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в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ПІвденно-Східної</a:t>
            </a:r>
            <a:r>
              <a:rPr lang="ru-RU" dirty="0" smtClean="0"/>
              <a:t> </a:t>
            </a:r>
            <a:r>
              <a:rPr lang="ru-RU" dirty="0" err="1" smtClean="0"/>
              <a:t>Азії</a:t>
            </a:r>
            <a:r>
              <a:rPr lang="ru-RU" dirty="0" smtClean="0"/>
              <a:t> </a:t>
            </a:r>
            <a:r>
              <a:rPr lang="ru-RU" dirty="0" err="1" smtClean="0"/>
              <a:t>скоротився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на 13 </a:t>
            </a:r>
            <a:r>
              <a:rPr lang="ru-RU" dirty="0" err="1" smtClean="0"/>
              <a:t>тис.км</a:t>
            </a:r>
            <a:r>
              <a:rPr lang="ru-RU" dirty="0" smtClean="0"/>
              <a:t>. В 1914 р. завершилось </a:t>
            </a:r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err="1" smtClean="0"/>
              <a:t>Панамського</a:t>
            </a:r>
            <a:r>
              <a:rPr lang="ru-RU" dirty="0" smtClean="0"/>
              <a:t> каналу,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з’єднав</a:t>
            </a:r>
            <a:r>
              <a:rPr lang="ru-RU" dirty="0" smtClean="0"/>
              <a:t> Атлантику </a:t>
            </a:r>
            <a:r>
              <a:rPr lang="ru-RU" dirty="0" err="1" smtClean="0"/>
              <a:t>з</a:t>
            </a:r>
            <a:r>
              <a:rPr lang="ru-RU" dirty="0" smtClean="0"/>
              <a:t> Тихим океаном.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465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Засоби зв'язку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42984"/>
            <a:ext cx="8786842" cy="32147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Видатним</a:t>
            </a:r>
            <a:r>
              <a:rPr lang="ru-RU" dirty="0" smtClean="0"/>
              <a:t> </a:t>
            </a:r>
            <a:r>
              <a:rPr lang="ru-RU" dirty="0" err="1" smtClean="0"/>
              <a:t>досягненням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 стало </a:t>
            </a:r>
            <a:r>
              <a:rPr lang="ru-RU" dirty="0" err="1" smtClean="0"/>
              <a:t>створення</a:t>
            </a:r>
            <a:r>
              <a:rPr lang="ru-RU" dirty="0" smtClean="0"/>
              <a:t> фонографа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кінематографа</a:t>
            </a:r>
            <a:r>
              <a:rPr lang="ru-RU" dirty="0" smtClean="0"/>
              <a:t>. </a:t>
            </a:r>
            <a:r>
              <a:rPr lang="ru-RU" dirty="0" err="1" smtClean="0"/>
              <a:t>Апарат</a:t>
            </a:r>
            <a:r>
              <a:rPr lang="ru-RU" dirty="0" smtClean="0"/>
              <a:t> для </a:t>
            </a:r>
            <a:r>
              <a:rPr lang="ru-RU" dirty="0" err="1" smtClean="0"/>
              <a:t>запису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звуку </a:t>
            </a:r>
            <a:r>
              <a:rPr lang="ru-RU" dirty="0" err="1" smtClean="0"/>
              <a:t>запропонував</a:t>
            </a:r>
            <a:r>
              <a:rPr lang="ru-RU" dirty="0" smtClean="0"/>
              <a:t> в 1877 р. Томас </a:t>
            </a:r>
            <a:r>
              <a:rPr lang="ru-RU" dirty="0" err="1" smtClean="0"/>
              <a:t>Едісон</a:t>
            </a:r>
            <a:r>
              <a:rPr lang="ru-RU" dirty="0" smtClean="0"/>
              <a:t>. А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Луї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Огюст </a:t>
            </a:r>
            <a:r>
              <a:rPr lang="ru-RU" dirty="0" err="1" smtClean="0"/>
              <a:t>Люм’єри</a:t>
            </a:r>
            <a:r>
              <a:rPr lang="ru-RU" dirty="0" smtClean="0"/>
              <a:t> </a:t>
            </a:r>
            <a:r>
              <a:rPr lang="ru-RU" dirty="0" err="1" smtClean="0"/>
              <a:t>винайшли</a:t>
            </a:r>
            <a:r>
              <a:rPr lang="ru-RU" dirty="0" smtClean="0"/>
              <a:t> в 1895 р. </a:t>
            </a:r>
            <a:r>
              <a:rPr lang="ru-RU" dirty="0" err="1" smtClean="0"/>
              <a:t>апарат</a:t>
            </a:r>
            <a:r>
              <a:rPr lang="ru-RU" dirty="0" smtClean="0"/>
              <a:t> для </a:t>
            </a:r>
            <a:r>
              <a:rPr lang="ru-RU" dirty="0" err="1" smtClean="0"/>
              <a:t>знімання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проектуван-ня</a:t>
            </a:r>
            <a:r>
              <a:rPr lang="ru-RU" dirty="0" smtClean="0"/>
              <a:t> “</a:t>
            </a:r>
            <a:r>
              <a:rPr lang="ru-RU" dirty="0" err="1" smtClean="0"/>
              <a:t>рухомих</a:t>
            </a:r>
            <a:r>
              <a:rPr lang="ru-RU" dirty="0" smtClean="0"/>
              <a:t> </a:t>
            </a:r>
            <a:r>
              <a:rPr lang="ru-RU" dirty="0" err="1" smtClean="0"/>
              <a:t>фотографій</a:t>
            </a:r>
            <a:r>
              <a:rPr lang="ru-RU" dirty="0" smtClean="0"/>
              <a:t>” (так </a:t>
            </a:r>
            <a:r>
              <a:rPr lang="ru-RU" dirty="0" err="1" smtClean="0"/>
              <a:t>з’явився</a:t>
            </a:r>
            <a:r>
              <a:rPr lang="ru-RU" dirty="0" smtClean="0"/>
              <a:t> </a:t>
            </a:r>
            <a:r>
              <a:rPr lang="ru-RU" dirty="0" err="1" smtClean="0"/>
              <a:t>кінематограф</a:t>
            </a:r>
            <a:r>
              <a:rPr lang="ru-RU" dirty="0" smtClean="0"/>
              <a:t>). В 1836 р. </a:t>
            </a:r>
            <a:r>
              <a:rPr lang="ru-RU" dirty="0" err="1" smtClean="0"/>
              <a:t>американець</a:t>
            </a:r>
            <a:r>
              <a:rPr lang="ru-RU" dirty="0" smtClean="0"/>
              <a:t> </a:t>
            </a:r>
            <a:r>
              <a:rPr lang="ru-RU" dirty="0" err="1" smtClean="0"/>
              <a:t>Семюел</a:t>
            </a:r>
            <a:r>
              <a:rPr lang="ru-RU" dirty="0" smtClean="0"/>
              <a:t> </a:t>
            </a:r>
            <a:r>
              <a:rPr lang="ru-RU" dirty="0" smtClean="0"/>
              <a:t>Морзе </a:t>
            </a:r>
            <a:r>
              <a:rPr lang="ru-RU" dirty="0" err="1" smtClean="0"/>
              <a:t>винайшов</a:t>
            </a:r>
            <a:r>
              <a:rPr lang="ru-RU" dirty="0" smtClean="0"/>
              <a:t> телеграф, а в 1876 р.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винайдено</a:t>
            </a:r>
            <a:r>
              <a:rPr lang="ru-RU" dirty="0" smtClean="0"/>
              <a:t> телефон . На </a:t>
            </a:r>
            <a:r>
              <a:rPr lang="ru-RU" dirty="0" err="1" smtClean="0"/>
              <a:t>рубежі</a:t>
            </a:r>
            <a:r>
              <a:rPr lang="ru-RU" dirty="0" smtClean="0"/>
              <a:t> ХХ ст. </a:t>
            </a:r>
            <a:r>
              <a:rPr lang="ru-RU" dirty="0" err="1" smtClean="0"/>
              <a:t>з’явилось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pic>
        <p:nvPicPr>
          <p:cNvPr id="25604" name="Picture 4" descr="http://im1-tub-ua.yandex.net/i?id=171553104-5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39" y="4357694"/>
            <a:ext cx="2667019" cy="2000264"/>
          </a:xfrm>
          <a:prstGeom prst="rect">
            <a:avLst/>
          </a:prstGeom>
          <a:noFill/>
        </p:spPr>
      </p:pic>
      <p:pic>
        <p:nvPicPr>
          <p:cNvPr id="25606" name="Picture 6" descr="http://im1-tub-ua.yandex.net/i?id=750159682-2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071942"/>
            <a:ext cx="2711786" cy="1857388"/>
          </a:xfrm>
          <a:prstGeom prst="rect">
            <a:avLst/>
          </a:prstGeom>
          <a:noFill/>
        </p:spPr>
      </p:pic>
      <p:pic>
        <p:nvPicPr>
          <p:cNvPr id="25608" name="Picture 8" descr="http://im6-tub-ua.yandex.net/i?id=138755199-3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3786190"/>
            <a:ext cx="2714644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Ткацький верстат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71612"/>
            <a:ext cx="4214810" cy="47149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В XIX </a:t>
            </a:r>
            <a:r>
              <a:rPr lang="ru-RU" dirty="0" err="1" smtClean="0"/>
              <a:t>столітті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побудовані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прообрази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верстатів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числовим</a:t>
            </a:r>
            <a:r>
              <a:rPr lang="ru-RU" dirty="0" smtClean="0"/>
              <a:t> </a:t>
            </a:r>
            <a:r>
              <a:rPr lang="ru-RU" dirty="0" err="1" smtClean="0"/>
              <a:t>програмним</a:t>
            </a:r>
            <a:r>
              <a:rPr lang="ru-RU" dirty="0" smtClean="0"/>
              <a:t> </a:t>
            </a:r>
            <a:r>
              <a:rPr lang="ru-RU" dirty="0" err="1" smtClean="0"/>
              <a:t>управлінням</a:t>
            </a:r>
            <a:r>
              <a:rPr lang="ru-RU" dirty="0" smtClean="0"/>
              <a:t>. </a:t>
            </a:r>
            <a:r>
              <a:rPr lang="ru-RU" dirty="0" err="1" smtClean="0"/>
              <a:t>Жозеф</a:t>
            </a:r>
            <a:r>
              <a:rPr lang="ru-RU" dirty="0" smtClean="0"/>
              <a:t> </a:t>
            </a:r>
            <a:r>
              <a:rPr lang="ru-RU" dirty="0" err="1" smtClean="0"/>
              <a:t>Марі</a:t>
            </a:r>
            <a:r>
              <a:rPr lang="ru-RU" dirty="0" smtClean="0"/>
              <a:t> </a:t>
            </a:r>
            <a:r>
              <a:rPr lang="ru-RU" dirty="0" err="1" smtClean="0"/>
              <a:t>Жаккар</a:t>
            </a:r>
            <a:r>
              <a:rPr lang="ru-RU" dirty="0" smtClean="0"/>
              <a:t>, </a:t>
            </a:r>
            <a:r>
              <a:rPr lang="ru-RU" dirty="0" err="1" smtClean="0"/>
              <a:t>французький</a:t>
            </a:r>
            <a:r>
              <a:rPr lang="ru-RU" dirty="0" smtClean="0"/>
              <a:t> </a:t>
            </a:r>
            <a:r>
              <a:rPr lang="ru-RU" dirty="0" err="1" smtClean="0"/>
              <a:t>винахідник</a:t>
            </a:r>
            <a:r>
              <a:rPr lang="ru-RU" dirty="0" smtClean="0"/>
              <a:t>, в 1804 </a:t>
            </a:r>
            <a:r>
              <a:rPr lang="ru-RU" dirty="0" err="1" smtClean="0"/>
              <a:t>році</a:t>
            </a:r>
            <a:r>
              <a:rPr lang="ru-RU" dirty="0" smtClean="0"/>
              <a:t> придумав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програмування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ткацького</a:t>
            </a:r>
            <a:r>
              <a:rPr lang="ru-RU" dirty="0" smtClean="0"/>
              <a:t> </a:t>
            </a:r>
            <a:r>
              <a:rPr lang="ru-RU" dirty="0" err="1" smtClean="0"/>
              <a:t>верстата</a:t>
            </a:r>
            <a:r>
              <a:rPr lang="ru-RU" dirty="0" smtClean="0"/>
              <a:t>. Суть </a:t>
            </a:r>
            <a:r>
              <a:rPr lang="ru-RU" dirty="0" err="1" smtClean="0"/>
              <a:t>винаходу</a:t>
            </a:r>
            <a:r>
              <a:rPr lang="ru-RU" dirty="0" smtClean="0"/>
              <a:t> </a:t>
            </a:r>
            <a:r>
              <a:rPr lang="ru-RU" dirty="0" err="1" smtClean="0"/>
              <a:t>полягала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ниткою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керувати</a:t>
            </a:r>
            <a:r>
              <a:rPr lang="ru-RU" dirty="0" smtClean="0"/>
              <a:t>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перфокарти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отворами</a:t>
            </a:r>
            <a:r>
              <a:rPr lang="ru-RU" dirty="0" smtClean="0"/>
              <a:t> в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місцях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передбачалося</a:t>
            </a:r>
            <a:r>
              <a:rPr lang="ru-RU" dirty="0" smtClean="0"/>
              <a:t> нанести нитку на тканину.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pic>
        <p:nvPicPr>
          <p:cNvPr id="26626" name="Picture 2" descr="http://im6-tub-ua.yandex.net/i?id=480460603-3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3" y="4214818"/>
            <a:ext cx="2301732" cy="1928826"/>
          </a:xfrm>
          <a:prstGeom prst="rect">
            <a:avLst/>
          </a:prstGeom>
          <a:noFill/>
        </p:spPr>
      </p:pic>
      <p:pic>
        <p:nvPicPr>
          <p:cNvPr id="26628" name="Picture 4" descr="http://im1-tub-ua.yandex.net/i?id=661290585-2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571612"/>
            <a:ext cx="2500330" cy="2107020"/>
          </a:xfrm>
          <a:prstGeom prst="rect">
            <a:avLst/>
          </a:prstGeom>
          <a:noFill/>
        </p:spPr>
      </p:pic>
      <p:pic>
        <p:nvPicPr>
          <p:cNvPr id="26630" name="Picture 6" descr="http://im6-tub-ua.yandex.net/i?id=150000494-68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3929065"/>
            <a:ext cx="1500198" cy="2228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8010"/>
          </a:xfrm>
        </p:spPr>
        <p:txBody>
          <a:bodyPr/>
          <a:lstStyle/>
          <a:p>
            <a:pPr algn="ctr"/>
            <a:r>
              <a:rPr lang="uk-UA" dirty="0" smtClean="0"/>
              <a:t>Машинобудування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5143504" cy="364333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200" dirty="0" smtClean="0"/>
              <a:t>    </a:t>
            </a:r>
            <a:r>
              <a:rPr lang="ru-RU" sz="5100" dirty="0" err="1" smtClean="0"/>
              <a:t>Вже</a:t>
            </a:r>
            <a:r>
              <a:rPr lang="ru-RU" sz="5100" dirty="0" smtClean="0"/>
              <a:t> </a:t>
            </a:r>
            <a:r>
              <a:rPr lang="ru-RU" sz="5100" dirty="0" smtClean="0"/>
              <a:t>на початку 19-го </a:t>
            </a:r>
            <a:r>
              <a:rPr lang="ru-RU" sz="5100" dirty="0" err="1" smtClean="0"/>
              <a:t>століття</a:t>
            </a:r>
            <a:r>
              <a:rPr lang="ru-RU" sz="5100" dirty="0" smtClean="0"/>
              <a:t> </a:t>
            </a:r>
            <a:r>
              <a:rPr lang="ru-RU" sz="5100" dirty="0" err="1" smtClean="0"/>
              <a:t>почався</a:t>
            </a:r>
            <a:r>
              <a:rPr lang="ru-RU" sz="5100" dirty="0" smtClean="0"/>
              <a:t> </a:t>
            </a:r>
            <a:r>
              <a:rPr lang="ru-RU" sz="5100" dirty="0" err="1" smtClean="0"/>
              <a:t>поступовий</a:t>
            </a:r>
            <a:r>
              <a:rPr lang="ru-RU" sz="5100" dirty="0" smtClean="0"/>
              <a:t> переворот у </a:t>
            </a:r>
            <a:r>
              <a:rPr lang="ru-RU" sz="5100" dirty="0" err="1" smtClean="0"/>
              <a:t>машинобудуванні</a:t>
            </a:r>
            <a:r>
              <a:rPr lang="ru-RU" sz="5100" dirty="0" smtClean="0"/>
              <a:t>. </a:t>
            </a:r>
            <a:r>
              <a:rPr lang="ru-RU" sz="5100" dirty="0" err="1" smtClean="0"/>
              <a:t>Олівер</a:t>
            </a:r>
            <a:r>
              <a:rPr lang="ru-RU" sz="5100" dirty="0" smtClean="0"/>
              <a:t> </a:t>
            </a:r>
            <a:r>
              <a:rPr lang="ru-RU" sz="5100" dirty="0" err="1" smtClean="0"/>
              <a:t>Еванс</a:t>
            </a:r>
            <a:r>
              <a:rPr lang="ru-RU" sz="5100" dirty="0" smtClean="0"/>
              <a:t> </a:t>
            </a:r>
            <a:r>
              <a:rPr lang="ru-RU" sz="5100" dirty="0" err="1" smtClean="0"/>
              <a:t>був</a:t>
            </a:r>
            <a:r>
              <a:rPr lang="ru-RU" sz="5100" dirty="0" smtClean="0"/>
              <a:t> одним </a:t>
            </a:r>
            <a:r>
              <a:rPr lang="ru-RU" sz="5100" dirty="0" err="1" smtClean="0"/>
              <a:t>з</a:t>
            </a:r>
            <a:r>
              <a:rPr lang="ru-RU" sz="5100" dirty="0" smtClean="0"/>
              <a:t> перших, </a:t>
            </a:r>
            <a:r>
              <a:rPr lang="ru-RU" sz="5100" dirty="0" err="1" smtClean="0"/>
              <a:t>хто</a:t>
            </a:r>
            <a:r>
              <a:rPr lang="ru-RU" sz="5100" dirty="0" smtClean="0"/>
              <a:t> у 1804 </a:t>
            </a:r>
            <a:r>
              <a:rPr lang="ru-RU" sz="5100" dirty="0" err="1" smtClean="0"/>
              <a:t>році</a:t>
            </a:r>
            <a:r>
              <a:rPr lang="ru-RU" sz="5100" dirty="0" smtClean="0"/>
              <a:t> у </a:t>
            </a:r>
            <a:r>
              <a:rPr lang="ru-RU" sz="5100" dirty="0" err="1" smtClean="0"/>
              <a:t>Філадельфії</a:t>
            </a:r>
            <a:r>
              <a:rPr lang="ru-RU" sz="5100" dirty="0" smtClean="0"/>
              <a:t> (США) </a:t>
            </a:r>
            <a:r>
              <a:rPr lang="ru-RU" sz="5100" dirty="0" err="1" smtClean="0"/>
              <a:t>продемонстрував</a:t>
            </a:r>
            <a:r>
              <a:rPr lang="ru-RU" sz="5100" dirty="0" smtClean="0"/>
              <a:t> </a:t>
            </a:r>
            <a:r>
              <a:rPr lang="ru-RU" sz="5100" dirty="0" err="1" smtClean="0"/>
              <a:t>автомобіль</a:t>
            </a:r>
            <a:r>
              <a:rPr lang="ru-RU" sz="5100" dirty="0" smtClean="0"/>
              <a:t> </a:t>
            </a:r>
            <a:r>
              <a:rPr lang="ru-RU" sz="5100" dirty="0" err="1" smtClean="0"/>
              <a:t>з</a:t>
            </a:r>
            <a:r>
              <a:rPr lang="ru-RU" sz="5100" dirty="0" smtClean="0"/>
              <a:t> </a:t>
            </a:r>
            <a:r>
              <a:rPr lang="ru-RU" sz="5100" dirty="0" err="1" smtClean="0"/>
              <a:t>паровим</a:t>
            </a:r>
            <a:r>
              <a:rPr lang="ru-RU" sz="5100" dirty="0" smtClean="0"/>
              <a:t> </a:t>
            </a:r>
            <a:r>
              <a:rPr lang="ru-RU" sz="5100" dirty="0" err="1" smtClean="0"/>
              <a:t>двигуном</a:t>
            </a:r>
            <a:r>
              <a:rPr lang="ru-RU" sz="5100" dirty="0" smtClean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428736"/>
            <a:ext cx="4500562" cy="3714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000" dirty="0" smtClean="0"/>
              <a:t>    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smtClean="0"/>
              <a:t>почали </a:t>
            </a:r>
            <a:r>
              <a:rPr lang="ru-RU" sz="2000" dirty="0" err="1" smtClean="0"/>
              <a:t>розвиватися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залізні</a:t>
            </a:r>
            <a:r>
              <a:rPr lang="ru-RU" sz="2000" dirty="0" smtClean="0"/>
              <a:t> дороги. У 1825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в </a:t>
            </a:r>
            <a:r>
              <a:rPr lang="ru-RU" sz="2000" dirty="0" err="1" smtClean="0"/>
              <a:t>Англії</a:t>
            </a:r>
            <a:r>
              <a:rPr lang="ru-RU" sz="2000" dirty="0" smtClean="0"/>
              <a:t> Георг Стефенсон </a:t>
            </a:r>
            <a:r>
              <a:rPr lang="ru-RU" sz="2000" dirty="0" err="1" smtClean="0"/>
              <a:t>збудував</a:t>
            </a:r>
            <a:r>
              <a:rPr lang="ru-RU" sz="2000" dirty="0" smtClean="0"/>
              <a:t> першу </a:t>
            </a:r>
            <a:r>
              <a:rPr lang="ru-RU" sz="2000" dirty="0" err="1" smtClean="0"/>
              <a:t>залізницю</a:t>
            </a:r>
            <a:r>
              <a:rPr lang="ru-RU" sz="2000" dirty="0" smtClean="0"/>
              <a:t>. Вона </a:t>
            </a:r>
            <a:r>
              <a:rPr lang="ru-RU" sz="2000" dirty="0" err="1" smtClean="0"/>
              <a:t>забезпечувала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залізничний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зв'язок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Стоктон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Дарлінгтон</a:t>
            </a:r>
            <a:r>
              <a:rPr lang="ru-RU" sz="2000" dirty="0" smtClean="0"/>
              <a:t>. У 1829 </a:t>
            </a:r>
            <a:r>
              <a:rPr lang="ru-RU" sz="2000" dirty="0" err="1" smtClean="0"/>
              <a:t>проклали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гілку</a:t>
            </a:r>
            <a:r>
              <a:rPr lang="ru-RU" sz="2000" dirty="0" smtClean="0"/>
              <a:t>, яка </a:t>
            </a:r>
            <a:r>
              <a:rPr lang="ru-RU" sz="2000" dirty="0" err="1" smtClean="0"/>
              <a:t>зв'язала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Ліверпуль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Манчестер.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в 1840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довжина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залізниць</a:t>
            </a:r>
            <a:r>
              <a:rPr lang="ru-RU" sz="2000" dirty="0" smtClean="0"/>
              <a:t> становила 7700 км, то до </a:t>
            </a:r>
            <a:r>
              <a:rPr lang="ru-RU" sz="2000" dirty="0" err="1" smtClean="0"/>
              <a:t>кінця</a:t>
            </a:r>
            <a:r>
              <a:rPr lang="ru-RU" sz="2000" dirty="0" smtClean="0"/>
              <a:t> 19-го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1 080 000 км. </a:t>
            </a:r>
            <a:endParaRPr lang="ru-RU" sz="2000" dirty="0"/>
          </a:p>
        </p:txBody>
      </p:sp>
      <p:pic>
        <p:nvPicPr>
          <p:cNvPr id="28674" name="Picture 2" descr="http://im6-tub-ua.yandex.net/i?id=115356007-2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00438"/>
            <a:ext cx="4643470" cy="2214578"/>
          </a:xfrm>
          <a:prstGeom prst="rect">
            <a:avLst/>
          </a:prstGeom>
          <a:noFill/>
        </p:spPr>
      </p:pic>
      <p:pic>
        <p:nvPicPr>
          <p:cNvPr id="28676" name="Picture 4" descr="http://im3-tub-ua.yandex.net/i?id=244045427-1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5000635"/>
            <a:ext cx="2143140" cy="1516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801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071546"/>
            <a:ext cx="8286808" cy="5143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19-е </a:t>
            </a:r>
            <a:r>
              <a:rPr lang="ru-RU" dirty="0" err="1" smtClean="0"/>
              <a:t>століття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промислової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,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електрики</a:t>
            </a:r>
            <a:r>
              <a:rPr lang="ru-RU" dirty="0" smtClean="0"/>
              <a:t>, </a:t>
            </a:r>
            <a:r>
              <a:rPr lang="ru-RU" dirty="0" err="1" smtClean="0"/>
              <a:t>вік</a:t>
            </a:r>
            <a:r>
              <a:rPr lang="ru-RU" dirty="0" smtClean="0"/>
              <a:t> </a:t>
            </a:r>
            <a:r>
              <a:rPr lang="ru-RU" dirty="0" err="1" smtClean="0"/>
              <a:t>залізниць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 smtClean="0"/>
              <a:t>істотний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культуру та </a:t>
            </a:r>
            <a:r>
              <a:rPr lang="ru-RU" dirty="0" err="1" smtClean="0"/>
              <a:t>світогляд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, в </a:t>
            </a:r>
            <a:r>
              <a:rPr lang="ru-RU" dirty="0" err="1" smtClean="0"/>
              <a:t>корені</a:t>
            </a:r>
            <a:r>
              <a:rPr lang="ru-RU" dirty="0" smtClean="0"/>
              <a:t> </a:t>
            </a:r>
            <a:r>
              <a:rPr lang="ru-RU" dirty="0" err="1" smtClean="0"/>
              <a:t>змінив</a:t>
            </a:r>
            <a:r>
              <a:rPr lang="ru-RU" dirty="0" smtClean="0"/>
              <a:t> систему </a:t>
            </a:r>
            <a:r>
              <a:rPr lang="ru-RU" dirty="0" err="1" smtClean="0"/>
              <a:t>цінностей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Поява</a:t>
            </a:r>
            <a:r>
              <a:rPr lang="ru-RU" dirty="0" smtClean="0"/>
              <a:t> перших </a:t>
            </a:r>
            <a:r>
              <a:rPr lang="ru-RU" dirty="0" err="1" smtClean="0"/>
              <a:t>електродвигунів</a:t>
            </a:r>
            <a:r>
              <a:rPr lang="ru-RU" dirty="0" smtClean="0"/>
              <a:t>, </a:t>
            </a:r>
            <a:r>
              <a:rPr lang="ru-RU" dirty="0" err="1" smtClean="0"/>
              <a:t>винахід</a:t>
            </a:r>
            <a:r>
              <a:rPr lang="ru-RU" dirty="0" smtClean="0"/>
              <a:t> телефону </a:t>
            </a:r>
            <a:r>
              <a:rPr lang="ru-RU" dirty="0" err="1" smtClean="0"/>
              <a:t>і</a:t>
            </a:r>
            <a:r>
              <a:rPr lang="ru-RU" dirty="0" smtClean="0"/>
              <a:t> телеграфу, </a:t>
            </a:r>
            <a:r>
              <a:rPr lang="ru-RU" dirty="0" err="1" smtClean="0"/>
              <a:t>радіо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нагрівальних</a:t>
            </a:r>
            <a:r>
              <a:rPr lang="ru-RU" dirty="0" smtClean="0"/>
              <a:t> </a:t>
            </a:r>
            <a:r>
              <a:rPr lang="ru-RU" dirty="0" err="1" smtClean="0"/>
              <a:t>приладів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розжарювання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змінили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людей того часу. 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Підготувала учениця 9 класу</a:t>
            </a:r>
          </a:p>
          <a:p>
            <a:pPr>
              <a:buNone/>
            </a:pPr>
            <a:r>
              <a:rPr lang="uk-UA" dirty="0" smtClean="0"/>
              <a:t>                                                  Танчик Маргарита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501090" y="2331720"/>
            <a:ext cx="4038600" cy="4526280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7400948" cy="6107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Фізика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електротехніка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14942" y="857232"/>
            <a:ext cx="3471858" cy="531528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З </a:t>
            </a:r>
            <a:r>
              <a:rPr lang="ru-RU" dirty="0" err="1" smtClean="0"/>
              <a:t>іменами</a:t>
            </a:r>
            <a:r>
              <a:rPr lang="ru-RU" dirty="0" smtClean="0"/>
              <a:t> таких </a:t>
            </a:r>
            <a:r>
              <a:rPr lang="ru-RU" dirty="0" err="1" smtClean="0"/>
              <a:t>видатних</a:t>
            </a:r>
            <a:r>
              <a:rPr lang="ru-RU" dirty="0" smtClean="0"/>
              <a:t> </a:t>
            </a:r>
            <a:r>
              <a:rPr lang="ru-RU" dirty="0" err="1" smtClean="0"/>
              <a:t>фізиків</a:t>
            </a:r>
            <a:r>
              <a:rPr lang="ru-RU" dirty="0" smtClean="0"/>
              <a:t>, як М. </a:t>
            </a:r>
            <a:r>
              <a:rPr lang="ru-RU" dirty="0" err="1" smtClean="0"/>
              <a:t>Склодовська-Кюрі</a:t>
            </a:r>
            <a:r>
              <a:rPr lang="ru-RU" dirty="0" smtClean="0"/>
              <a:t> (</a:t>
            </a:r>
            <a:r>
              <a:rPr lang="ru-RU" dirty="0" err="1" smtClean="0"/>
              <a:t>Польща</a:t>
            </a:r>
            <a:r>
              <a:rPr lang="ru-RU" dirty="0" smtClean="0"/>
              <a:t>), </a:t>
            </a:r>
            <a:r>
              <a:rPr lang="ru-RU" dirty="0" err="1" smtClean="0"/>
              <a:t>П.Кюрі</a:t>
            </a:r>
            <a:r>
              <a:rPr lang="ru-RU" dirty="0" smtClean="0"/>
              <a:t> (</a:t>
            </a:r>
            <a:r>
              <a:rPr lang="ru-RU" dirty="0" err="1" smtClean="0"/>
              <a:t>Франція</a:t>
            </a:r>
            <a:r>
              <a:rPr lang="ru-RU" dirty="0" smtClean="0"/>
              <a:t>), Н.Бор (</a:t>
            </a:r>
            <a:r>
              <a:rPr lang="ru-RU" dirty="0" err="1" smtClean="0"/>
              <a:t>Данія</a:t>
            </a:r>
            <a:r>
              <a:rPr lang="ru-RU" dirty="0" smtClean="0"/>
              <a:t>), Е.Резерфорд (</a:t>
            </a:r>
            <a:r>
              <a:rPr lang="ru-RU" dirty="0" err="1" smtClean="0"/>
              <a:t>Англія</a:t>
            </a:r>
            <a:r>
              <a:rPr lang="ru-RU" dirty="0" smtClean="0"/>
              <a:t>)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радіоактивності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атомного ядра.</a:t>
            </a:r>
            <a:endParaRPr lang="ru-RU" dirty="0"/>
          </a:p>
        </p:txBody>
      </p:sp>
      <p:pic>
        <p:nvPicPr>
          <p:cNvPr id="1026" name="Picture 2" descr="http://im4-tub-ua.yandex.net/i?id=332019292-5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642918"/>
            <a:ext cx="1928826" cy="2643206"/>
          </a:xfrm>
          <a:prstGeom prst="rect">
            <a:avLst/>
          </a:prstGeom>
          <a:noFill/>
        </p:spPr>
      </p:pic>
      <p:pic>
        <p:nvPicPr>
          <p:cNvPr id="1030" name="Picture 6" descr="http://im1-tub-ua.yandex.net/i?id=137741876-1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714356"/>
            <a:ext cx="2024553" cy="2786082"/>
          </a:xfrm>
          <a:prstGeom prst="rect">
            <a:avLst/>
          </a:prstGeom>
          <a:noFill/>
        </p:spPr>
      </p:pic>
      <p:pic>
        <p:nvPicPr>
          <p:cNvPr id="1032" name="Picture 8" descr="http://im2-tub-ua.yandex.net/i?id=68692763-4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3786190"/>
            <a:ext cx="2316972" cy="2500330"/>
          </a:xfrm>
          <a:prstGeom prst="rect">
            <a:avLst/>
          </a:prstGeom>
          <a:noFill/>
        </p:spPr>
      </p:pic>
      <p:pic>
        <p:nvPicPr>
          <p:cNvPr id="1034" name="Picture 10" descr="http://im4-tub-ua.yandex.net/i?id=234345919-20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3500438"/>
            <a:ext cx="2171715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Фізика і електротехніка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4"/>
            <a:ext cx="7972452" cy="250033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У 1831 </a:t>
            </a:r>
            <a:r>
              <a:rPr lang="ru-RU" dirty="0" err="1" smtClean="0"/>
              <a:t>році</a:t>
            </a:r>
            <a:r>
              <a:rPr lang="ru-RU" dirty="0" smtClean="0"/>
              <a:t> Майкл Фарадей </a:t>
            </a:r>
            <a:r>
              <a:rPr lang="ru-RU" dirty="0" err="1" smtClean="0"/>
              <a:t>відкрив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електромагнітної</a:t>
            </a:r>
            <a:r>
              <a:rPr lang="ru-RU" dirty="0" smtClean="0"/>
              <a:t> </a:t>
            </a:r>
            <a:r>
              <a:rPr lang="ru-RU" dirty="0" err="1" smtClean="0"/>
              <a:t>індукції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створило грунт для </a:t>
            </a:r>
            <a:r>
              <a:rPr lang="ru-RU" dirty="0" err="1" smtClean="0"/>
              <a:t>винаходу</a:t>
            </a:r>
            <a:r>
              <a:rPr lang="ru-RU" dirty="0" smtClean="0"/>
              <a:t> </a:t>
            </a:r>
            <a:r>
              <a:rPr lang="ru-RU" dirty="0" err="1" smtClean="0"/>
              <a:t>електродвигунів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1865 </a:t>
            </a:r>
            <a:r>
              <a:rPr lang="ru-RU" dirty="0" err="1" smtClean="0"/>
              <a:t>році</a:t>
            </a:r>
            <a:r>
              <a:rPr lang="ru-RU" dirty="0" smtClean="0"/>
              <a:t> Джеймс Кларк Максвелл </a:t>
            </a:r>
            <a:r>
              <a:rPr lang="ru-RU" dirty="0" err="1" smtClean="0"/>
              <a:t>розробив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електромагнітну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. У 1883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Генріх</a:t>
            </a:r>
            <a:r>
              <a:rPr lang="ru-RU" dirty="0" smtClean="0"/>
              <a:t> Герц </a:t>
            </a:r>
            <a:r>
              <a:rPr lang="ru-RU" dirty="0" err="1" smtClean="0"/>
              <a:t>довів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хвиль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визначив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— 300 тис. км / сек.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Гульєльмо</a:t>
            </a:r>
            <a:r>
              <a:rPr lang="ru-RU" dirty="0" smtClean="0"/>
              <a:t> </a:t>
            </a:r>
            <a:r>
              <a:rPr lang="ru-RU" dirty="0" err="1" smtClean="0"/>
              <a:t>Марконі</a:t>
            </a:r>
            <a:r>
              <a:rPr lang="ru-RU" dirty="0" smtClean="0"/>
              <a:t> та О. С. Попов створили </a:t>
            </a:r>
            <a:r>
              <a:rPr lang="ru-RU" dirty="0" err="1" smtClean="0"/>
              <a:t>бездротовий</a:t>
            </a:r>
            <a:r>
              <a:rPr lang="ru-RU" dirty="0" smtClean="0"/>
              <a:t> телеграф — </a:t>
            </a:r>
            <a:r>
              <a:rPr lang="ru-RU" dirty="0" err="1" smtClean="0"/>
              <a:t>радіо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5362" name="Picture 2" descr="http://im6-tub-ua.yandex.net/i?id=160718456-4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786190"/>
            <a:ext cx="1928826" cy="2703962"/>
          </a:xfrm>
          <a:prstGeom prst="rect">
            <a:avLst/>
          </a:prstGeom>
          <a:noFill/>
        </p:spPr>
      </p:pic>
      <p:pic>
        <p:nvPicPr>
          <p:cNvPr id="15364" name="Picture 4" descr="http://im6-tub-ua.yandex.net/i?id=174564092-0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143380"/>
            <a:ext cx="2286016" cy="1948309"/>
          </a:xfrm>
          <a:prstGeom prst="rect">
            <a:avLst/>
          </a:prstGeom>
          <a:noFill/>
        </p:spPr>
      </p:pic>
      <p:pic>
        <p:nvPicPr>
          <p:cNvPr id="15368" name="Picture 8" descr="http://im2-tub-ua.yandex.net/i?id=710193037-6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3786190"/>
            <a:ext cx="2071702" cy="2678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465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Астрономія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6215074" cy="521497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ХІХ </a:t>
            </a:r>
            <a:r>
              <a:rPr lang="ru-RU" dirty="0" smtClean="0"/>
              <a:t>ст.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століттям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 та </a:t>
            </a:r>
            <a:r>
              <a:rPr lang="ru-RU" dirty="0" err="1" smtClean="0"/>
              <a:t>стрімкого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науки — </a:t>
            </a:r>
            <a:r>
              <a:rPr lang="ru-RU" dirty="0" err="1" smtClean="0"/>
              <a:t>астрофізики</a:t>
            </a:r>
            <a:r>
              <a:rPr lang="ru-RU" dirty="0" smtClean="0"/>
              <a:t>. </a:t>
            </a:r>
            <a:r>
              <a:rPr lang="ru-RU" dirty="0" err="1" smtClean="0"/>
              <a:t>Астрофізика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ru-RU" dirty="0" err="1" smtClean="0"/>
              <a:t>астрономії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небесних</a:t>
            </a:r>
            <a:r>
              <a:rPr lang="ru-RU" dirty="0" smtClean="0"/>
              <a:t> </a:t>
            </a:r>
            <a:r>
              <a:rPr lang="ru-RU" dirty="0" err="1" smtClean="0"/>
              <a:t>тіл</a:t>
            </a:r>
            <a:r>
              <a:rPr lang="ru-RU" dirty="0" smtClean="0"/>
              <a:t>. Цей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з'явився</a:t>
            </a:r>
            <a:r>
              <a:rPr lang="ru-RU" dirty="0" smtClean="0"/>
              <a:t> в </a:t>
            </a:r>
            <a:r>
              <a:rPr lang="ru-RU" dirty="0" err="1" smtClean="0"/>
              <a:t>середині</a:t>
            </a:r>
            <a:r>
              <a:rPr lang="ru-RU" dirty="0" smtClean="0"/>
              <a:t> 60-х </a:t>
            </a:r>
            <a:r>
              <a:rPr lang="ru-RU" dirty="0" err="1" smtClean="0"/>
              <a:t>років</a:t>
            </a:r>
            <a:r>
              <a:rPr lang="ru-RU" dirty="0" smtClean="0"/>
              <a:t> 19-го </a:t>
            </a:r>
            <a:r>
              <a:rPr lang="ru-RU" dirty="0" err="1" smtClean="0"/>
              <a:t>століття</a:t>
            </a:r>
            <a:r>
              <a:rPr lang="ru-RU" dirty="0" smtClean="0"/>
              <a:t>.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витоків</a:t>
            </a:r>
            <a:r>
              <a:rPr lang="ru-RU" dirty="0" smtClean="0"/>
              <a:t> стояв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професор</a:t>
            </a:r>
            <a:r>
              <a:rPr lang="ru-RU" dirty="0" smtClean="0"/>
              <a:t> </a:t>
            </a:r>
            <a:r>
              <a:rPr lang="ru-RU" dirty="0" err="1" smtClean="0"/>
              <a:t>Лейпцизького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астроном </a:t>
            </a:r>
            <a:r>
              <a:rPr lang="ru-RU" dirty="0" err="1" smtClean="0"/>
              <a:t>Іоганн</a:t>
            </a:r>
            <a:r>
              <a:rPr lang="ru-RU" dirty="0" smtClean="0"/>
              <a:t> </a:t>
            </a:r>
            <a:r>
              <a:rPr lang="ru-RU" dirty="0" err="1" smtClean="0"/>
              <a:t>Фрідріх</a:t>
            </a:r>
            <a:r>
              <a:rPr lang="ru-RU" dirty="0" smtClean="0"/>
              <a:t> Карл </a:t>
            </a:r>
            <a:r>
              <a:rPr lang="ru-RU" dirty="0" err="1" smtClean="0"/>
              <a:t>Целльнер</a:t>
            </a:r>
            <a:r>
              <a:rPr lang="ru-RU" dirty="0" smtClean="0"/>
              <a:t>.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астрофізиці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фотометрія</a:t>
            </a:r>
            <a:r>
              <a:rPr lang="ru-RU" dirty="0" smtClean="0"/>
              <a:t>, </a:t>
            </a:r>
            <a:r>
              <a:rPr lang="ru-RU" dirty="0" err="1" smtClean="0"/>
              <a:t>фотографія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спектральний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.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винахідників</a:t>
            </a:r>
            <a:r>
              <a:rPr lang="ru-RU" dirty="0" smtClean="0"/>
              <a:t> спектрального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Кірхгоф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проводив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спектру </a:t>
            </a:r>
            <a:r>
              <a:rPr lang="ru-RU" dirty="0" err="1" smtClean="0"/>
              <a:t>Сонця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у 1859 р.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одержати</a:t>
            </a:r>
            <a:r>
              <a:rPr lang="ru-RU" dirty="0" smtClean="0"/>
              <a:t> </a:t>
            </a:r>
            <a:r>
              <a:rPr lang="ru-RU" dirty="0" err="1" smtClean="0"/>
              <a:t>малюнок</a:t>
            </a:r>
            <a:r>
              <a:rPr lang="ru-RU" dirty="0" smtClean="0"/>
              <a:t> </a:t>
            </a:r>
            <a:r>
              <a:rPr lang="ru-RU" dirty="0" err="1" smtClean="0"/>
              <a:t>сонячного</a:t>
            </a:r>
            <a:r>
              <a:rPr lang="ru-RU" dirty="0" smtClean="0"/>
              <a:t> спектру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точно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хімічний</a:t>
            </a:r>
            <a:r>
              <a:rPr lang="ru-RU" dirty="0" smtClean="0"/>
              <a:t> склад </a:t>
            </a:r>
            <a:r>
              <a:rPr lang="ru-RU" dirty="0" err="1" smtClean="0"/>
              <a:t>Сонця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>  </a:t>
            </a:r>
            <a:endParaRPr lang="ru-RU" dirty="0"/>
          </a:p>
        </p:txBody>
      </p:sp>
      <p:pic>
        <p:nvPicPr>
          <p:cNvPr id="20482" name="Picture 2" descr="http://im5-tub-ua.yandex.net/i?id=31473171-0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1571611"/>
            <a:ext cx="2047876" cy="1482329"/>
          </a:xfrm>
          <a:prstGeom prst="rect">
            <a:avLst/>
          </a:prstGeom>
          <a:noFill/>
        </p:spPr>
      </p:pic>
      <p:pic>
        <p:nvPicPr>
          <p:cNvPr id="20484" name="Picture 4" descr="http://im0-tub-ua.yandex.net/i?id=149148742-0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3214686"/>
            <a:ext cx="2057400" cy="1428750"/>
          </a:xfrm>
          <a:prstGeom prst="rect">
            <a:avLst/>
          </a:prstGeom>
          <a:noFill/>
        </p:spPr>
      </p:pic>
      <p:pic>
        <p:nvPicPr>
          <p:cNvPr id="20486" name="Picture 6" descr="http://im1-tub-ua.yandex.net/i?id=418942820-5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4929198"/>
            <a:ext cx="201930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03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Медицина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214346" y="785794"/>
            <a:ext cx="4929222" cy="2500330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2400" dirty="0" smtClean="0"/>
              <a:t>    </a:t>
            </a:r>
            <a:r>
              <a:rPr lang="ru-RU" sz="2400" dirty="0" err="1" smtClean="0"/>
              <a:t>Французький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вчений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Луї</a:t>
            </a:r>
            <a:r>
              <a:rPr lang="ru-RU" sz="2400" dirty="0" smtClean="0"/>
              <a:t> Пастер (1822-1895) заклав </a:t>
            </a:r>
            <a:r>
              <a:rPr lang="ru-RU" sz="2400" dirty="0" err="1" smtClean="0"/>
              <a:t>основи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мікробіолоогії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імунології</a:t>
            </a:r>
            <a:r>
              <a:rPr lang="ru-RU" sz="2400" dirty="0" smtClean="0"/>
              <a:t> (наука про </a:t>
            </a:r>
            <a:r>
              <a:rPr lang="ru-RU" sz="2400" dirty="0" err="1" smtClean="0"/>
              <a:t>захисні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організму</a:t>
            </a:r>
            <a:r>
              <a:rPr lang="ru-RU" sz="2400" dirty="0" smtClean="0"/>
              <a:t>),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дозволило </a:t>
            </a:r>
            <a:r>
              <a:rPr lang="ru-RU" sz="2400" dirty="0" err="1" smtClean="0"/>
              <a:t>розпочати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успішну</a:t>
            </a:r>
            <a:r>
              <a:rPr lang="ru-RU" sz="2400" dirty="0" smtClean="0"/>
              <a:t> </a:t>
            </a:r>
            <a:r>
              <a:rPr lang="ru-RU" sz="2400" dirty="0" err="1" smtClean="0"/>
              <a:t>боротьбу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інфекційними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захворюваннями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3714744" y="3643314"/>
            <a:ext cx="4829180" cy="29289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   В </a:t>
            </a:r>
            <a:r>
              <a:rPr lang="ru-RU" sz="2400" dirty="0" smtClean="0"/>
              <a:t>1895 р. </a:t>
            </a:r>
            <a:r>
              <a:rPr lang="ru-RU" sz="2400" dirty="0" err="1" smtClean="0"/>
              <a:t>німецький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вчений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Вільгельм</a:t>
            </a:r>
            <a:r>
              <a:rPr lang="ru-RU" sz="2400" dirty="0" smtClean="0"/>
              <a:t> Рентген (1845-1923) </a:t>
            </a:r>
            <a:r>
              <a:rPr lang="ru-RU" sz="2400" dirty="0" err="1" smtClean="0"/>
              <a:t>відкрив</a:t>
            </a:r>
            <a:r>
              <a:rPr lang="ru-RU" sz="2400" dirty="0" smtClean="0"/>
              <a:t> </a:t>
            </a:r>
            <a:r>
              <a:rPr lang="ru-RU" sz="2400" dirty="0" err="1" smtClean="0"/>
              <a:t>рентгенівські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промені</a:t>
            </a:r>
            <a:r>
              <a:rPr lang="ru-RU" sz="2400" dirty="0" smtClean="0"/>
              <a:t> (</a:t>
            </a:r>
            <a:r>
              <a:rPr lang="ru-RU" sz="2400" dirty="0" err="1" smtClean="0"/>
              <a:t>названі</a:t>
            </a:r>
            <a:r>
              <a:rPr lang="ru-RU" sz="2400" dirty="0" smtClean="0"/>
              <a:t> в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честь). Вони почали широко </a:t>
            </a:r>
            <a:r>
              <a:rPr lang="ru-RU" sz="2400" dirty="0" err="1" smtClean="0"/>
              <a:t>застосовуватися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медицині</a:t>
            </a:r>
            <a:r>
              <a:rPr lang="ru-RU" sz="2400" dirty="0" smtClean="0"/>
              <a:t>, </a:t>
            </a:r>
            <a:r>
              <a:rPr lang="ru-RU" sz="2400" dirty="0" err="1" smtClean="0"/>
              <a:t>фізиці</a:t>
            </a:r>
            <a:r>
              <a:rPr lang="ru-RU" sz="2400" dirty="0" smtClean="0"/>
              <a:t>, </a:t>
            </a:r>
            <a:r>
              <a:rPr lang="ru-RU" sz="2400" dirty="0" err="1" smtClean="0"/>
              <a:t>техніці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т.д.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1026" name="Picture 2" descr="http://im7-tub-ua.yandex.net/i?id=359445679-5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928669"/>
            <a:ext cx="2143140" cy="2724331"/>
          </a:xfrm>
          <a:prstGeom prst="rect">
            <a:avLst/>
          </a:prstGeom>
          <a:noFill/>
        </p:spPr>
      </p:pic>
      <p:pic>
        <p:nvPicPr>
          <p:cNvPr id="1028" name="Picture 4" descr="http://im5-tub-ua.yandex.net/i?id=54805904-0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786190"/>
            <a:ext cx="2028832" cy="28178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pPr algn="ctr"/>
            <a:r>
              <a:rPr lang="uk-UA" dirty="0" smtClean="0"/>
              <a:t>Медицина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1142984"/>
            <a:ext cx="4038600" cy="24974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Роберт </a:t>
            </a:r>
            <a:r>
              <a:rPr lang="ru-RU" dirty="0" smtClean="0"/>
              <a:t>Кох </a:t>
            </a:r>
            <a:r>
              <a:rPr lang="ru-RU" dirty="0" err="1" smtClean="0"/>
              <a:t>відкрив</a:t>
            </a:r>
            <a:r>
              <a:rPr lang="ru-RU" dirty="0" smtClean="0"/>
              <a:t> </a:t>
            </a:r>
            <a:r>
              <a:rPr lang="ru-RU" dirty="0" err="1" smtClean="0"/>
              <a:t>збудника</a:t>
            </a:r>
            <a:r>
              <a:rPr lang="ru-RU" dirty="0" smtClean="0"/>
              <a:t> </a:t>
            </a:r>
            <a:r>
              <a:rPr lang="ru-RU" dirty="0" err="1" smtClean="0"/>
              <a:t>туберкульозу</a:t>
            </a:r>
            <a:r>
              <a:rPr lang="ru-RU" dirty="0" smtClean="0"/>
              <a:t>, </a:t>
            </a:r>
            <a:r>
              <a:rPr lang="ru-RU" dirty="0" err="1" smtClean="0"/>
              <a:t>бацилу</a:t>
            </a:r>
            <a:r>
              <a:rPr lang="ru-RU" dirty="0" smtClean="0"/>
              <a:t> </a:t>
            </a:r>
            <a:r>
              <a:rPr lang="ru-RU" dirty="0" err="1" smtClean="0"/>
              <a:t>сибірської</a:t>
            </a:r>
            <a:r>
              <a:rPr lang="ru-RU" dirty="0" smtClean="0"/>
              <a:t> </a:t>
            </a:r>
            <a:r>
              <a:rPr lang="ru-RU" dirty="0" err="1" smtClean="0"/>
              <a:t>виразки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холерний</a:t>
            </a:r>
            <a:r>
              <a:rPr lang="ru-RU" dirty="0" smtClean="0"/>
              <a:t> </a:t>
            </a:r>
            <a:r>
              <a:rPr lang="ru-RU" dirty="0" err="1" smtClean="0"/>
              <a:t>вібріон</a:t>
            </a:r>
            <a:r>
              <a:rPr lang="ru-RU" dirty="0" smtClean="0"/>
              <a:t>. За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туберкульозної</a:t>
            </a:r>
            <a:r>
              <a:rPr lang="ru-RU" dirty="0" smtClean="0"/>
              <a:t> </a:t>
            </a:r>
            <a:r>
              <a:rPr lang="ru-RU" dirty="0" err="1" smtClean="0"/>
              <a:t>палички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нагороджений</a:t>
            </a:r>
            <a:r>
              <a:rPr lang="ru-RU" dirty="0" smtClean="0"/>
              <a:t> </a:t>
            </a:r>
            <a:r>
              <a:rPr lang="ru-RU" dirty="0" err="1" smtClean="0"/>
              <a:t>Нобелівською</a:t>
            </a:r>
            <a:r>
              <a:rPr lang="ru-RU" dirty="0" smtClean="0"/>
              <a:t> </a:t>
            </a:r>
            <a:r>
              <a:rPr lang="ru-RU" dirty="0" err="1" smtClean="0"/>
              <a:t>премією</a:t>
            </a:r>
            <a:r>
              <a:rPr lang="ru-RU" dirty="0" smtClean="0"/>
              <a:t>. 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  <p:pic>
        <p:nvPicPr>
          <p:cNvPr id="18434" name="Picture 2" descr="http://im4-tub-ua.yandex.net/i?id=503511432-0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214422"/>
            <a:ext cx="2786082" cy="3905722"/>
          </a:xfrm>
          <a:prstGeom prst="rect">
            <a:avLst/>
          </a:prstGeom>
          <a:noFill/>
        </p:spPr>
      </p:pic>
      <p:pic>
        <p:nvPicPr>
          <p:cNvPr id="18436" name="Picture 4" descr="http://im2-tub-ua.yandex.net/i?id=154663246-4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5" y="3714752"/>
            <a:ext cx="2059319" cy="1643074"/>
          </a:xfrm>
          <a:prstGeom prst="rect">
            <a:avLst/>
          </a:prstGeom>
          <a:noFill/>
        </p:spPr>
      </p:pic>
      <p:pic>
        <p:nvPicPr>
          <p:cNvPr id="18438" name="Picture 6" descr="http://im6-tub-ua.yandex.net/i?id=241564550-1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4643446"/>
            <a:ext cx="210502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751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</a:t>
            </a:r>
            <a:r>
              <a:rPr lang="uk-UA" dirty="0" err="1" smtClean="0"/>
              <a:t>іологія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785794"/>
            <a:ext cx="5357850" cy="55007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Дарвін</a:t>
            </a:r>
            <a:r>
              <a:rPr lang="ru-RU" dirty="0" smtClean="0"/>
              <a:t> </a:t>
            </a:r>
            <a:r>
              <a:rPr lang="ru-RU" dirty="0" smtClean="0"/>
              <a:t>створив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(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органічного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) шляхом природного </a:t>
            </a:r>
            <a:r>
              <a:rPr lang="ru-RU" dirty="0" err="1" smtClean="0"/>
              <a:t>відбору</a:t>
            </a:r>
            <a:r>
              <a:rPr lang="ru-RU" dirty="0" smtClean="0"/>
              <a:t>. В 1871 р. у </a:t>
            </a:r>
            <a:r>
              <a:rPr lang="ru-RU" dirty="0" err="1" smtClean="0"/>
              <a:t>книзі</a:t>
            </a:r>
            <a:r>
              <a:rPr lang="ru-RU" dirty="0" smtClean="0"/>
              <a:t> “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” </a:t>
            </a:r>
            <a:r>
              <a:rPr lang="ru-RU" dirty="0" err="1" smtClean="0"/>
              <a:t>обгрунтував</a:t>
            </a:r>
            <a:r>
              <a:rPr lang="ru-RU" dirty="0" smtClean="0"/>
              <a:t> </a:t>
            </a:r>
            <a:r>
              <a:rPr lang="ru-RU" dirty="0" err="1" smtClean="0"/>
              <a:t>гіпотезу</a:t>
            </a:r>
            <a:r>
              <a:rPr lang="ru-RU" dirty="0" smtClean="0"/>
              <a:t> про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мавпоподібного</a:t>
            </a:r>
            <a:r>
              <a:rPr lang="ru-RU" dirty="0" smtClean="0"/>
              <a:t> </a:t>
            </a:r>
            <a:r>
              <a:rPr lang="ru-RU" dirty="0" err="1" smtClean="0"/>
              <a:t>предка.Дарвін</a:t>
            </a:r>
            <a:r>
              <a:rPr lang="ru-RU" dirty="0" smtClean="0"/>
              <a:t> створив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(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органічного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) шляхом природного </a:t>
            </a:r>
            <a:r>
              <a:rPr lang="ru-RU" dirty="0" err="1" smtClean="0"/>
              <a:t>відбору</a:t>
            </a:r>
            <a:r>
              <a:rPr lang="ru-RU" dirty="0" smtClean="0"/>
              <a:t>. В 1871 р. у </a:t>
            </a:r>
            <a:r>
              <a:rPr lang="ru-RU" dirty="0" err="1" smtClean="0"/>
              <a:t>книзі</a:t>
            </a:r>
            <a:r>
              <a:rPr lang="ru-RU" dirty="0" smtClean="0"/>
              <a:t> “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” </a:t>
            </a:r>
            <a:r>
              <a:rPr lang="ru-RU" dirty="0" err="1" smtClean="0"/>
              <a:t>обгрунтував</a:t>
            </a:r>
            <a:r>
              <a:rPr lang="ru-RU" dirty="0" smtClean="0"/>
              <a:t> </a:t>
            </a:r>
            <a:r>
              <a:rPr lang="ru-RU" dirty="0" err="1" smtClean="0"/>
              <a:t>гіпотезу</a:t>
            </a:r>
            <a:r>
              <a:rPr lang="ru-RU" dirty="0" smtClean="0"/>
              <a:t> про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мавпоподібного</a:t>
            </a:r>
            <a:r>
              <a:rPr lang="ru-RU" dirty="0" smtClean="0"/>
              <a:t> предка.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857232"/>
            <a:ext cx="4038600" cy="5314968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pic>
        <p:nvPicPr>
          <p:cNvPr id="17410" name="Picture 2" descr="http://im7-tub-ua.yandex.net/i?id=693977812-1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857232"/>
            <a:ext cx="1928826" cy="3214710"/>
          </a:xfrm>
          <a:prstGeom prst="rect">
            <a:avLst/>
          </a:prstGeom>
          <a:noFill/>
        </p:spPr>
      </p:pic>
      <p:pic>
        <p:nvPicPr>
          <p:cNvPr id="17412" name="Picture 4" descr="http://im7-tub-ua.yandex.net/i?id=328501754-1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286256"/>
            <a:ext cx="2500330" cy="1875248"/>
          </a:xfrm>
          <a:prstGeom prst="rect">
            <a:avLst/>
          </a:prstGeom>
          <a:noFill/>
        </p:spPr>
      </p:pic>
      <p:pic>
        <p:nvPicPr>
          <p:cNvPr id="17414" name="Picture 6" descr="http://im1-tub-ua.yandex.net/i?id=380561132-5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1500174"/>
            <a:ext cx="1571636" cy="18274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801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Хімія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285860"/>
            <a:ext cx="4357686" cy="9501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      </a:t>
            </a:r>
            <a:r>
              <a:rPr lang="ru-RU" sz="2000" dirty="0" smtClean="0"/>
              <a:t>У </a:t>
            </a:r>
            <a:r>
              <a:rPr lang="ru-RU" sz="2000" dirty="0" err="1" smtClean="0"/>
              <a:t>галузі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хімії</a:t>
            </a:r>
            <a:r>
              <a:rPr lang="ru-RU" sz="2000" dirty="0" smtClean="0"/>
              <a:t> в 19 </a:t>
            </a:r>
            <a:r>
              <a:rPr lang="ru-RU" sz="2000" dirty="0" err="1" smtClean="0"/>
              <a:t>столітті</a:t>
            </a:r>
            <a:r>
              <a:rPr lang="ru-RU" sz="2000" dirty="0" smtClean="0"/>
              <a:t> самим </a:t>
            </a:r>
            <a:r>
              <a:rPr lang="ru-RU" sz="2000" dirty="0" err="1" smtClean="0"/>
              <a:t>значним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відкриття</a:t>
            </a:r>
            <a:r>
              <a:rPr lang="ru-RU" sz="2000" dirty="0" smtClean="0"/>
              <a:t> Д.І. </a:t>
            </a:r>
            <a:r>
              <a:rPr lang="ru-RU" sz="2000" dirty="0" err="1" smtClean="0"/>
              <a:t>Менделєєвим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Періодичного</a:t>
            </a:r>
            <a:r>
              <a:rPr lang="ru-RU" sz="2000" dirty="0" smtClean="0"/>
              <a:t> закону. На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розроблена</a:t>
            </a:r>
            <a:r>
              <a:rPr lang="ru-RU" sz="2000" dirty="0" smtClean="0"/>
              <a:t> </a:t>
            </a:r>
            <a:r>
              <a:rPr lang="ru-RU" sz="2000" dirty="0" err="1" smtClean="0"/>
              <a:t>таблиця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елементів</a:t>
            </a:r>
            <a:r>
              <a:rPr lang="ru-RU" sz="2000" dirty="0" smtClean="0"/>
              <a:t>, яку </a:t>
            </a:r>
            <a:r>
              <a:rPr lang="ru-RU" sz="2000" dirty="0" err="1" smtClean="0"/>
              <a:t>Менделєєв</a:t>
            </a:r>
            <a:r>
              <a:rPr lang="ru-RU" sz="2000" dirty="0" smtClean="0"/>
              <a:t> </a:t>
            </a:r>
            <a:r>
              <a:rPr lang="ru-RU" sz="2000" dirty="0" err="1" smtClean="0"/>
              <a:t>побачив</a:t>
            </a:r>
            <a:r>
              <a:rPr lang="ru-RU" sz="2000" dirty="0" smtClean="0"/>
              <a:t> </a:t>
            </a:r>
            <a:r>
              <a:rPr lang="ru-RU" sz="2000" dirty="0" err="1" smtClean="0"/>
              <a:t>уві</a:t>
            </a:r>
            <a:r>
              <a:rPr lang="ru-RU" sz="2000" dirty="0" smtClean="0"/>
              <a:t> </a:t>
            </a:r>
            <a:r>
              <a:rPr lang="ru-RU" sz="2000" dirty="0" err="1" smtClean="0"/>
              <a:t>сні</a:t>
            </a:r>
            <a:r>
              <a:rPr lang="ru-RU" sz="2000" dirty="0" smtClean="0"/>
              <a:t>.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у </a:t>
            </a:r>
            <a:r>
              <a:rPr lang="ru-RU" sz="2000" dirty="0" err="1" smtClean="0"/>
              <a:t>відповідності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цією</a:t>
            </a:r>
            <a:r>
              <a:rPr lang="ru-RU" sz="2000" dirty="0" smtClean="0"/>
              <a:t> таблицею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припустив,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існують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ще</a:t>
            </a:r>
            <a:r>
              <a:rPr lang="ru-RU" sz="2000" dirty="0" smtClean="0"/>
              <a:t> </a:t>
            </a:r>
            <a:r>
              <a:rPr lang="ru-RU" sz="2000" dirty="0" err="1" smtClean="0"/>
              <a:t>невідомі</a:t>
            </a:r>
            <a:r>
              <a:rPr lang="ru-RU" sz="2000" dirty="0" smtClean="0"/>
              <a:t> </a:t>
            </a:r>
            <a:r>
              <a:rPr lang="ru-RU" sz="2000" dirty="0" err="1" smtClean="0"/>
              <a:t>тоді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елементи</a:t>
            </a:r>
            <a:r>
              <a:rPr lang="ru-RU" sz="2000" dirty="0" smtClean="0"/>
              <a:t>. </a:t>
            </a:r>
            <a:r>
              <a:rPr lang="ru-RU" sz="2000" dirty="0" err="1" smtClean="0"/>
              <a:t>Передбачені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скандій</a:t>
            </a:r>
            <a:r>
              <a:rPr lang="ru-RU" sz="2000" dirty="0" smtClean="0"/>
              <a:t>, </a:t>
            </a:r>
            <a:r>
              <a:rPr lang="ru-RU" sz="2000" dirty="0" err="1" smtClean="0"/>
              <a:t>галій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германій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згодом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відкриті</a:t>
            </a:r>
            <a:r>
              <a:rPr lang="ru-RU" sz="2000" dirty="0" smtClean="0"/>
              <a:t> в </a:t>
            </a:r>
            <a:r>
              <a:rPr lang="ru-RU" sz="2000" dirty="0" err="1" smtClean="0"/>
              <a:t>період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1875 по 1886 </a:t>
            </a:r>
            <a:r>
              <a:rPr lang="ru-RU" sz="2000" dirty="0" err="1" smtClean="0"/>
              <a:t>рр</a:t>
            </a:r>
            <a:r>
              <a:rPr lang="ru-RU" sz="2000" dirty="0" smtClean="0"/>
              <a:t>.. 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19458" name="Picture 2" descr="Д.І. Менделєєв. Фото: Велика радянська енциклопедія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1071546"/>
            <a:ext cx="2857520" cy="3617114"/>
          </a:xfrm>
          <a:prstGeom prst="rect">
            <a:avLst/>
          </a:prstGeom>
          <a:noFill/>
        </p:spPr>
      </p:pic>
      <p:pic>
        <p:nvPicPr>
          <p:cNvPr id="8" name="Picture 4" descr="http://im7-tub-ua.yandex.net/i?id=103705578-12-72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1357298"/>
            <a:ext cx="1043940" cy="1143000"/>
          </a:xfrm>
          <a:prstGeom prst="rect">
            <a:avLst/>
          </a:prstGeom>
          <a:noFill/>
        </p:spPr>
      </p:pic>
      <p:pic>
        <p:nvPicPr>
          <p:cNvPr id="19462" name="Picture 6" descr="http://im7-tub-ua.yandex.net/i?id=23575308-5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3214686"/>
            <a:ext cx="1143008" cy="1143008"/>
          </a:xfrm>
          <a:prstGeom prst="rect">
            <a:avLst/>
          </a:prstGeom>
          <a:noFill/>
        </p:spPr>
      </p:pic>
      <p:pic>
        <p:nvPicPr>
          <p:cNvPr id="19464" name="Picture 8" descr="http://im1-tub-ua.yandex.net/i?id=164935561-37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5143512"/>
            <a:ext cx="1071570" cy="1190633"/>
          </a:xfrm>
          <a:prstGeom prst="rect">
            <a:avLst/>
          </a:prstGeom>
          <a:noFill/>
        </p:spPr>
      </p:pic>
      <p:pic>
        <p:nvPicPr>
          <p:cNvPr id="19466" name="Picture 10" descr="http://im4-tub-ua.yandex.net/i?id=10833210-58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00892" y="5000636"/>
            <a:ext cx="1643074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8010"/>
          </a:xfrm>
        </p:spPr>
        <p:txBody>
          <a:bodyPr/>
          <a:lstStyle/>
          <a:p>
            <a:pPr algn="ctr"/>
            <a:r>
              <a:rPr lang="uk-UA" dirty="0" smtClean="0"/>
              <a:t>Транспорт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1546"/>
            <a:ext cx="6615130" cy="32147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життя</a:t>
            </a:r>
            <a:r>
              <a:rPr lang="ru-RU" dirty="0" smtClean="0"/>
              <a:t> внесло </a:t>
            </a:r>
            <a:r>
              <a:rPr lang="ru-RU" dirty="0" err="1" smtClean="0"/>
              <a:t>створення</a:t>
            </a:r>
            <a:r>
              <a:rPr lang="ru-RU" dirty="0" smtClean="0"/>
              <a:t> парового транспорту. Першим </a:t>
            </a:r>
            <a:r>
              <a:rPr lang="ru-RU" dirty="0" err="1" smtClean="0"/>
              <a:t>пароплавом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річкове</a:t>
            </a:r>
            <a:r>
              <a:rPr lang="ru-RU" dirty="0" smtClean="0"/>
              <a:t> судно, </a:t>
            </a:r>
            <a:r>
              <a:rPr lang="ru-RU" dirty="0" err="1" smtClean="0"/>
              <a:t>збудоване</a:t>
            </a:r>
            <a:r>
              <a:rPr lang="ru-RU" dirty="0" smtClean="0"/>
              <a:t> в США у 1807 р. </a:t>
            </a:r>
            <a:r>
              <a:rPr lang="ru-RU" dirty="0" err="1" smtClean="0"/>
              <a:t>Справжню</a:t>
            </a:r>
            <a:r>
              <a:rPr lang="ru-RU" dirty="0" smtClean="0"/>
              <a:t> </a:t>
            </a:r>
            <a:r>
              <a:rPr lang="ru-RU" dirty="0" err="1" smtClean="0"/>
              <a:t>революцію</a:t>
            </a:r>
            <a:r>
              <a:rPr lang="ru-RU" dirty="0" smtClean="0"/>
              <a:t> в </a:t>
            </a:r>
            <a:r>
              <a:rPr lang="ru-RU" dirty="0" err="1" smtClean="0"/>
              <a:t>транспорті</a:t>
            </a:r>
            <a:r>
              <a:rPr lang="ru-RU" dirty="0" smtClean="0"/>
              <a:t> </a:t>
            </a:r>
            <a:r>
              <a:rPr lang="ru-RU" dirty="0" err="1" smtClean="0"/>
              <a:t>здійснив</a:t>
            </a:r>
            <a:r>
              <a:rPr lang="ru-RU" dirty="0" smtClean="0"/>
              <a:t> </a:t>
            </a:r>
            <a:r>
              <a:rPr lang="ru-RU" dirty="0" err="1" smtClean="0"/>
              <a:t>винахід</a:t>
            </a:r>
            <a:r>
              <a:rPr lang="ru-RU" dirty="0" smtClean="0"/>
              <a:t> паровозу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err="1" smtClean="0"/>
              <a:t>залізниць.В</a:t>
            </a:r>
            <a:r>
              <a:rPr lang="ru-RU" dirty="0" smtClean="0"/>
              <a:t> 1814 р. </a:t>
            </a:r>
            <a:r>
              <a:rPr lang="ru-RU" dirty="0" err="1" smtClean="0"/>
              <a:t>англієць</a:t>
            </a:r>
            <a:r>
              <a:rPr lang="ru-RU" dirty="0" smtClean="0"/>
              <a:t> Джордж Стефенсон </a:t>
            </a:r>
            <a:r>
              <a:rPr lang="ru-RU" dirty="0" err="1" smtClean="0"/>
              <a:t>збудував</a:t>
            </a:r>
            <a:r>
              <a:rPr lang="ru-RU" dirty="0" smtClean="0"/>
              <a:t> перший паровоз “Блюхер”.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pic>
        <p:nvPicPr>
          <p:cNvPr id="21506" name="Picture 2" descr="http://im3-tub-ua.yandex.net/i?id=173802163-6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2428868"/>
            <a:ext cx="2720359" cy="3429024"/>
          </a:xfrm>
          <a:prstGeom prst="rect">
            <a:avLst/>
          </a:prstGeom>
          <a:noFill/>
        </p:spPr>
      </p:pic>
      <p:pic>
        <p:nvPicPr>
          <p:cNvPr id="21508" name="Picture 4" descr="http://im6-tub-ua.yandex.net/i?id=300553776-26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3786190"/>
            <a:ext cx="3366159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170</TotalTime>
  <Words>850</Words>
  <Application>Microsoft Office PowerPoint</Application>
  <PresentationFormat>Экран (4:3)</PresentationFormat>
  <Paragraphs>42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Литейная</vt:lpstr>
      <vt:lpstr>Наукові і технічні відкриття  у ХІХ столітті</vt:lpstr>
      <vt:lpstr>Фізика і електротехніка  </vt:lpstr>
      <vt:lpstr>Фізика і електротехніка</vt:lpstr>
      <vt:lpstr>Астрономія</vt:lpstr>
      <vt:lpstr>Медицина</vt:lpstr>
      <vt:lpstr>Медицина</vt:lpstr>
      <vt:lpstr>Біологія </vt:lpstr>
      <vt:lpstr>Хімія</vt:lpstr>
      <vt:lpstr>Транспорт</vt:lpstr>
      <vt:lpstr>Транспорт</vt:lpstr>
      <vt:lpstr>Засоби зв'язку</vt:lpstr>
      <vt:lpstr>Ткацький верстат</vt:lpstr>
      <vt:lpstr>Машинобудування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Наукові і технічні відкриття  у ХІХ столітті</dc:title>
  <dc:creator>Маргарита</dc:creator>
  <cp:lastModifiedBy>Маргарита</cp:lastModifiedBy>
  <cp:revision>18</cp:revision>
  <dcterms:created xsi:type="dcterms:W3CDTF">2014-05-11T15:59:14Z</dcterms:created>
  <dcterms:modified xsi:type="dcterms:W3CDTF">2014-05-13T15:29:43Z</dcterms:modified>
</cp:coreProperties>
</file>