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A0F7-C4A7-4630-9BAD-723C7AE60C9E}" type="datetimeFigureOut">
              <a:rPr lang="ru-RU" smtClean="0"/>
              <a:t>18.01.2015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7581-FCAB-471F-AA31-EFD4EE36D39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33169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коном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ічний розвиток</a:t>
            </a:r>
            <a:b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Великої Британії в останній  третині </a:t>
            </a:r>
            <a:r>
              <a:rPr lang="en-US" dirty="0" smtClean="0">
                <a:solidFill>
                  <a:srgbClr val="002060"/>
                </a:solidFill>
              </a:rPr>
              <a:t>XIX</a:t>
            </a:r>
            <a:r>
              <a:rPr lang="uk-UA" dirty="0" smtClean="0">
                <a:solidFill>
                  <a:srgbClr val="002060"/>
                </a:solidFill>
              </a:rPr>
              <a:t> століття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077072"/>
            <a:ext cx="5580112" cy="17526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Виконала учениця 9-А класу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Бабенко Єлизавета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Autofit/>
          </a:bodyPr>
          <a:lstStyle/>
          <a:p>
            <a:r>
              <a:rPr lang="ru-RU" sz="3200" dirty="0"/>
              <a:t>Кінець</a:t>
            </a:r>
            <a:r>
              <a:rPr lang="ru-RU" sz="3200" dirty="0"/>
              <a:t> </a:t>
            </a:r>
            <a:r>
              <a:rPr lang="en-US" sz="3200" dirty="0"/>
              <a:t>XIX </a:t>
            </a:r>
            <a:r>
              <a:rPr lang="ru-RU" sz="3200" dirty="0"/>
              <a:t>ст. — </a:t>
            </a:r>
            <a:r>
              <a:rPr lang="ru-RU" sz="3200" dirty="0"/>
              <a:t>період</a:t>
            </a:r>
            <a:r>
              <a:rPr lang="ru-RU" sz="3200" dirty="0"/>
              <a:t> </a:t>
            </a:r>
            <a:r>
              <a:rPr lang="ru-RU" sz="3200" dirty="0"/>
              <a:t>швидкого</a:t>
            </a:r>
            <a:r>
              <a:rPr lang="ru-RU" sz="3200" dirty="0"/>
              <a:t> </a:t>
            </a:r>
            <a:r>
              <a:rPr lang="ru-RU" sz="3200" dirty="0" smtClean="0"/>
              <a:t>  </a:t>
            </a:r>
            <a:r>
              <a:rPr lang="ru-RU" sz="3200" dirty="0" smtClean="0"/>
              <a:t>економічного</a:t>
            </a:r>
            <a:r>
              <a:rPr lang="ru-RU" sz="3200" dirty="0" smtClean="0"/>
              <a:t>  </a:t>
            </a:r>
            <a:r>
              <a:rPr lang="ru-RU" sz="3200" dirty="0" smtClean="0"/>
              <a:t>піднесення</a:t>
            </a:r>
            <a:r>
              <a:rPr lang="ru-RU" sz="3200" dirty="0" smtClean="0"/>
              <a:t> </a:t>
            </a:r>
            <a:r>
              <a:rPr lang="ru-RU" sz="3200" dirty="0"/>
              <a:t>США і </a:t>
            </a:r>
            <a:r>
              <a:rPr lang="ru-RU" sz="3200" dirty="0"/>
              <a:t>Німеччини</a:t>
            </a:r>
            <a:r>
              <a:rPr lang="ru-RU" sz="3200" dirty="0"/>
              <a:t> — для </a:t>
            </a:r>
            <a:r>
              <a:rPr lang="ru-RU" sz="3200" dirty="0"/>
              <a:t>Англії</a:t>
            </a:r>
            <a:r>
              <a:rPr lang="ru-RU" sz="3200" dirty="0"/>
              <a:t> </a:t>
            </a:r>
            <a:r>
              <a:rPr lang="ru-RU" sz="3200" dirty="0"/>
              <a:t>обернувся</a:t>
            </a:r>
            <a:r>
              <a:rPr lang="ru-RU" sz="3200" dirty="0"/>
              <a:t> </a:t>
            </a:r>
            <a:r>
              <a:rPr lang="ru-RU" sz="3200" dirty="0"/>
              <a:t>втратою</a:t>
            </a:r>
            <a:r>
              <a:rPr lang="ru-RU" sz="3200" dirty="0"/>
              <a:t> </a:t>
            </a:r>
            <a:r>
              <a:rPr lang="ru-RU" sz="3200" dirty="0"/>
              <a:t>монопольних</a:t>
            </a:r>
            <a:r>
              <a:rPr lang="ru-RU" sz="3200" dirty="0"/>
              <a:t> </a:t>
            </a:r>
            <a:r>
              <a:rPr lang="ru-RU" sz="3200" dirty="0"/>
              <a:t>позицій</a:t>
            </a:r>
            <a:r>
              <a:rPr lang="ru-RU" sz="3200" dirty="0"/>
              <a:t> у </a:t>
            </a:r>
            <a:r>
              <a:rPr lang="ru-RU" sz="3200" dirty="0"/>
              <a:t>світовій</a:t>
            </a:r>
            <a:r>
              <a:rPr lang="ru-RU" sz="3200" dirty="0"/>
              <a:t> </a:t>
            </a:r>
            <a:r>
              <a:rPr lang="ru-RU" sz="3200" dirty="0"/>
              <a:t>промисловості</a:t>
            </a:r>
            <a:r>
              <a:rPr lang="ru-RU" sz="3200" dirty="0"/>
              <a:t> </a:t>
            </a:r>
            <a:r>
              <a:rPr lang="ru-RU" sz="3200" dirty="0"/>
              <a:t>й</a:t>
            </a:r>
            <a:r>
              <a:rPr lang="ru-RU" sz="3200" dirty="0"/>
              <a:t> </a:t>
            </a:r>
            <a:r>
              <a:rPr lang="ru-RU" sz="3200" dirty="0"/>
              <a:t>торгівлі</a:t>
            </a:r>
            <a:r>
              <a:rPr lang="ru-RU" sz="3200" dirty="0"/>
              <a:t>.</a:t>
            </a:r>
            <a:br>
              <a:rPr lang="ru-RU" sz="3200" dirty="0"/>
            </a:br>
            <a:r>
              <a:rPr lang="ru-RU" sz="3200" dirty="0"/>
              <a:t>Наприкінці</a:t>
            </a:r>
            <a:r>
              <a:rPr lang="ru-RU" sz="3200" dirty="0"/>
              <a:t> </a:t>
            </a:r>
            <a:r>
              <a:rPr lang="en-US" sz="3200" dirty="0"/>
              <a:t>XIX </a:t>
            </a:r>
            <a:r>
              <a:rPr lang="ru-RU" sz="3200" dirty="0"/>
              <a:t>ст. </a:t>
            </a:r>
            <a:r>
              <a:rPr lang="ru-RU" sz="3200" dirty="0"/>
              <a:t>англійська</a:t>
            </a:r>
            <a:r>
              <a:rPr lang="ru-RU" sz="3200" dirty="0"/>
              <a:t> </a:t>
            </a:r>
            <a:r>
              <a:rPr lang="ru-RU" sz="3200" dirty="0"/>
              <a:t>індустрія</a:t>
            </a:r>
            <a:r>
              <a:rPr lang="ru-RU" sz="3200" dirty="0"/>
              <a:t> </a:t>
            </a:r>
            <a:r>
              <a:rPr lang="ru-RU" sz="3200" dirty="0"/>
              <a:t>посідала</a:t>
            </a:r>
            <a:r>
              <a:rPr lang="ru-RU" sz="3200" dirty="0"/>
              <a:t> вже не </a:t>
            </a:r>
            <a:r>
              <a:rPr lang="uk-UA" sz="3200" dirty="0" smtClean="0"/>
              <a:t>перше</a:t>
            </a:r>
            <a:r>
              <a:rPr lang="ru-RU" sz="3200" dirty="0" smtClean="0"/>
              <a:t>, </a:t>
            </a:r>
            <a:r>
              <a:rPr lang="ru-RU" sz="3200" dirty="0"/>
              <a:t>а </a:t>
            </a:r>
            <a:r>
              <a:rPr lang="ru-RU" sz="3200" dirty="0" smtClean="0"/>
              <a:t>третє</a:t>
            </a:r>
            <a:r>
              <a:rPr lang="ru-RU" sz="3200" dirty="0" smtClean="0"/>
              <a:t> </a:t>
            </a:r>
            <a:r>
              <a:rPr lang="ru-RU" sz="3200" dirty="0"/>
              <a:t>місце</a:t>
            </a:r>
            <a:r>
              <a:rPr lang="ru-RU" sz="3200" dirty="0"/>
              <a:t> у </a:t>
            </a:r>
            <a:r>
              <a:rPr lang="ru-RU" sz="3200" dirty="0"/>
              <a:t>світі</a:t>
            </a:r>
            <a:r>
              <a:rPr lang="ru-RU" sz="3200" dirty="0"/>
              <a:t>. </a:t>
            </a:r>
            <a:r>
              <a:rPr lang="ru-RU" sz="3200" dirty="0"/>
              <a:t>Частка</a:t>
            </a:r>
            <a:r>
              <a:rPr lang="ru-RU" sz="3200" dirty="0"/>
              <a:t> </a:t>
            </a:r>
            <a:r>
              <a:rPr lang="ru-RU" sz="3200" dirty="0"/>
              <a:t>Великої</a:t>
            </a:r>
            <a:r>
              <a:rPr lang="ru-RU" sz="3200" dirty="0"/>
              <a:t> </a:t>
            </a:r>
            <a:r>
              <a:rPr lang="ru-RU" sz="3200" dirty="0"/>
              <a:t>Британії</a:t>
            </a:r>
            <a:r>
              <a:rPr lang="ru-RU" sz="3200" dirty="0"/>
              <a:t> у </a:t>
            </a:r>
            <a:r>
              <a:rPr lang="ru-RU" sz="3200" dirty="0"/>
              <a:t>світовій</a:t>
            </a:r>
            <a:r>
              <a:rPr lang="ru-RU" sz="3200" dirty="0"/>
              <a:t> </a:t>
            </a:r>
            <a:r>
              <a:rPr lang="ru-RU" sz="3200" dirty="0"/>
              <a:t>торгівлі</a:t>
            </a:r>
            <a:r>
              <a:rPr lang="ru-RU" sz="3200" dirty="0"/>
              <a:t> </a:t>
            </a:r>
            <a:r>
              <a:rPr lang="ru-RU" sz="3200" dirty="0"/>
              <a:t>скоротилася</a:t>
            </a:r>
            <a:r>
              <a:rPr lang="ru-RU" sz="3200" dirty="0"/>
              <a:t> з 22 % у 1870 р. до 15 % у 1900 </a:t>
            </a:r>
            <a:r>
              <a:rPr lang="ru-RU" sz="3200" dirty="0" smtClean="0"/>
              <a:t>р.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Причини втрати Англією першості: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5144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Технічна відсталість на англійських виробництвах.</a:t>
            </a:r>
          </a:p>
          <a:p>
            <a:r>
              <a:rPr lang="uk-UA" dirty="0" smtClean="0"/>
              <a:t>Скорочення обсягів виробництва.</a:t>
            </a:r>
          </a:p>
          <a:p>
            <a:r>
              <a:rPr lang="uk-UA" dirty="0" smtClean="0"/>
              <a:t>Активне вивезення капіталів із Англії.</a:t>
            </a:r>
          </a:p>
          <a:p>
            <a:r>
              <a:rPr lang="uk-UA" dirty="0" smtClean="0"/>
              <a:t>Посилення конкурентної боротьби на світових ринках.</a:t>
            </a:r>
          </a:p>
          <a:p>
            <a:r>
              <a:rPr lang="uk-UA" dirty="0" smtClean="0"/>
              <a:t>Посилений розвиток держав-конкурентів.</a:t>
            </a:r>
          </a:p>
          <a:p>
            <a:r>
              <a:rPr lang="uk-UA" dirty="0" smtClean="0"/>
              <a:t>Відсутність фінансів не дозволяла фермерам Англії використовувати нові технології.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ru-RU" sz="3800" dirty="0" smtClean="0"/>
              <a:t>Головною </a:t>
            </a:r>
            <a:r>
              <a:rPr lang="ru-RU" sz="3800" dirty="0"/>
              <a:t>причиною </a:t>
            </a:r>
            <a:r>
              <a:rPr lang="ru-RU" sz="3800" dirty="0"/>
              <a:t>відставання</a:t>
            </a:r>
            <a:r>
              <a:rPr lang="ru-RU" sz="3800" dirty="0"/>
              <a:t> </a:t>
            </a:r>
            <a:r>
              <a:rPr lang="ru-RU" sz="3800" dirty="0"/>
              <a:t>Англії</a:t>
            </a:r>
            <a:r>
              <a:rPr lang="ru-RU" sz="3800" dirty="0"/>
              <a:t> було </a:t>
            </a:r>
            <a:r>
              <a:rPr lang="ru-RU" sz="3800" dirty="0"/>
              <a:t>поступове</a:t>
            </a:r>
            <a:r>
              <a:rPr lang="ru-RU" sz="3800" dirty="0"/>
              <a:t> </a:t>
            </a:r>
            <a:r>
              <a:rPr lang="ru-RU" sz="3800" dirty="0"/>
              <a:t>фізичне</a:t>
            </a:r>
            <a:r>
              <a:rPr lang="ru-RU" sz="3800" dirty="0"/>
              <a:t> і </a:t>
            </a:r>
            <a:r>
              <a:rPr lang="ru-RU" sz="3800" dirty="0"/>
              <a:t>моральне</a:t>
            </a:r>
            <a:r>
              <a:rPr lang="ru-RU" sz="3800" dirty="0"/>
              <a:t> </a:t>
            </a:r>
            <a:r>
              <a:rPr lang="ru-RU" sz="3800" dirty="0"/>
              <a:t>старіння</a:t>
            </a:r>
            <a:r>
              <a:rPr lang="ru-RU" sz="3800" dirty="0"/>
              <a:t> </a:t>
            </a:r>
            <a:r>
              <a:rPr lang="ru-RU" sz="3800" dirty="0"/>
              <a:t>виробничої</a:t>
            </a:r>
            <a:r>
              <a:rPr lang="ru-RU" sz="3800" dirty="0"/>
              <a:t> </a:t>
            </a:r>
            <a:r>
              <a:rPr lang="ru-RU" sz="3800" dirty="0"/>
              <a:t>бази</a:t>
            </a:r>
            <a:r>
              <a:rPr lang="ru-RU" sz="3800" dirty="0"/>
              <a:t> </a:t>
            </a:r>
            <a:r>
              <a:rPr lang="ru-RU" sz="3800" dirty="0"/>
              <a:t>британської</a:t>
            </a:r>
            <a:r>
              <a:rPr lang="ru-RU" sz="3800" dirty="0"/>
              <a:t> </a:t>
            </a:r>
            <a:r>
              <a:rPr lang="ru-RU" sz="3800" dirty="0"/>
              <a:t>промисловості</a:t>
            </a:r>
            <a:r>
              <a:rPr lang="ru-RU" sz="3800" dirty="0"/>
              <a:t>. </a:t>
            </a:r>
            <a:r>
              <a:rPr lang="ru-RU" sz="3800" dirty="0"/>
              <a:t>Англійські</a:t>
            </a:r>
            <a:r>
              <a:rPr lang="ru-RU" sz="3800" dirty="0"/>
              <a:t> фабрики та заводи були </a:t>
            </a:r>
            <a:r>
              <a:rPr lang="ru-RU" sz="3800" dirty="0"/>
              <a:t>збудовані</a:t>
            </a:r>
            <a:r>
              <a:rPr lang="ru-RU" sz="3800" dirty="0"/>
              <a:t> ще в </a:t>
            </a:r>
            <a:r>
              <a:rPr lang="ru-RU" sz="3800" dirty="0"/>
              <a:t>кінці</a:t>
            </a:r>
            <a:r>
              <a:rPr lang="ru-RU" sz="3800" dirty="0"/>
              <a:t> </a:t>
            </a:r>
            <a:r>
              <a:rPr lang="en-US" sz="3800" dirty="0"/>
              <a:t>XVIII — </a:t>
            </a:r>
            <a:r>
              <a:rPr lang="ru-RU" sz="3800" dirty="0"/>
              <a:t>першій</a:t>
            </a:r>
            <a:r>
              <a:rPr lang="ru-RU" sz="3800" dirty="0"/>
              <a:t> </a:t>
            </a:r>
            <a:r>
              <a:rPr lang="ru-RU" sz="3800" dirty="0"/>
              <a:t>половині</a:t>
            </a:r>
            <a:r>
              <a:rPr lang="ru-RU" sz="3800" dirty="0"/>
              <a:t> </a:t>
            </a:r>
            <a:r>
              <a:rPr lang="en-US" sz="3800" dirty="0"/>
              <a:t>XIX </a:t>
            </a:r>
            <a:r>
              <a:rPr lang="ru-RU" sz="3800" dirty="0"/>
              <a:t>ст. і </a:t>
            </a:r>
            <a:r>
              <a:rPr lang="ru-RU" sz="3800" dirty="0"/>
              <a:t>оснащені</a:t>
            </a:r>
            <a:r>
              <a:rPr lang="ru-RU" sz="3800" dirty="0"/>
              <a:t> машинами та </a:t>
            </a:r>
            <a:r>
              <a:rPr lang="ru-RU" sz="3800" dirty="0"/>
              <a:t>механізмами</a:t>
            </a:r>
            <a:r>
              <a:rPr lang="ru-RU" sz="3800" dirty="0"/>
              <a:t> </a:t>
            </a:r>
            <a:r>
              <a:rPr lang="ru-RU" sz="3800" dirty="0"/>
              <a:t>доби</a:t>
            </a:r>
            <a:r>
              <a:rPr lang="ru-RU" sz="3800" dirty="0"/>
              <a:t> </a:t>
            </a:r>
            <a:r>
              <a:rPr lang="ru-RU" sz="3800" dirty="0"/>
              <a:t>промислового</a:t>
            </a:r>
            <a:r>
              <a:rPr lang="ru-RU" sz="3800" dirty="0"/>
              <a:t> перевороту. Вони </a:t>
            </a:r>
            <a:r>
              <a:rPr lang="ru-RU" sz="3800" dirty="0"/>
              <a:t>неспроможні</a:t>
            </a:r>
            <a:r>
              <a:rPr lang="ru-RU" sz="3800" dirty="0"/>
              <a:t> були </a:t>
            </a:r>
            <a:r>
              <a:rPr lang="ru-RU" sz="3800" dirty="0"/>
              <a:t>виготовляти</a:t>
            </a:r>
            <a:r>
              <a:rPr lang="ru-RU" sz="3800" dirty="0"/>
              <a:t> </a:t>
            </a:r>
            <a:r>
              <a:rPr lang="ru-RU" sz="3800" dirty="0"/>
              <a:t>таку</a:t>
            </a:r>
            <a:r>
              <a:rPr lang="ru-RU" sz="3800" dirty="0"/>
              <a:t> </a:t>
            </a:r>
            <a:r>
              <a:rPr lang="ru-RU" sz="3800" dirty="0"/>
              <a:t>кількість</a:t>
            </a:r>
            <a:r>
              <a:rPr lang="ru-RU" sz="3800" dirty="0"/>
              <a:t> </a:t>
            </a:r>
            <a:r>
              <a:rPr lang="ru-RU" sz="3800" dirty="0"/>
              <a:t>виробів</a:t>
            </a:r>
            <a:r>
              <a:rPr lang="ru-RU" sz="3800" dirty="0"/>
              <a:t> і </a:t>
            </a:r>
            <a:r>
              <a:rPr lang="ru-RU" sz="3800" dirty="0"/>
              <a:t>такої</a:t>
            </a:r>
            <a:r>
              <a:rPr lang="ru-RU" sz="3800" dirty="0"/>
              <a:t> </a:t>
            </a:r>
            <a:r>
              <a:rPr lang="ru-RU" sz="3800" dirty="0"/>
              <a:t>якості</a:t>
            </a:r>
            <a:r>
              <a:rPr lang="ru-RU" sz="3800" dirty="0"/>
              <a:t>, як </a:t>
            </a:r>
            <a:r>
              <a:rPr lang="ru-RU" sz="3800" dirty="0"/>
              <a:t>американські</a:t>
            </a:r>
            <a:r>
              <a:rPr lang="ru-RU" sz="3800" dirty="0"/>
              <a:t> та </a:t>
            </a:r>
            <a:r>
              <a:rPr lang="ru-RU" sz="3800" dirty="0"/>
              <a:t>німецькі</a:t>
            </a:r>
            <a:r>
              <a:rPr lang="ru-RU" sz="3800" dirty="0"/>
              <a:t>, що </a:t>
            </a:r>
            <a:r>
              <a:rPr lang="ru-RU" sz="3800" dirty="0"/>
              <a:t>базувалися</a:t>
            </a:r>
            <a:r>
              <a:rPr lang="ru-RU" sz="3800" dirty="0"/>
              <a:t> на </a:t>
            </a:r>
            <a:r>
              <a:rPr lang="ru-RU" sz="3800" dirty="0"/>
              <a:t>ефективнішій</a:t>
            </a:r>
            <a:r>
              <a:rPr lang="ru-RU" sz="3800" dirty="0"/>
              <a:t> </a:t>
            </a:r>
            <a:r>
              <a:rPr lang="ru-RU" sz="3800" dirty="0"/>
              <a:t>виробничій</a:t>
            </a:r>
            <a:r>
              <a:rPr lang="ru-RU" sz="3800" dirty="0"/>
              <a:t> </a:t>
            </a:r>
            <a:r>
              <a:rPr lang="ru-RU" sz="3800" dirty="0"/>
              <a:t>основі</a:t>
            </a:r>
            <a:r>
              <a:rPr lang="ru-RU" sz="3800" dirty="0"/>
              <a:t>, </a:t>
            </a:r>
            <a:r>
              <a:rPr lang="ru-RU" sz="3800" dirty="0"/>
              <a:t>створеній</a:t>
            </a:r>
            <a:r>
              <a:rPr lang="ru-RU" sz="3800" dirty="0"/>
              <a:t> </a:t>
            </a:r>
            <a:r>
              <a:rPr lang="ru-RU" sz="3800" dirty="0"/>
              <a:t>науково-технічним</a:t>
            </a:r>
            <a:r>
              <a:rPr lang="ru-RU" sz="3800" dirty="0"/>
              <a:t> </a:t>
            </a:r>
            <a:r>
              <a:rPr lang="ru-RU" sz="3800" dirty="0"/>
              <a:t>процесом</a:t>
            </a:r>
            <a:r>
              <a:rPr lang="ru-RU" sz="3800" dirty="0"/>
              <a:t> </a:t>
            </a:r>
            <a:r>
              <a:rPr lang="ru-RU" sz="3800" dirty="0"/>
              <a:t>останньої</a:t>
            </a:r>
            <a:r>
              <a:rPr lang="ru-RU" sz="3800" dirty="0"/>
              <a:t> </a:t>
            </a:r>
            <a:r>
              <a:rPr lang="ru-RU" sz="3800" dirty="0"/>
              <a:t>третини</a:t>
            </a:r>
            <a:r>
              <a:rPr lang="ru-RU" sz="3800" dirty="0"/>
              <a:t> </a:t>
            </a:r>
            <a:r>
              <a:rPr lang="en-US" sz="3800" dirty="0"/>
              <a:t>XIX </a:t>
            </a:r>
            <a:r>
              <a:rPr lang="ru-RU" sz="3800" dirty="0"/>
              <a:t>ст. 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>Технічна</a:t>
            </a:r>
            <a:r>
              <a:rPr lang="ru-RU" sz="3800" dirty="0"/>
              <a:t> </a:t>
            </a:r>
            <a:r>
              <a:rPr lang="ru-RU" sz="3800" dirty="0"/>
              <a:t>модернізація</a:t>
            </a:r>
            <a:r>
              <a:rPr lang="ru-RU" sz="3800" dirty="0"/>
              <a:t> </a:t>
            </a:r>
            <a:r>
              <a:rPr lang="ru-RU" sz="3800" dirty="0"/>
              <a:t>англійської</a:t>
            </a:r>
            <a:r>
              <a:rPr lang="ru-RU" sz="3800" dirty="0"/>
              <a:t> </a:t>
            </a:r>
            <a:r>
              <a:rPr lang="ru-RU" sz="3800" dirty="0"/>
              <a:t>промисловості</a:t>
            </a:r>
            <a:r>
              <a:rPr lang="ru-RU" sz="3800" dirty="0"/>
              <a:t> була </a:t>
            </a:r>
            <a:r>
              <a:rPr lang="ru-RU" sz="3800" dirty="0"/>
              <a:t>вкрай</a:t>
            </a:r>
            <a:r>
              <a:rPr lang="ru-RU" sz="3800" dirty="0"/>
              <a:t> </a:t>
            </a:r>
            <a:r>
              <a:rPr lang="ru-RU" sz="3800" dirty="0"/>
              <a:t>необхідною</a:t>
            </a:r>
            <a:r>
              <a:rPr lang="ru-RU" sz="3800" dirty="0"/>
              <a:t>, але </a:t>
            </a:r>
            <a:r>
              <a:rPr lang="ru-RU" sz="3800" dirty="0"/>
              <a:t>надзвичайно</a:t>
            </a:r>
            <a:r>
              <a:rPr lang="ru-RU" sz="3800" dirty="0"/>
              <a:t> дорогою і складною, вона </a:t>
            </a:r>
            <a:r>
              <a:rPr lang="ru-RU" sz="3800" dirty="0"/>
              <a:t>вимагала</a:t>
            </a:r>
            <a:r>
              <a:rPr lang="ru-RU" sz="3800" dirty="0"/>
              <a:t> </a:t>
            </a:r>
            <a:r>
              <a:rPr lang="ru-RU" sz="3800" dirty="0"/>
              <a:t>додаткових</a:t>
            </a:r>
            <a:r>
              <a:rPr lang="ru-RU" sz="3800" dirty="0"/>
              <a:t> </a:t>
            </a:r>
            <a:r>
              <a:rPr lang="ru-RU" sz="3800" dirty="0"/>
              <a:t>капіталовкладень</a:t>
            </a:r>
            <a:r>
              <a:rPr lang="ru-RU" sz="3800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семирная история. Том 6 - Книги. Различные тем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305502" cy="3933055"/>
          </a:xfrm>
          <a:prstGeom prst="rect">
            <a:avLst/>
          </a:prstGeom>
          <a:noFill/>
        </p:spPr>
      </p:pic>
      <p:pic>
        <p:nvPicPr>
          <p:cNvPr id="1028" name="Picture 4" descr="Events at Stanford: wednesday, january 23, 2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7" y="2852936"/>
            <a:ext cx="4860033" cy="4005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Економіка Великої Британії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Утрата торговельної монополії.</a:t>
            </a:r>
          </a:p>
          <a:p>
            <a:r>
              <a:rPr lang="uk-UA" sz="2800" dirty="0" smtClean="0"/>
              <a:t>Відставання в промисловості, особливо в розвитку нових галузей – хімічної, автомобільної, електротехнічної і т.д.</a:t>
            </a:r>
          </a:p>
          <a:p>
            <a:r>
              <a:rPr lang="uk-UA" sz="2800" dirty="0" smtClean="0"/>
              <a:t>Відсталість у сільському господарстві.</a:t>
            </a:r>
          </a:p>
          <a:p>
            <a:r>
              <a:rPr lang="uk-UA" sz="2800" dirty="0" smtClean="0"/>
              <a:t>Початок формування монополістичних </a:t>
            </a:r>
            <a:r>
              <a:rPr lang="uk-UA" sz="2800" dirty="0" smtClean="0"/>
              <a:t>об′єднань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Дешева продукція з колоній.</a:t>
            </a:r>
          </a:p>
          <a:p>
            <a:r>
              <a:rPr lang="uk-UA" sz="2800" dirty="0" smtClean="0"/>
              <a:t>Активне використання колоній – джерела дешевої сировини, ринка збуту англійських товарів, місця вивезення капіталу.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Висновок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  <a:r>
              <a:rPr lang="ru-RU" sz="3400" dirty="0" smtClean="0"/>
              <a:t>    </a:t>
            </a:r>
            <a:r>
              <a:rPr lang="ru-RU" sz="3400" dirty="0" smtClean="0"/>
              <a:t>Серйозними</a:t>
            </a:r>
            <a:r>
              <a:rPr lang="ru-RU" sz="3400" dirty="0" smtClean="0"/>
              <a:t> </a:t>
            </a:r>
            <a:r>
              <a:rPr lang="ru-RU" sz="3400" dirty="0"/>
              <a:t>конкурентами </a:t>
            </a:r>
            <a:r>
              <a:rPr lang="ru-RU" sz="3400" dirty="0"/>
              <a:t>Великобританії</a:t>
            </a:r>
            <a:r>
              <a:rPr lang="ru-RU" sz="3400" dirty="0"/>
              <a:t>, яка </a:t>
            </a:r>
            <a:r>
              <a:rPr lang="ru-RU" sz="3400" dirty="0"/>
              <a:t>першою</a:t>
            </a:r>
            <a:r>
              <a:rPr lang="ru-RU" sz="3400" dirty="0"/>
              <a:t> стала на шлях </a:t>
            </a:r>
            <a:r>
              <a:rPr lang="ru-RU" sz="3400" dirty="0"/>
              <a:t>промислового</a:t>
            </a:r>
            <a:r>
              <a:rPr lang="ru-RU" sz="3400" dirty="0"/>
              <a:t> перевороту </a:t>
            </a:r>
            <a:r>
              <a:rPr lang="ru-RU" sz="3400" dirty="0"/>
              <a:t>й</a:t>
            </a:r>
            <a:r>
              <a:rPr lang="ru-RU" sz="3400" dirty="0"/>
              <a:t> </a:t>
            </a:r>
            <a:r>
              <a:rPr lang="ru-RU" sz="3400" dirty="0"/>
              <a:t>індустріального</a:t>
            </a:r>
            <a:r>
              <a:rPr lang="ru-RU" sz="3400" dirty="0"/>
              <a:t> </a:t>
            </a:r>
            <a:r>
              <a:rPr lang="ru-RU" sz="3400" dirty="0"/>
              <a:t>розвитку</a:t>
            </a:r>
            <a:r>
              <a:rPr lang="ru-RU" sz="3400" dirty="0"/>
              <a:t> і була "</a:t>
            </a:r>
            <a:r>
              <a:rPr lang="ru-RU" sz="3400" dirty="0"/>
              <a:t>майстернею</a:t>
            </a:r>
            <a:r>
              <a:rPr lang="ru-RU" sz="3400" dirty="0"/>
              <a:t> світу", стали США та </a:t>
            </a:r>
            <a:r>
              <a:rPr lang="ru-RU" sz="3400" dirty="0"/>
              <a:t>Німеччина</a:t>
            </a:r>
            <a:r>
              <a:rPr lang="ru-RU" sz="3400" dirty="0"/>
              <a:t>. </a:t>
            </a:r>
            <a:r>
              <a:rPr lang="ru-RU" sz="3400" dirty="0"/>
              <a:t>Економічний</a:t>
            </a:r>
            <a:r>
              <a:rPr lang="ru-RU" sz="3400" dirty="0"/>
              <a:t> </a:t>
            </a:r>
            <a:r>
              <a:rPr lang="ru-RU" sz="3400" dirty="0"/>
              <a:t>розвиток</a:t>
            </a:r>
            <a:r>
              <a:rPr lang="ru-RU" sz="3400" dirty="0"/>
              <a:t> </a:t>
            </a:r>
            <a:r>
              <a:rPr lang="ru-RU" sz="3400" dirty="0"/>
              <a:t>мав</a:t>
            </a:r>
            <a:r>
              <a:rPr lang="ru-RU" sz="3400" dirty="0"/>
              <a:t> </a:t>
            </a:r>
            <a:r>
              <a:rPr lang="ru-RU" sz="3400" dirty="0"/>
              <a:t>переважно</a:t>
            </a:r>
            <a:r>
              <a:rPr lang="ru-RU" sz="3400" dirty="0"/>
              <a:t> </a:t>
            </a:r>
            <a:r>
              <a:rPr lang="ru-RU" sz="3400" dirty="0"/>
              <a:t>екстенсивний</a:t>
            </a:r>
            <a:r>
              <a:rPr lang="ru-RU" sz="3400" dirty="0"/>
              <a:t> характер. </a:t>
            </a:r>
            <a:r>
              <a:rPr lang="ru-RU" sz="3400" dirty="0"/>
              <a:t>Темпи</a:t>
            </a:r>
            <a:r>
              <a:rPr lang="ru-RU" sz="3400" dirty="0"/>
              <a:t> </a:t>
            </a:r>
            <a:r>
              <a:rPr lang="ru-RU" sz="3400" dirty="0"/>
              <a:t>зростання</a:t>
            </a:r>
            <a:r>
              <a:rPr lang="ru-RU" sz="3400" dirty="0"/>
              <a:t> </a:t>
            </a:r>
            <a:r>
              <a:rPr lang="ru-RU" sz="3400" dirty="0"/>
              <a:t>продуктивності</a:t>
            </a:r>
            <a:r>
              <a:rPr lang="ru-RU" sz="3400" dirty="0"/>
              <a:t> </a:t>
            </a:r>
            <a:r>
              <a:rPr lang="ru-RU" sz="3400" dirty="0"/>
              <a:t>праці</a:t>
            </a:r>
            <a:r>
              <a:rPr lang="ru-RU" sz="3400" dirty="0"/>
              <a:t> </a:t>
            </a:r>
            <a:r>
              <a:rPr lang="ru-RU" sz="3400" dirty="0"/>
              <a:t>відставали</a:t>
            </a:r>
            <a:r>
              <a:rPr lang="ru-RU" sz="3400" dirty="0"/>
              <a:t> від </a:t>
            </a:r>
            <a:r>
              <a:rPr lang="ru-RU" sz="3400" dirty="0"/>
              <a:t>темпів</a:t>
            </a:r>
            <a:r>
              <a:rPr lang="ru-RU" sz="3400" dirty="0"/>
              <a:t> </a:t>
            </a:r>
            <a:r>
              <a:rPr lang="ru-RU" sz="3400" dirty="0"/>
              <a:t>економічного</a:t>
            </a:r>
            <a:r>
              <a:rPr lang="ru-RU" sz="3400" dirty="0"/>
              <a:t> </a:t>
            </a:r>
            <a:r>
              <a:rPr lang="ru-RU" sz="3400" dirty="0"/>
              <a:t>зростання</a:t>
            </a:r>
            <a:r>
              <a:rPr lang="ru-RU" sz="3400" dirty="0"/>
              <a:t> і становили в </a:t>
            </a:r>
            <a:r>
              <a:rPr lang="ru-RU" sz="3400" dirty="0"/>
              <a:t>середньому</a:t>
            </a:r>
            <a:r>
              <a:rPr lang="ru-RU" sz="3400" dirty="0"/>
              <a:t> 1,7 %. 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/>
              <a:t>Кардинальні</a:t>
            </a:r>
            <a:r>
              <a:rPr lang="ru-RU" sz="3400" dirty="0"/>
              <a:t> </a:t>
            </a:r>
            <a:r>
              <a:rPr lang="ru-RU" sz="3400" dirty="0"/>
              <a:t>зміни</a:t>
            </a:r>
            <a:r>
              <a:rPr lang="ru-RU" sz="3400" dirty="0"/>
              <a:t> в </a:t>
            </a:r>
            <a:r>
              <a:rPr lang="ru-RU" sz="3400" dirty="0"/>
              <a:t>усіх</a:t>
            </a:r>
            <a:r>
              <a:rPr lang="ru-RU" sz="3400" dirty="0"/>
              <a:t> сферах </a:t>
            </a:r>
            <a:r>
              <a:rPr lang="ru-RU" sz="3400" dirty="0"/>
              <a:t>господарського</a:t>
            </a:r>
            <a:r>
              <a:rPr lang="ru-RU" sz="3400" dirty="0"/>
              <a:t> життя </a:t>
            </a:r>
            <a:r>
              <a:rPr lang="ru-RU" sz="3400" dirty="0"/>
              <a:t>призвели</a:t>
            </a:r>
            <a:r>
              <a:rPr lang="ru-RU" sz="3400" dirty="0"/>
              <a:t> на </a:t>
            </a:r>
            <a:r>
              <a:rPr lang="ru-RU" sz="3400" dirty="0"/>
              <a:t>межі</a:t>
            </a:r>
            <a:r>
              <a:rPr lang="ru-RU" sz="3400" dirty="0"/>
              <a:t> XIX—XX ст. до </a:t>
            </a:r>
            <a:r>
              <a:rPr lang="ru-RU" sz="3400" dirty="0"/>
              <a:t>утворення</a:t>
            </a:r>
            <a:r>
              <a:rPr lang="ru-RU" sz="3400" dirty="0"/>
              <a:t> </a:t>
            </a:r>
            <a:r>
              <a:rPr lang="ru-RU" sz="3400" dirty="0"/>
              <a:t>світового</a:t>
            </a:r>
            <a:r>
              <a:rPr lang="ru-RU" sz="3400" dirty="0"/>
              <a:t> </a:t>
            </a:r>
            <a:r>
              <a:rPr lang="ru-RU" sz="3400" dirty="0"/>
              <a:t>господарства</a:t>
            </a:r>
            <a:r>
              <a:rPr lang="ru-RU" sz="3400" dirty="0"/>
              <a:t> як </a:t>
            </a:r>
            <a:r>
              <a:rPr lang="ru-RU" sz="3400" dirty="0"/>
              <a:t>системи</a:t>
            </a:r>
            <a:r>
              <a:rPr lang="ru-RU" sz="3400" dirty="0"/>
              <a:t> </a:t>
            </a:r>
            <a:r>
              <a:rPr lang="ru-RU" sz="3400" dirty="0"/>
              <a:t>світогосподарських</a:t>
            </a:r>
            <a:r>
              <a:rPr lang="ru-RU" sz="3400" dirty="0"/>
              <a:t> </a:t>
            </a:r>
            <a:r>
              <a:rPr lang="ru-RU" sz="3400" dirty="0"/>
              <a:t>відносин</a:t>
            </a:r>
            <a:r>
              <a:rPr lang="ru-RU" sz="3400" dirty="0"/>
              <a:t>, </a:t>
            </a:r>
            <a:r>
              <a:rPr lang="ru-RU" sz="3400" dirty="0"/>
              <a:t>матеріальної</a:t>
            </a:r>
            <a:r>
              <a:rPr lang="ru-RU" sz="3400" dirty="0"/>
              <a:t> </a:t>
            </a:r>
            <a:r>
              <a:rPr lang="ru-RU" sz="3400" dirty="0"/>
              <a:t>основи</a:t>
            </a:r>
            <a:r>
              <a:rPr lang="ru-RU" sz="3400" dirty="0"/>
              <a:t> </a:t>
            </a:r>
            <a:r>
              <a:rPr lang="ru-RU" sz="3400" dirty="0"/>
              <a:t>індустріальної</a:t>
            </a:r>
            <a:r>
              <a:rPr lang="ru-RU" sz="3400" dirty="0"/>
              <a:t> </a:t>
            </a:r>
            <a:r>
              <a:rPr lang="ru-RU" sz="3400" dirty="0" smtClean="0"/>
              <a:t>цивілізації</a:t>
            </a:r>
            <a:r>
              <a:rPr lang="ru-RU" sz="3400" dirty="0" smtClean="0"/>
              <a:t>. </a:t>
            </a:r>
            <a:r>
              <a:rPr lang="ru-RU" sz="3400" dirty="0"/>
              <a:t>Матеріальною</a:t>
            </a:r>
            <a:r>
              <a:rPr lang="ru-RU" sz="3400" dirty="0"/>
              <a:t> основою </a:t>
            </a:r>
            <a:r>
              <a:rPr lang="ru-RU" sz="3400" dirty="0"/>
              <a:t>формування</a:t>
            </a:r>
            <a:r>
              <a:rPr lang="ru-RU" sz="3400" dirty="0"/>
              <a:t> </a:t>
            </a:r>
            <a:r>
              <a:rPr lang="ru-RU" sz="3400" dirty="0"/>
              <a:t>світового</a:t>
            </a:r>
            <a:r>
              <a:rPr lang="ru-RU" sz="3400" dirty="0"/>
              <a:t> </a:t>
            </a:r>
            <a:r>
              <a:rPr lang="ru-RU" sz="3400" dirty="0"/>
              <a:t>господарства</a:t>
            </a:r>
            <a:r>
              <a:rPr lang="ru-RU" sz="3400" dirty="0"/>
              <a:t> були </a:t>
            </a:r>
            <a:r>
              <a:rPr lang="ru-RU" sz="3400" dirty="0"/>
              <a:t>машинне</a:t>
            </a:r>
            <a:r>
              <a:rPr lang="ru-RU" sz="3400" dirty="0"/>
              <a:t> </a:t>
            </a:r>
            <a:r>
              <a:rPr lang="ru-RU" sz="3400" dirty="0"/>
              <a:t>виробництво</a:t>
            </a:r>
            <a:r>
              <a:rPr lang="ru-RU" sz="3400" dirty="0"/>
              <a:t>, </a:t>
            </a:r>
            <a:r>
              <a:rPr lang="ru-RU" sz="3400" dirty="0"/>
              <a:t>міжнародний</a:t>
            </a:r>
            <a:r>
              <a:rPr lang="ru-RU" sz="3400" dirty="0"/>
              <a:t> </a:t>
            </a:r>
            <a:r>
              <a:rPr lang="ru-RU" sz="3400" dirty="0"/>
              <a:t>поділ</a:t>
            </a:r>
            <a:r>
              <a:rPr lang="ru-RU" sz="3400" dirty="0"/>
              <a:t> </a:t>
            </a:r>
            <a:r>
              <a:rPr lang="ru-RU" sz="3400" dirty="0"/>
              <a:t>праці</a:t>
            </a:r>
            <a:r>
              <a:rPr lang="ru-RU" sz="3400" dirty="0"/>
              <a:t>, </a:t>
            </a:r>
            <a:r>
              <a:rPr lang="ru-RU" sz="3400" dirty="0"/>
              <a:t>завершення</a:t>
            </a:r>
            <a:r>
              <a:rPr lang="ru-RU" sz="3400" dirty="0"/>
              <a:t> </a:t>
            </a:r>
            <a:r>
              <a:rPr lang="ru-RU" sz="3400" dirty="0"/>
              <a:t>формування</a:t>
            </a:r>
            <a:r>
              <a:rPr lang="ru-RU" sz="3400" dirty="0"/>
              <a:t> </a:t>
            </a:r>
            <a:r>
              <a:rPr lang="ru-RU" sz="3400" dirty="0"/>
              <a:t>світового</a:t>
            </a:r>
            <a:r>
              <a:rPr lang="ru-RU" sz="3400" dirty="0"/>
              <a:t> ринку. </a:t>
            </a:r>
            <a:r>
              <a:rPr lang="ru-RU" sz="3400" dirty="0"/>
              <a:t>Істотним</a:t>
            </a:r>
            <a:r>
              <a:rPr lang="ru-RU" sz="3400" dirty="0"/>
              <a:t> </a:t>
            </a:r>
            <a:r>
              <a:rPr lang="ru-RU" sz="3400" dirty="0"/>
              <a:t>чинником</a:t>
            </a:r>
            <a:r>
              <a:rPr lang="ru-RU" sz="3400" dirty="0"/>
              <a:t> </a:t>
            </a:r>
            <a:r>
              <a:rPr lang="ru-RU" sz="3400" dirty="0"/>
              <a:t>розвитку</a:t>
            </a:r>
            <a:r>
              <a:rPr lang="ru-RU" sz="3400" dirty="0"/>
              <a:t> </a:t>
            </a:r>
            <a:r>
              <a:rPr lang="ru-RU" sz="3400" dirty="0"/>
              <a:t>світового</a:t>
            </a:r>
            <a:r>
              <a:rPr lang="ru-RU" sz="3400" dirty="0"/>
              <a:t> </a:t>
            </a:r>
            <a:r>
              <a:rPr lang="ru-RU" sz="3400" dirty="0"/>
              <a:t>господарства</a:t>
            </a:r>
            <a:r>
              <a:rPr lang="ru-RU" sz="3400" dirty="0"/>
              <a:t> стала </a:t>
            </a:r>
            <a:r>
              <a:rPr lang="ru-RU" sz="3400" dirty="0"/>
              <a:t>інтернаціоналізація</a:t>
            </a:r>
            <a:r>
              <a:rPr lang="ru-RU" sz="3400" dirty="0"/>
              <a:t> </a:t>
            </a:r>
            <a:r>
              <a:rPr lang="ru-RU" sz="3400" dirty="0"/>
              <a:t>господарського</a:t>
            </a:r>
            <a:r>
              <a:rPr lang="ru-RU" sz="3400" dirty="0"/>
              <a:t> життя. 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.</a:t>
            </a:r>
            <a:r>
              <a:rPr lang="ru-RU" sz="3400" dirty="0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206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Економічний розвиток Великої Британії в останній  третині XIX століття</vt:lpstr>
      <vt:lpstr>Кінець XIX ст. — період швидкого   економічного  піднесення США і Німеччини — для Англії обернувся втратою монопольних позицій у світовій промисловості й торгівлі. Наприкінці XIX ст. англійська індустрія посідала вже не перше, а третє місце у світі. Частка Великої Британії у світовій торгівлі скоротилася з 22 % у 1870 р. до 15 % у 1900 р. </vt:lpstr>
      <vt:lpstr>Причини втрати Англією першості:</vt:lpstr>
      <vt:lpstr>Слайд 4</vt:lpstr>
      <vt:lpstr>Слайд 5</vt:lpstr>
      <vt:lpstr>Економіка Великої Британії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Економічний розвиток Великої Британії в останній  третині XIX століття</dc:title>
  <dc:creator>User</dc:creator>
  <cp:lastModifiedBy>User</cp:lastModifiedBy>
  <cp:revision>10</cp:revision>
  <dcterms:created xsi:type="dcterms:W3CDTF">2015-01-18T13:17:28Z</dcterms:created>
  <dcterms:modified xsi:type="dcterms:W3CDTF">2015-01-18T14:49:15Z</dcterms:modified>
</cp:coreProperties>
</file>