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50100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Музика 20-30-х років ХХ ст.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9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772816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20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продовженням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пізнього</a:t>
            </a:r>
            <a:r>
              <a:rPr lang="ru-RU" dirty="0"/>
              <a:t> романтизму (</a:t>
            </a:r>
            <a:r>
              <a:rPr lang="ru-RU" dirty="0" err="1"/>
              <a:t>творчість</a:t>
            </a:r>
            <a:r>
              <a:rPr lang="ru-RU" dirty="0"/>
              <a:t> </a:t>
            </a:r>
            <a:r>
              <a:rPr lang="ru-RU" b="1" i="1" dirty="0"/>
              <a:t>Г. Малера, Р. </a:t>
            </a:r>
            <a:r>
              <a:rPr lang="ru-RU" b="1" i="1" dirty="0" smtClean="0"/>
              <a:t>Штрауса</a:t>
            </a:r>
            <a:r>
              <a:rPr lang="ru-RU" b="1" i="1" dirty="0"/>
              <a:t>, С. </a:t>
            </a:r>
            <a:r>
              <a:rPr lang="ru-RU" b="1" i="1" dirty="0" err="1" smtClean="0"/>
              <a:t>Рахманінова</a:t>
            </a:r>
            <a:r>
              <a:rPr lang="ru-RU" b="1" i="1" dirty="0"/>
              <a:t>,</a:t>
            </a:r>
            <a:r>
              <a:rPr lang="ru-RU" b="1" i="1" dirty="0" smtClean="0"/>
              <a:t> </a:t>
            </a:r>
            <a:r>
              <a:rPr lang="ru-RU" b="1" i="1" dirty="0"/>
              <a:t>К. </a:t>
            </a:r>
            <a:r>
              <a:rPr lang="ru-RU" b="1" i="1" dirty="0" err="1"/>
              <a:t>Шимановського</a:t>
            </a:r>
            <a:r>
              <a:rPr lang="ru-RU" dirty="0"/>
              <a:t>)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стильові</a:t>
            </a:r>
            <a:r>
              <a:rPr lang="ru-RU" dirty="0"/>
              <a:t> напрямки — </a:t>
            </a:r>
            <a:r>
              <a:rPr lang="ru-RU" dirty="0" err="1"/>
              <a:t>імпресіонізм</a:t>
            </a:r>
            <a:r>
              <a:rPr lang="ru-RU" dirty="0"/>
              <a:t> (</a:t>
            </a:r>
            <a:r>
              <a:rPr lang="ru-RU" b="1" i="1" dirty="0"/>
              <a:t>К. </a:t>
            </a:r>
            <a:r>
              <a:rPr lang="ru-RU" b="1" i="1" dirty="0" err="1"/>
              <a:t>Дебюссі</a:t>
            </a:r>
            <a:r>
              <a:rPr lang="ru-RU" b="1" i="1" dirty="0"/>
              <a:t>, </a:t>
            </a:r>
            <a:r>
              <a:rPr lang="ru-RU" b="1" i="1" dirty="0" err="1"/>
              <a:t>частково</a:t>
            </a:r>
            <a:r>
              <a:rPr lang="ru-RU" b="1" i="1" dirty="0"/>
              <a:t> М. Равель</a:t>
            </a:r>
            <a:r>
              <a:rPr lang="ru-RU" dirty="0"/>
              <a:t>), </a:t>
            </a:r>
            <a:r>
              <a:rPr lang="ru-RU" dirty="0" err="1"/>
              <a:t>експресіонізм</a:t>
            </a:r>
            <a:r>
              <a:rPr lang="ru-RU" dirty="0"/>
              <a:t> (</a:t>
            </a:r>
            <a:r>
              <a:rPr lang="ru-RU" b="1" i="1" dirty="0"/>
              <a:t>А. Шенберг, А. Берг</a:t>
            </a:r>
            <a:r>
              <a:rPr lang="ru-RU" dirty="0"/>
              <a:t>), </a:t>
            </a:r>
            <a:r>
              <a:rPr lang="ru-RU" dirty="0" err="1"/>
              <a:t>неокласицизм</a:t>
            </a:r>
            <a:r>
              <a:rPr lang="ru-RU" dirty="0"/>
              <a:t> (</a:t>
            </a:r>
            <a:r>
              <a:rPr lang="ru-RU" b="1" i="1" dirty="0"/>
              <a:t>П. </a:t>
            </a:r>
            <a:r>
              <a:rPr lang="ru-RU" b="1" i="1" dirty="0" err="1"/>
              <a:t>Хіндеміт</a:t>
            </a:r>
            <a:r>
              <a:rPr lang="ru-RU" b="1" i="1" dirty="0"/>
              <a:t>, </a:t>
            </a:r>
            <a:r>
              <a:rPr lang="ru-RU" b="1" i="1" dirty="0" err="1"/>
              <a:t>частково</a:t>
            </a:r>
            <a:r>
              <a:rPr lang="ru-RU" b="1" i="1" dirty="0"/>
              <a:t> І. </a:t>
            </a:r>
            <a:r>
              <a:rPr lang="ru-RU" b="1" i="1" dirty="0" err="1"/>
              <a:t>Стравінський</a:t>
            </a:r>
            <a:r>
              <a:rPr lang="ru-RU" dirty="0"/>
              <a:t>),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відособлюються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композиторські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.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композитори</a:t>
            </a:r>
            <a:r>
              <a:rPr lang="ru-RU" dirty="0"/>
              <a:t> </a:t>
            </a:r>
            <a:r>
              <a:rPr lang="ru-RU" dirty="0" err="1"/>
              <a:t>приділяють</a:t>
            </a:r>
            <a:r>
              <a:rPr lang="ru-RU" dirty="0"/>
              <a:t> </a:t>
            </a:r>
            <a:r>
              <a:rPr lang="ru-RU" dirty="0" err="1"/>
              <a:t>дослідженням</a:t>
            </a:r>
            <a:r>
              <a:rPr lang="ru-RU" dirty="0"/>
              <a:t> </a:t>
            </a:r>
            <a:r>
              <a:rPr lang="ru-RU" dirty="0" err="1"/>
              <a:t>глибинних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r>
              <a:rPr lang="ru-RU" dirty="0"/>
              <a:t> </a:t>
            </a:r>
            <a:r>
              <a:rPr lang="ru-RU" dirty="0" err="1"/>
              <a:t>музичного</a:t>
            </a:r>
            <a:r>
              <a:rPr lang="ru-RU" dirty="0"/>
              <a:t> фольклору 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в </a:t>
            </a:r>
            <a:r>
              <a:rPr lang="ru-RU" dirty="0" err="1"/>
              <a:t>композиторську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(</a:t>
            </a:r>
            <a:r>
              <a:rPr lang="ru-RU" b="1" i="1" dirty="0"/>
              <a:t>Бела </a:t>
            </a:r>
            <a:r>
              <a:rPr lang="ru-RU" b="1" i="1" dirty="0" err="1"/>
              <a:t>Барток</a:t>
            </a:r>
            <a:r>
              <a:rPr lang="ru-RU" b="1" i="1" dirty="0"/>
              <a:t>, </a:t>
            </a:r>
            <a:r>
              <a:rPr lang="ru-RU" b="1" i="1" dirty="0" err="1"/>
              <a:t>рання</a:t>
            </a:r>
            <a:r>
              <a:rPr lang="ru-RU" b="1" i="1" dirty="0"/>
              <a:t> </a:t>
            </a:r>
            <a:r>
              <a:rPr lang="ru-RU" b="1" i="1" dirty="0" err="1"/>
              <a:t>творчість</a:t>
            </a:r>
            <a:r>
              <a:rPr lang="ru-RU" b="1" i="1" dirty="0"/>
              <a:t> І. </a:t>
            </a:r>
            <a:r>
              <a:rPr lang="ru-RU" b="1" i="1" dirty="0" err="1"/>
              <a:t>Стравінського</a:t>
            </a:r>
            <a:r>
              <a:rPr lang="ru-RU" b="1" i="1" dirty="0"/>
              <a:t>, </a:t>
            </a:r>
            <a:r>
              <a:rPr lang="ru-RU" b="1" i="1" dirty="0" err="1"/>
              <a:t>частково</a:t>
            </a:r>
            <a:r>
              <a:rPr lang="ru-RU" b="1" i="1" dirty="0"/>
              <a:t> Г. Свиридова, В. </a:t>
            </a:r>
            <a:r>
              <a:rPr lang="ru-RU" b="1" i="1" dirty="0" err="1"/>
              <a:t>Лютославського</a:t>
            </a:r>
            <a:r>
              <a:rPr lang="ru-RU" b="1" i="1" dirty="0"/>
              <a:t>, </a:t>
            </a:r>
            <a:r>
              <a:rPr lang="ru-RU" b="1" i="1" dirty="0" err="1"/>
              <a:t>українських</a:t>
            </a:r>
            <a:r>
              <a:rPr lang="ru-RU" b="1" i="1" dirty="0"/>
              <a:t> </a:t>
            </a:r>
            <a:r>
              <a:rPr lang="ru-RU" b="1" i="1" dirty="0" err="1"/>
              <a:t>композиторів</a:t>
            </a:r>
            <a:r>
              <a:rPr lang="ru-RU" b="1" i="1" dirty="0"/>
              <a:t> Б. </a:t>
            </a:r>
            <a:r>
              <a:rPr lang="ru-RU" b="1" i="1" dirty="0" err="1" smtClean="0"/>
              <a:t>Лятошинського</a:t>
            </a:r>
            <a:r>
              <a:rPr lang="ru-RU" b="1" i="1" dirty="0"/>
              <a:t> </a:t>
            </a:r>
            <a:r>
              <a:rPr lang="ru-RU" b="1" i="1" dirty="0" smtClean="0"/>
              <a:t>та</a:t>
            </a:r>
            <a:r>
              <a:rPr lang="ru-RU" b="1" i="1" dirty="0"/>
              <a:t> Л. </a:t>
            </a:r>
            <a:r>
              <a:rPr lang="ru-RU" b="1" i="1" dirty="0" err="1"/>
              <a:t>Ревуцького</a:t>
            </a:r>
            <a:r>
              <a:rPr lang="ru-RU" dirty="0" smtClean="0"/>
              <a:t>).</a:t>
            </a:r>
          </a:p>
          <a:p>
            <a:r>
              <a:rPr lang="ru-RU" dirty="0"/>
              <a:t>В 1920-х — 30-х роках в США та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масовою</a:t>
            </a:r>
            <a:r>
              <a:rPr lang="ru-RU" dirty="0"/>
              <a:t> </a:t>
            </a:r>
            <a:r>
              <a:rPr lang="ru-RU" dirty="0" err="1"/>
              <a:t>музичною</a:t>
            </a:r>
            <a:r>
              <a:rPr lang="ru-RU" dirty="0"/>
              <a:t> культурою </a:t>
            </a:r>
            <a:r>
              <a:rPr lang="ru-RU" dirty="0" err="1"/>
              <a:t>стає</a:t>
            </a:r>
            <a:r>
              <a:rPr lang="ru-RU" dirty="0"/>
              <a:t>  </a:t>
            </a:r>
            <a:r>
              <a:rPr lang="ru-RU" b="1" i="1" u="sng" dirty="0" smtClean="0"/>
              <a:t>джаз</a:t>
            </a:r>
            <a:r>
              <a:rPr lang="ru-RU" dirty="0"/>
              <a:t>, на </a:t>
            </a:r>
            <a:r>
              <a:rPr lang="ru-RU" dirty="0" err="1"/>
              <a:t>теренах</a:t>
            </a:r>
            <a:r>
              <a:rPr lang="ru-RU" dirty="0"/>
              <a:t> СРСР — </a:t>
            </a:r>
            <a:r>
              <a:rPr lang="ru-RU" b="1" i="1" u="sng" dirty="0" err="1"/>
              <a:t>масова</a:t>
            </a:r>
            <a:r>
              <a:rPr lang="ru-RU" b="1" i="1" u="sng" dirty="0"/>
              <a:t> </a:t>
            </a:r>
            <a:r>
              <a:rPr lang="ru-RU" b="1" i="1" u="sng" dirty="0" err="1"/>
              <a:t>радянська</a:t>
            </a:r>
            <a:r>
              <a:rPr lang="ru-RU" b="1" i="1" u="sng" dirty="0"/>
              <a:t> </a:t>
            </a:r>
            <a:r>
              <a:rPr lang="ru-RU" b="1" i="1" u="sng" dirty="0" err="1"/>
              <a:t>пісня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332656"/>
            <a:ext cx="3720601" cy="36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616424" cy="36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55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76672"/>
            <a:ext cx="2044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Джаз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88840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Джаз</a:t>
            </a:r>
            <a:r>
              <a:rPr lang="ru-RU" dirty="0"/>
              <a:t> </a:t>
            </a:r>
            <a:r>
              <a:rPr lang="en-US" dirty="0" smtClean="0"/>
              <a:t>— </a:t>
            </a:r>
            <a:r>
              <a:rPr lang="ru-RU" dirty="0"/>
              <a:t>вид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 </a:t>
            </a:r>
            <a:r>
              <a:rPr lang="en-US" dirty="0"/>
              <a:t>XIX—XX </a:t>
            </a:r>
            <a:r>
              <a:rPr lang="ru-RU" dirty="0" err="1"/>
              <a:t>століття</a:t>
            </a:r>
            <a:r>
              <a:rPr lang="ru-RU" dirty="0"/>
              <a:t> в США як синтез </a:t>
            </a:r>
            <a:r>
              <a:rPr lang="ru-RU" dirty="0" err="1"/>
              <a:t>африканської</a:t>
            </a:r>
            <a:r>
              <a:rPr lang="ru-RU" dirty="0"/>
              <a:t> та </a:t>
            </a:r>
            <a:r>
              <a:rPr lang="ru-RU" dirty="0" err="1"/>
              <a:t>європейської</a:t>
            </a:r>
            <a:r>
              <a:rPr lang="ru-RU" dirty="0"/>
              <a:t> культур та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повсюдне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. </a:t>
            </a:r>
            <a:r>
              <a:rPr lang="ru-RU" dirty="0" err="1"/>
              <a:t>Характерними</a:t>
            </a:r>
            <a:r>
              <a:rPr lang="ru-RU" dirty="0"/>
              <a:t> рисами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джазу </a:t>
            </a:r>
            <a:r>
              <a:rPr lang="ru-RU" dirty="0" err="1"/>
              <a:t>спочатку</a:t>
            </a:r>
            <a:r>
              <a:rPr lang="ru-RU" dirty="0"/>
              <a:t> стали </a:t>
            </a:r>
            <a:r>
              <a:rPr lang="ru-RU" dirty="0" err="1"/>
              <a:t>імпровізація</a:t>
            </a:r>
            <a:r>
              <a:rPr lang="ru-RU" dirty="0"/>
              <a:t>, </a:t>
            </a:r>
            <a:r>
              <a:rPr lang="ru-RU" dirty="0" err="1"/>
              <a:t>поліритмія</a:t>
            </a:r>
            <a:r>
              <a:rPr lang="ru-RU" dirty="0"/>
              <a:t>, заснована на </a:t>
            </a:r>
            <a:r>
              <a:rPr lang="ru-RU" dirty="0" err="1"/>
              <a:t>синкопованих</a:t>
            </a:r>
            <a:r>
              <a:rPr lang="ru-RU" dirty="0"/>
              <a:t> ритмах, і </a:t>
            </a:r>
            <a:r>
              <a:rPr lang="ru-RU" dirty="0" err="1"/>
              <a:t>унікальний</a:t>
            </a:r>
            <a:r>
              <a:rPr lang="ru-RU" dirty="0"/>
              <a:t> комплекс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ритмічної</a:t>
            </a:r>
            <a:r>
              <a:rPr lang="ru-RU" dirty="0"/>
              <a:t> </a:t>
            </a:r>
            <a:r>
              <a:rPr lang="ru-RU" dirty="0" err="1"/>
              <a:t>фактури</a:t>
            </a:r>
            <a:r>
              <a:rPr lang="ru-RU" dirty="0"/>
              <a:t> — </a:t>
            </a:r>
            <a:r>
              <a:rPr lang="ru-RU" dirty="0" err="1"/>
              <a:t>свінг</a:t>
            </a:r>
            <a:r>
              <a:rPr lang="ru-RU" dirty="0"/>
              <a:t>.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джазу </a:t>
            </a:r>
            <a:r>
              <a:rPr lang="ru-RU" dirty="0" err="1"/>
              <a:t>відбувався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джазовими</a:t>
            </a:r>
            <a:r>
              <a:rPr lang="ru-RU" dirty="0"/>
              <a:t> </a:t>
            </a:r>
            <a:r>
              <a:rPr lang="ru-RU" dirty="0" err="1"/>
              <a:t>музикантами</a:t>
            </a:r>
            <a:r>
              <a:rPr lang="ru-RU" dirty="0"/>
              <a:t> і композиторами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ритмічних</a:t>
            </a:r>
            <a:r>
              <a:rPr lang="ru-RU" dirty="0"/>
              <a:t> і </a:t>
            </a:r>
            <a:r>
              <a:rPr lang="ru-RU" dirty="0" err="1"/>
              <a:t>гармонійних</a:t>
            </a:r>
            <a:r>
              <a:rPr lang="ru-RU" dirty="0"/>
              <a:t> моделей.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40" y="1630539"/>
            <a:ext cx="3764625" cy="468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1758" y="234888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Найвідоміші представники: Луї </a:t>
            </a:r>
            <a:r>
              <a:rPr lang="uk-UA" b="1" i="1" dirty="0" err="1" smtClean="0"/>
              <a:t>Армстронг</a:t>
            </a:r>
            <a:r>
              <a:rPr lang="uk-UA" b="1" i="1" dirty="0" smtClean="0"/>
              <a:t>, </a:t>
            </a:r>
            <a:r>
              <a:rPr lang="uk-UA" b="1" i="1" dirty="0" err="1" smtClean="0"/>
              <a:t>Джо</a:t>
            </a:r>
            <a:r>
              <a:rPr lang="uk-UA" b="1" i="1" dirty="0" smtClean="0"/>
              <a:t> «Кінг» Олівер, </a:t>
            </a:r>
            <a:r>
              <a:rPr lang="uk-UA" b="1" i="1" dirty="0" err="1" smtClean="0"/>
              <a:t>Джанго</a:t>
            </a:r>
            <a:r>
              <a:rPr lang="uk-UA" b="1" i="1" dirty="0" smtClean="0"/>
              <a:t> </a:t>
            </a:r>
            <a:r>
              <a:rPr lang="uk-UA" b="1" i="1" dirty="0" err="1" smtClean="0"/>
              <a:t>Рейнхардт</a:t>
            </a:r>
            <a:r>
              <a:rPr lang="uk-UA" b="1" i="1" dirty="0" smtClean="0"/>
              <a:t>, Джордж </a:t>
            </a:r>
            <a:r>
              <a:rPr lang="uk-UA" b="1" i="1" dirty="0" err="1" smtClean="0"/>
              <a:t>Гершвін</a:t>
            </a:r>
            <a:endParaRPr lang="ru-RU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80" y="1400002"/>
            <a:ext cx="2823744" cy="227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8" y="3973999"/>
            <a:ext cx="4666473" cy="250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409"/>
            <a:ext cx="1953394" cy="258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96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44824"/>
            <a:ext cx="54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мала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розповсюдження</a:t>
            </a:r>
            <a:r>
              <a:rPr lang="ru-RU" dirty="0"/>
              <a:t> </a:t>
            </a:r>
            <a:r>
              <a:rPr lang="ru-RU" dirty="0" err="1"/>
              <a:t>звукозапису</a:t>
            </a:r>
            <a:r>
              <a:rPr lang="ru-RU" dirty="0"/>
              <a:t> та </a:t>
            </a:r>
            <a:r>
              <a:rPr lang="ru-RU" dirty="0" err="1"/>
              <a:t>кіно</a:t>
            </a:r>
            <a:r>
              <a:rPr lang="ru-RU" dirty="0"/>
              <a:t>.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 </a:t>
            </a:r>
            <a:r>
              <a:rPr lang="ru-RU" dirty="0" err="1"/>
              <a:t>електроінструменти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відкривають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на природу й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smtClean="0"/>
              <a:t>звуку. В </a:t>
            </a:r>
            <a:r>
              <a:rPr lang="ru-RU" dirty="0"/>
              <a:t>1920-х роках </a:t>
            </a:r>
            <a:r>
              <a:rPr lang="ru-RU" dirty="0" err="1"/>
              <a:t>футуристи</a:t>
            </a:r>
            <a:r>
              <a:rPr lang="ru-RU" dirty="0"/>
              <a:t> 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до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шумових</a:t>
            </a:r>
            <a:r>
              <a:rPr lang="ru-RU" dirty="0"/>
              <a:t> </a:t>
            </a:r>
            <a:r>
              <a:rPr lang="ru-RU" dirty="0" err="1"/>
              <a:t>звуків</a:t>
            </a:r>
            <a:r>
              <a:rPr lang="ru-RU" dirty="0"/>
              <a:t>. В 1940-х роках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звукозапису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 — </a:t>
            </a:r>
            <a:r>
              <a:rPr lang="ru-RU" dirty="0" err="1"/>
              <a:t>конкретну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 smtClean="0"/>
              <a:t>.</a:t>
            </a:r>
          </a:p>
          <a:p>
            <a:r>
              <a:rPr lang="ru-RU" b="1" dirty="0"/>
              <a:t>Конкретна </a:t>
            </a:r>
            <a:r>
              <a:rPr lang="ru-RU" b="1" dirty="0" err="1"/>
              <a:t>музика</a:t>
            </a:r>
            <a:r>
              <a:rPr lang="ru-RU" dirty="0"/>
              <a:t> </a:t>
            </a:r>
            <a:r>
              <a:rPr lang="en-US" dirty="0"/>
              <a:t> - </a:t>
            </a:r>
            <a:r>
              <a:rPr lang="ru-RU" dirty="0" err="1"/>
              <a:t>звукові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, </a:t>
            </a:r>
            <a:r>
              <a:rPr lang="ru-RU" dirty="0" err="1"/>
              <a:t>утворені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запису</a:t>
            </a:r>
            <a:r>
              <a:rPr lang="ru-RU" dirty="0"/>
              <a:t> на </a:t>
            </a:r>
            <a:r>
              <a:rPr lang="ru-RU" dirty="0" err="1"/>
              <a:t>магнітну</a:t>
            </a:r>
            <a:r>
              <a:rPr lang="ru-RU" dirty="0"/>
              <a:t> </a:t>
            </a:r>
            <a:r>
              <a:rPr lang="ru-RU" dirty="0" err="1"/>
              <a:t>плівку</a:t>
            </a:r>
            <a:r>
              <a:rPr lang="ru-RU" dirty="0"/>
              <a:t> </a:t>
            </a:r>
            <a:r>
              <a:rPr lang="ru-RU" dirty="0" err="1"/>
              <a:t>найрізноманітніших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звуків</a:t>
            </a:r>
            <a:r>
              <a:rPr lang="ru-RU" dirty="0"/>
              <a:t> (</a:t>
            </a:r>
            <a:r>
              <a:rPr lang="ru-RU" dirty="0" err="1"/>
              <a:t>падання</a:t>
            </a:r>
            <a:r>
              <a:rPr lang="ru-RU" dirty="0"/>
              <a:t> </a:t>
            </a:r>
            <a:r>
              <a:rPr lang="ru-RU" dirty="0" err="1"/>
              <a:t>крапель</a:t>
            </a:r>
            <a:r>
              <a:rPr lang="ru-RU" dirty="0"/>
              <a:t> </a:t>
            </a:r>
            <a:r>
              <a:rPr lang="ru-RU" dirty="0" err="1"/>
              <a:t>дощу</a:t>
            </a:r>
            <a:r>
              <a:rPr lang="ru-RU" dirty="0"/>
              <a:t>, шум </a:t>
            </a:r>
            <a:r>
              <a:rPr lang="ru-RU" dirty="0" err="1"/>
              <a:t>поїзда</a:t>
            </a:r>
            <a:r>
              <a:rPr lang="ru-RU" dirty="0"/>
              <a:t>, голоси </a:t>
            </a:r>
            <a:r>
              <a:rPr lang="ru-RU" dirty="0" err="1"/>
              <a:t>птахів</a:t>
            </a:r>
            <a:r>
              <a:rPr lang="ru-RU" dirty="0"/>
              <a:t> і т.д.),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електроперетворення</a:t>
            </a:r>
            <a:r>
              <a:rPr lang="ru-RU" dirty="0"/>
              <a:t>, </a:t>
            </a:r>
            <a:r>
              <a:rPr lang="ru-RU" dirty="0" err="1"/>
              <a:t>змішування</a:t>
            </a:r>
            <a:r>
              <a:rPr lang="ru-RU" dirty="0"/>
              <a:t> та </a:t>
            </a:r>
            <a:r>
              <a:rPr lang="ru-RU" dirty="0" err="1"/>
              <a:t>можнтажу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72" y="1484784"/>
            <a:ext cx="2462808" cy="320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12" y="5013176"/>
            <a:ext cx="2418875" cy="1548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476672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Конкретна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музика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9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6574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Радянська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музика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6192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b="1" dirty="0" err="1"/>
              <a:t>радянська</a:t>
            </a:r>
            <a:r>
              <a:rPr lang="ru-RU" b="1" dirty="0"/>
              <a:t> </a:t>
            </a:r>
            <a:r>
              <a:rPr lang="ru-RU" b="1" dirty="0" err="1"/>
              <a:t>музика</a:t>
            </a:r>
            <a:r>
              <a:rPr lang="ru-RU" dirty="0"/>
              <a:t>»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і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опинилися</a:t>
            </a:r>
            <a:r>
              <a:rPr lang="ru-RU" dirty="0"/>
              <a:t> в </a:t>
            </a:r>
            <a:r>
              <a:rPr lang="en-US" dirty="0"/>
              <a:t>XX </a:t>
            </a:r>
            <a:r>
              <a:rPr lang="ru-RU" dirty="0" err="1"/>
              <a:t>столітті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 </a:t>
            </a:r>
            <a:r>
              <a:rPr lang="ru-RU" dirty="0" err="1"/>
              <a:t>радянською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відправною</a:t>
            </a:r>
            <a:r>
              <a:rPr lang="ru-RU" dirty="0"/>
              <a:t> точкою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 </a:t>
            </a:r>
            <a:r>
              <a:rPr lang="ru-RU" dirty="0" err="1"/>
              <a:t>жовтневого</a:t>
            </a:r>
            <a:r>
              <a:rPr lang="ru-RU" dirty="0"/>
              <a:t> перевороту 1917 року,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державних</a:t>
            </a:r>
            <a:r>
              <a:rPr lang="ru-RU" dirty="0"/>
              <a:t> задач стало «</a:t>
            </a:r>
            <a:r>
              <a:rPr lang="ru-RU" dirty="0" err="1"/>
              <a:t>прилучення</a:t>
            </a:r>
            <a:r>
              <a:rPr lang="ru-RU" dirty="0"/>
              <a:t> трудящих до основ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 smtClean="0"/>
              <a:t>». </a:t>
            </a:r>
            <a:r>
              <a:rPr lang="ru-RU" dirty="0"/>
              <a:t>1920-ті роки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знаком </a:t>
            </a:r>
            <a:r>
              <a:rPr lang="ru-RU" dirty="0" err="1"/>
              <a:t>багатоманіття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шукань</a:t>
            </a:r>
            <a:r>
              <a:rPr lang="ru-RU" dirty="0"/>
              <a:t>. В </a:t>
            </a:r>
            <a:r>
              <a:rPr lang="ru-RU" dirty="0" err="1"/>
              <a:t>радянській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найвпливовішими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 — 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асоціація</a:t>
            </a:r>
            <a:r>
              <a:rPr lang="ru-RU" dirty="0"/>
              <a:t> </a:t>
            </a:r>
            <a:r>
              <a:rPr lang="ru-RU" dirty="0" err="1"/>
              <a:t>пролетарських</a:t>
            </a:r>
            <a:r>
              <a:rPr lang="ru-RU" dirty="0"/>
              <a:t> </a:t>
            </a:r>
            <a:r>
              <a:rPr lang="ru-RU" dirty="0" err="1"/>
              <a:t>музикантів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виступала</a:t>
            </a:r>
            <a:r>
              <a:rPr lang="ru-RU" dirty="0"/>
              <a:t> за «</a:t>
            </a:r>
            <a:r>
              <a:rPr lang="ru-RU" dirty="0" err="1"/>
              <a:t>демократизацію</a:t>
            </a:r>
            <a:r>
              <a:rPr lang="ru-RU" dirty="0"/>
              <a:t>»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та </a:t>
            </a:r>
            <a:r>
              <a:rPr lang="ru-RU" dirty="0" err="1"/>
              <a:t>Асоціація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виступала</a:t>
            </a:r>
            <a:r>
              <a:rPr lang="ru-RU" dirty="0"/>
              <a:t> за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професіоналізм</a:t>
            </a:r>
            <a:r>
              <a:rPr lang="ru-RU" dirty="0"/>
              <a:t> і </a:t>
            </a:r>
            <a:r>
              <a:rPr lang="ru-RU" dirty="0" err="1"/>
              <a:t>пропагувала</a:t>
            </a:r>
            <a:r>
              <a:rPr lang="ru-RU" dirty="0"/>
              <a:t> твори як </a:t>
            </a:r>
            <a:r>
              <a:rPr lang="ru-RU" dirty="0" err="1"/>
              <a:t>радянських</a:t>
            </a:r>
            <a:r>
              <a:rPr lang="ru-RU" dirty="0"/>
              <a:t> так і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композиторів</a:t>
            </a:r>
            <a:r>
              <a:rPr lang="ru-RU" dirty="0"/>
              <a:t> того часу.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01135"/>
            <a:ext cx="2016224" cy="291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60" y="4725144"/>
            <a:ext cx="1905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4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772816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цей</a:t>
            </a:r>
            <a:r>
              <a:rPr lang="ru-RU" dirty="0"/>
              <a:t> же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припадають</a:t>
            </a:r>
            <a:r>
              <a:rPr lang="ru-RU" dirty="0"/>
              <a:t> </a:t>
            </a:r>
            <a:r>
              <a:rPr lang="ru-RU" dirty="0" err="1"/>
              <a:t>ранні</a:t>
            </a:r>
            <a:r>
              <a:rPr lang="ru-RU" dirty="0"/>
              <a:t> твори </a:t>
            </a:r>
            <a:r>
              <a:rPr lang="ru-RU" b="1" i="1" dirty="0" err="1"/>
              <a:t>Д.Шостаковича</a:t>
            </a:r>
            <a:r>
              <a:rPr lang="ru-RU" dirty="0"/>
              <a:t>, </a:t>
            </a:r>
            <a:r>
              <a:rPr lang="ru-RU" dirty="0" err="1"/>
              <a:t>відмічені</a:t>
            </a:r>
            <a:r>
              <a:rPr lang="ru-RU" dirty="0"/>
              <a:t> </a:t>
            </a:r>
            <a:r>
              <a:rPr lang="ru-RU" dirty="0" err="1"/>
              <a:t>революційною</a:t>
            </a:r>
            <a:r>
              <a:rPr lang="ru-RU" dirty="0"/>
              <a:t> тематикою і, в той же час, </a:t>
            </a:r>
            <a:r>
              <a:rPr lang="ru-RU" dirty="0" err="1"/>
              <a:t>експериментаторським</a:t>
            </a:r>
            <a:r>
              <a:rPr lang="ru-RU" dirty="0"/>
              <a:t> </a:t>
            </a:r>
            <a:r>
              <a:rPr lang="ru-RU" dirty="0" err="1"/>
              <a:t>хистом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симфонії</a:t>
            </a:r>
            <a:r>
              <a:rPr lang="ru-RU" dirty="0"/>
              <a:t> № 2 «</a:t>
            </a:r>
            <a:r>
              <a:rPr lang="ru-RU" b="1" i="1" dirty="0" err="1"/>
              <a:t>Жовтню</a:t>
            </a:r>
            <a:r>
              <a:rPr lang="ru-RU" dirty="0"/>
              <a:t>», і № 3 «</a:t>
            </a:r>
            <a:r>
              <a:rPr lang="ru-RU" b="1" i="1" dirty="0" err="1"/>
              <a:t>Першотравнева</a:t>
            </a:r>
            <a:r>
              <a:rPr lang="ru-RU" dirty="0"/>
              <a:t>»). В </a:t>
            </a:r>
            <a:r>
              <a:rPr lang="ru-RU" dirty="0" err="1"/>
              <a:t>Україні</a:t>
            </a:r>
            <a:r>
              <a:rPr lang="ru-RU" dirty="0"/>
              <a:t> в </a:t>
            </a:r>
            <a:r>
              <a:rPr lang="ru-RU" dirty="0" err="1"/>
              <a:t>ці</a:t>
            </a:r>
            <a:r>
              <a:rPr lang="ru-RU" dirty="0"/>
              <a:t> роки </a:t>
            </a:r>
            <a:r>
              <a:rPr lang="ru-RU" dirty="0" err="1" smtClean="0"/>
              <a:t>діяло</a:t>
            </a:r>
            <a:r>
              <a:rPr lang="ru-RU" dirty="0" smtClean="0"/>
              <a:t> </a:t>
            </a:r>
            <a:r>
              <a:rPr lang="ru-RU" b="1" i="1" dirty="0" err="1" smtClean="0"/>
              <a:t>Музичне</a:t>
            </a:r>
            <a:r>
              <a:rPr lang="ru-RU" b="1" i="1" dirty="0" smtClean="0"/>
              <a:t> </a:t>
            </a:r>
            <a:r>
              <a:rPr lang="ru-RU" b="1" i="1" dirty="0" err="1"/>
              <a:t>товариство</a:t>
            </a:r>
            <a:r>
              <a:rPr lang="ru-RU" b="1" i="1" dirty="0"/>
              <a:t> </a:t>
            </a:r>
            <a:r>
              <a:rPr lang="ru-RU" b="1" i="1" dirty="0" err="1"/>
              <a:t>імені</a:t>
            </a:r>
            <a:r>
              <a:rPr lang="ru-RU" b="1" i="1" dirty="0"/>
              <a:t> </a:t>
            </a:r>
            <a:r>
              <a:rPr lang="ru-RU" b="1" i="1" dirty="0" err="1"/>
              <a:t>Миколи</a:t>
            </a:r>
            <a:r>
              <a:rPr lang="ru-RU" b="1" i="1" dirty="0"/>
              <a:t> Леонтовича</a:t>
            </a:r>
            <a:r>
              <a:rPr lang="ru-RU" dirty="0"/>
              <a:t>,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написані</a:t>
            </a:r>
            <a:r>
              <a:rPr lang="ru-RU" dirty="0"/>
              <a:t> </a:t>
            </a:r>
            <a:r>
              <a:rPr lang="ru-RU" dirty="0" err="1"/>
              <a:t>ранні</a:t>
            </a:r>
            <a:r>
              <a:rPr lang="ru-RU" dirty="0"/>
              <a:t> твори </a:t>
            </a:r>
            <a:r>
              <a:rPr lang="ru-RU" b="1" i="1" dirty="0"/>
              <a:t>Л. </a:t>
            </a:r>
            <a:r>
              <a:rPr lang="ru-RU" b="1" i="1" dirty="0" err="1"/>
              <a:t>Ревуцького</a:t>
            </a:r>
            <a:r>
              <a:rPr lang="ru-RU" dirty="0"/>
              <a:t> і </a:t>
            </a:r>
            <a:r>
              <a:rPr lang="ru-RU" b="1" i="1" dirty="0"/>
              <a:t>Б. </a:t>
            </a:r>
            <a:r>
              <a:rPr lang="ru-RU" b="1" i="1" dirty="0" err="1"/>
              <a:t>Лятошинського</a:t>
            </a:r>
            <a:r>
              <a:rPr lang="ru-RU" dirty="0"/>
              <a:t>. </a:t>
            </a:r>
            <a:r>
              <a:rPr lang="ru-RU" dirty="0" err="1"/>
              <a:t>Напрямок</a:t>
            </a:r>
            <a:r>
              <a:rPr lang="ru-RU" dirty="0"/>
              <a:t> "</a:t>
            </a:r>
            <a:r>
              <a:rPr lang="ru-RU" dirty="0" err="1"/>
              <a:t>радянського</a:t>
            </a:r>
            <a:r>
              <a:rPr lang="ru-RU" dirty="0"/>
              <a:t> джазу" </a:t>
            </a:r>
            <a:r>
              <a:rPr lang="ru-RU" dirty="0" err="1"/>
              <a:t>розвивав</a:t>
            </a:r>
            <a:r>
              <a:rPr lang="ru-RU" dirty="0"/>
              <a:t> </a:t>
            </a:r>
            <a:r>
              <a:rPr lang="ru-RU" b="1" i="1" dirty="0" err="1"/>
              <a:t>Леонід</a:t>
            </a:r>
            <a:r>
              <a:rPr lang="ru-RU" b="1" i="1" dirty="0"/>
              <a:t> </a:t>
            </a:r>
            <a:r>
              <a:rPr lang="ru-RU" b="1" i="1" dirty="0" err="1"/>
              <a:t>Утьосов</a:t>
            </a:r>
            <a:r>
              <a:rPr lang="ru-RU" dirty="0"/>
              <a:t>.</a:t>
            </a:r>
          </a:p>
          <a:p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композиторської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в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республік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 </a:t>
            </a:r>
            <a:r>
              <a:rPr lang="ru-RU" b="1" i="1" dirty="0" err="1"/>
              <a:t>Паліашвілі</a:t>
            </a:r>
            <a:r>
              <a:rPr lang="ru-RU" dirty="0"/>
              <a:t> в </a:t>
            </a:r>
            <a:r>
              <a:rPr lang="ru-RU" dirty="0" err="1"/>
              <a:t>Грузії</a:t>
            </a:r>
            <a:r>
              <a:rPr lang="ru-RU" dirty="0"/>
              <a:t> та </a:t>
            </a:r>
            <a:r>
              <a:rPr lang="ru-RU" b="1" i="1" dirty="0" err="1"/>
              <a:t>Спендіарова</a:t>
            </a:r>
            <a:r>
              <a:rPr lang="ru-RU" dirty="0"/>
              <a:t> у </a:t>
            </a:r>
            <a:r>
              <a:rPr lang="ru-RU" dirty="0" err="1"/>
              <a:t>Вірменії</a:t>
            </a:r>
            <a:r>
              <a:rPr lang="ru-RU" dirty="0"/>
              <a:t>.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 </a:t>
            </a:r>
            <a:r>
              <a:rPr lang="ru-RU" dirty="0" err="1"/>
              <a:t>відкривалися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, </a:t>
            </a:r>
            <a:r>
              <a:rPr lang="ru-RU" dirty="0" err="1"/>
              <a:t>концертні</a:t>
            </a:r>
            <a:r>
              <a:rPr lang="ru-RU" dirty="0"/>
              <a:t> та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музичні</a:t>
            </a:r>
            <a:r>
              <a:rPr lang="ru-RU" dirty="0"/>
              <a:t> установи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1932 </a:t>
            </a:r>
            <a:r>
              <a:rPr lang="ru-RU" dirty="0" err="1"/>
              <a:t>рік</a:t>
            </a:r>
            <a:r>
              <a:rPr lang="ru-RU" dirty="0"/>
              <a:t> став </a:t>
            </a:r>
            <a:r>
              <a:rPr lang="ru-RU" dirty="0" err="1"/>
              <a:t>переламним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, </a:t>
            </a:r>
            <a:r>
              <a:rPr lang="ru-RU" dirty="0" err="1"/>
              <a:t>відкривши</a:t>
            </a:r>
            <a:r>
              <a:rPr lang="ru-RU" dirty="0"/>
              <a:t>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жорсткого</a:t>
            </a:r>
            <a:r>
              <a:rPr lang="ru-RU" dirty="0"/>
              <a:t> </a:t>
            </a:r>
            <a:r>
              <a:rPr lang="ru-RU" dirty="0" err="1"/>
              <a:t>ідеологічного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і </a:t>
            </a:r>
            <a:r>
              <a:rPr lang="ru-RU" dirty="0" err="1"/>
              <a:t>репресій</a:t>
            </a:r>
            <a:r>
              <a:rPr lang="ru-RU" dirty="0"/>
              <a:t> </a:t>
            </a:r>
            <a:r>
              <a:rPr lang="ru-RU" dirty="0" err="1"/>
              <a:t>інакомислячих</a:t>
            </a:r>
            <a:r>
              <a:rPr lang="ru-RU" dirty="0"/>
              <a:t>. Видана 23 </a:t>
            </a:r>
            <a:r>
              <a:rPr lang="ru-RU" dirty="0" err="1"/>
              <a:t>квітня</a:t>
            </a:r>
            <a:r>
              <a:rPr lang="ru-RU" dirty="0"/>
              <a:t> Постанова ЦК ВКП про </a:t>
            </a:r>
            <a:r>
              <a:rPr lang="ru-RU" dirty="0" err="1"/>
              <a:t>перебудову</a:t>
            </a:r>
            <a:r>
              <a:rPr lang="ru-RU" dirty="0"/>
              <a:t> </a:t>
            </a:r>
            <a:r>
              <a:rPr lang="ru-RU" dirty="0" err="1"/>
              <a:t>літературно-художніх</a:t>
            </a:r>
            <a:r>
              <a:rPr lang="ru-RU" dirty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ліквідовувала</a:t>
            </a:r>
            <a:r>
              <a:rPr lang="ru-RU" dirty="0" smtClean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існувавші</a:t>
            </a:r>
            <a:r>
              <a:rPr lang="ru-RU" dirty="0"/>
              <a:t> на той момент в СРСР 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вбачаючи</a:t>
            </a:r>
            <a:r>
              <a:rPr lang="ru-RU" dirty="0"/>
              <a:t> в них «</a:t>
            </a:r>
            <a:r>
              <a:rPr lang="ru-RU" dirty="0" err="1"/>
              <a:t>небезпеку</a:t>
            </a:r>
            <a:r>
              <a:rPr lang="ru-RU" dirty="0"/>
              <a:t>… </a:t>
            </a:r>
            <a:r>
              <a:rPr lang="ru-RU" dirty="0" err="1"/>
              <a:t>відриву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сучасності</a:t>
            </a:r>
            <a:r>
              <a:rPr lang="ru-RU" dirty="0" smtClean="0"/>
              <a:t>…»,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централізовані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 —</a:t>
            </a:r>
            <a:r>
              <a:rPr lang="ru-RU" dirty="0" err="1"/>
              <a:t>Спілка</a:t>
            </a:r>
            <a:r>
              <a:rPr lang="ru-RU" dirty="0"/>
              <a:t> </a:t>
            </a:r>
            <a:r>
              <a:rPr lang="ru-RU" dirty="0" err="1"/>
              <a:t>композиторів</a:t>
            </a:r>
            <a:r>
              <a:rPr lang="ru-RU" dirty="0"/>
              <a:t> СРСР.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/>
              <a:t>яскравими</a:t>
            </a:r>
            <a:r>
              <a:rPr lang="ru-RU" dirty="0"/>
              <a:t> документами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стали </a:t>
            </a:r>
            <a:r>
              <a:rPr lang="ru-RU" dirty="0" err="1"/>
              <a:t>стаття</a:t>
            </a:r>
            <a:r>
              <a:rPr lang="ru-RU" dirty="0"/>
              <a:t> в </a:t>
            </a:r>
            <a:r>
              <a:rPr lang="ru-RU" dirty="0" err="1"/>
              <a:t>газеті</a:t>
            </a:r>
            <a:r>
              <a:rPr lang="ru-RU" dirty="0"/>
              <a:t> «Правда» «Сумбур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» (1936),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піддано</a:t>
            </a:r>
            <a:r>
              <a:rPr lang="ru-RU" dirty="0"/>
              <a:t> </a:t>
            </a:r>
            <a:r>
              <a:rPr lang="ru-RU" dirty="0" err="1"/>
              <a:t>критиці</a:t>
            </a:r>
            <a:r>
              <a:rPr lang="ru-RU" dirty="0"/>
              <a:t> Д. Шостаковича, а </a:t>
            </a:r>
            <a:r>
              <a:rPr lang="ru-RU" dirty="0" err="1"/>
              <a:t>пізніше</a:t>
            </a:r>
            <a:r>
              <a:rPr lang="ru-RU" dirty="0"/>
              <a:t> — Постанова ЦК </a:t>
            </a:r>
            <a:r>
              <a:rPr lang="ru-RU" dirty="0" err="1"/>
              <a:t>ВКПб</a:t>
            </a:r>
            <a:r>
              <a:rPr lang="ru-RU" dirty="0"/>
              <a:t> про оперу «Великая Дружба» </a:t>
            </a:r>
            <a:r>
              <a:rPr lang="ru-RU" dirty="0" err="1" smtClean="0"/>
              <a:t>Мураделі</a:t>
            </a:r>
            <a:r>
              <a:rPr lang="ru-RU" dirty="0"/>
              <a:t> </a:t>
            </a:r>
            <a:r>
              <a:rPr lang="ru-RU" dirty="0" smtClean="0"/>
              <a:t>(1948</a:t>
            </a:r>
            <a:r>
              <a:rPr lang="ru-RU" dirty="0"/>
              <a:t>). </a:t>
            </a:r>
            <a:r>
              <a:rPr lang="ru-RU" dirty="0" err="1"/>
              <a:t>Найтрагічніше</a:t>
            </a:r>
            <a:r>
              <a:rPr lang="ru-RU" dirty="0"/>
              <a:t> </a:t>
            </a:r>
            <a:r>
              <a:rPr lang="ru-RU" dirty="0" err="1"/>
              <a:t>склалася</a:t>
            </a:r>
            <a:r>
              <a:rPr lang="ru-RU" dirty="0"/>
              <a:t> доля </a:t>
            </a:r>
            <a:r>
              <a:rPr lang="ru-RU" dirty="0" err="1"/>
              <a:t>діячів</a:t>
            </a:r>
            <a:r>
              <a:rPr lang="ru-RU" dirty="0"/>
              <a:t> </a:t>
            </a:r>
            <a:r>
              <a:rPr lang="ru-RU" dirty="0" err="1"/>
              <a:t>кобзарського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,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підрахунками</a:t>
            </a:r>
            <a:r>
              <a:rPr lang="ru-RU" dirty="0"/>
              <a:t>, </a:t>
            </a:r>
            <a:r>
              <a:rPr lang="ru-RU" dirty="0" err="1"/>
              <a:t>від</a:t>
            </a:r>
            <a:r>
              <a:rPr lang="ru-RU" dirty="0"/>
              <a:t> 200 до </a:t>
            </a:r>
            <a:r>
              <a:rPr lang="ru-RU" dirty="0" smtClean="0"/>
              <a:t>337 </a:t>
            </a:r>
            <a:r>
              <a:rPr lang="ru-RU" dirty="0" err="1"/>
              <a:t>чоловік</a:t>
            </a:r>
            <a:r>
              <a:rPr lang="ru-RU" dirty="0"/>
              <a:t> стали жертвами </a:t>
            </a:r>
            <a:r>
              <a:rPr lang="ru-RU" dirty="0" err="1"/>
              <a:t>радянського</a:t>
            </a:r>
            <a:r>
              <a:rPr lang="ru-RU" dirty="0"/>
              <a:t> </a:t>
            </a:r>
            <a:r>
              <a:rPr lang="ru-RU" dirty="0" err="1"/>
              <a:t>терору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розстріляний</a:t>
            </a:r>
            <a:r>
              <a:rPr lang="ru-RU" dirty="0"/>
              <a:t> </a:t>
            </a:r>
            <a:r>
              <a:rPr lang="ru-RU" dirty="0" err="1"/>
              <a:t>Гнат</a:t>
            </a:r>
            <a:r>
              <a:rPr lang="ru-RU" dirty="0"/>
              <a:t> Хоткевич.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3"/>
            <a:ext cx="2304256" cy="3513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43796"/>
            <a:ext cx="2703437" cy="3636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66162"/>
            <a:ext cx="1854944" cy="4241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528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64</TotalTime>
  <Words>73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2014-05-14T15:41:59Z</dcterms:created>
  <dcterms:modified xsi:type="dcterms:W3CDTF">2014-05-15T16:05:54Z</dcterms:modified>
</cp:coreProperties>
</file>