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BF69DD6-6E76-4C8F-8C9C-748D518B6918}" type="datetimeFigureOut">
              <a:rPr lang="uk-UA" smtClean="0"/>
              <a:t>05.03.2014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200395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26076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98338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632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3758570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F69DD6-6E76-4C8F-8C9C-748D518B6918}" type="datetimeFigureOut">
              <a:rPr lang="uk-UA" smtClean="0"/>
              <a:t>05.03.2014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406298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F69DD6-6E76-4C8F-8C9C-748D518B6918}" type="datetimeFigureOut">
              <a:rPr lang="uk-UA" smtClean="0"/>
              <a:t>05.03.2014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18202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F69DD6-6E76-4C8F-8C9C-748D518B6918}" type="datetimeFigureOut">
              <a:rPr lang="uk-UA" smtClean="0"/>
              <a:t>05.03.2014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159526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F69DD6-6E76-4C8F-8C9C-748D518B6918}" type="datetimeFigureOut">
              <a:rPr lang="uk-UA" smtClean="0"/>
              <a:t>05.03.2014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20968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F69DD6-6E76-4C8F-8C9C-748D518B6918}" type="datetimeFigureOut">
              <a:rPr lang="uk-UA" smtClean="0"/>
              <a:t>05.03.2014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118398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F69DD6-6E76-4C8F-8C9C-748D518B6918}" type="datetimeFigureOut">
              <a:rPr lang="uk-UA" smtClean="0"/>
              <a:t>05.03.2014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344348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94308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F69DD6-6E76-4C8F-8C9C-748D518B6918}" type="datetimeFigureOut">
              <a:rPr lang="uk-UA" smtClean="0"/>
              <a:t>05.03.2014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22913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F69DD6-6E76-4C8F-8C9C-748D518B6918}" type="datetimeFigureOut">
              <a:rPr lang="uk-UA" smtClean="0"/>
              <a:t>05.03.2014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371865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69DD6-6E76-4C8F-8C9C-748D518B6918}" type="datetimeFigureOut">
              <a:rPr lang="uk-UA" smtClean="0"/>
              <a:t>05.03.2014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152028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314130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F69DD6-6E76-4C8F-8C9C-748D518B6918}" type="datetimeFigureOut">
              <a:rPr lang="uk-UA" smtClean="0"/>
              <a:t>05.03.2014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778F02B-F752-4111-8027-B0AAEF6DB43D}" type="slidenum">
              <a:rPr lang="uk-UA" smtClean="0"/>
              <a:t>‹#›</a:t>
            </a:fld>
            <a:endParaRPr lang="uk-UA"/>
          </a:p>
        </p:txBody>
      </p:sp>
    </p:spTree>
    <p:extLst>
      <p:ext uri="{BB962C8B-B14F-4D97-AF65-F5344CB8AC3E}">
        <p14:creationId xmlns:p14="http://schemas.microsoft.com/office/powerpoint/2010/main" val="366706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BF69DD6-6E76-4C8F-8C9C-748D518B6918}" type="datetimeFigureOut">
              <a:rPr lang="uk-UA" smtClean="0"/>
              <a:t>05.03.2014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778F02B-F752-4111-8027-B0AAEF6DB43D}" type="slidenum">
              <a:rPr lang="uk-UA" smtClean="0"/>
              <a:t>‹#›</a:t>
            </a:fld>
            <a:endParaRPr lang="uk-UA"/>
          </a:p>
        </p:txBody>
      </p:sp>
    </p:spTree>
    <p:extLst>
      <p:ext uri="{BB962C8B-B14F-4D97-AF65-F5344CB8AC3E}">
        <p14:creationId xmlns:p14="http://schemas.microsoft.com/office/powerpoint/2010/main" val="4017579260"/>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560" y="1651785"/>
            <a:ext cx="4084320" cy="584775"/>
          </a:xfrm>
          <a:prstGeom prst="rect">
            <a:avLst/>
          </a:prstGeom>
          <a:noFill/>
        </p:spPr>
        <p:txBody>
          <a:bodyPr wrap="square" rtlCol="0">
            <a:spAutoFit/>
          </a:bodyPr>
          <a:lstStyle/>
          <a:p>
            <a:r>
              <a:rPr lang="ru-RU" sz="3200" dirty="0" smtClean="0">
                <a:ln w="0"/>
                <a:effectLst>
                  <a:outerShdw blurRad="38100" dist="19050" dir="2700000" algn="tl" rotWithShape="0">
                    <a:schemeClr val="dk1">
                      <a:alpha val="40000"/>
                    </a:schemeClr>
                  </a:outerShdw>
                </a:effectLst>
              </a:rPr>
              <a:t>Презентация на тему:</a:t>
            </a:r>
          </a:p>
        </p:txBody>
      </p:sp>
      <p:sp>
        <p:nvSpPr>
          <p:cNvPr id="4" name="TextBox 3"/>
          <p:cNvSpPr txBox="1"/>
          <p:nvPr/>
        </p:nvSpPr>
        <p:spPr>
          <a:xfrm>
            <a:off x="3307080" y="2621281"/>
            <a:ext cx="1828800" cy="769441"/>
          </a:xfrm>
          <a:prstGeom prst="rect">
            <a:avLst/>
          </a:prstGeom>
          <a:noFill/>
        </p:spPr>
        <p:txBody>
          <a:bodyPr wrap="square" rtlCol="0">
            <a:spAutoFit/>
          </a:bodyPr>
          <a:lstStyle/>
          <a:p>
            <a:r>
              <a:rPr lang="ru-RU" sz="4400" dirty="0" smtClean="0">
                <a:ln w="0"/>
                <a:effectLst>
                  <a:outerShdw blurRad="38100" dist="19050" dir="2700000" algn="tl" rotWithShape="0">
                    <a:schemeClr val="dk1">
                      <a:alpha val="40000"/>
                    </a:schemeClr>
                  </a:outerShdw>
                </a:effectLst>
              </a:rPr>
              <a:t>Литва</a:t>
            </a:r>
          </a:p>
        </p:txBody>
      </p:sp>
      <p:sp>
        <p:nvSpPr>
          <p:cNvPr id="5" name="TextBox 4"/>
          <p:cNvSpPr txBox="1"/>
          <p:nvPr/>
        </p:nvSpPr>
        <p:spPr>
          <a:xfrm>
            <a:off x="2773680" y="3390722"/>
            <a:ext cx="4724400" cy="646331"/>
          </a:xfrm>
          <a:prstGeom prst="rect">
            <a:avLst/>
          </a:prstGeom>
          <a:noFill/>
        </p:spPr>
        <p:txBody>
          <a:bodyPr wrap="square" rtlCol="0">
            <a:spAutoFit/>
          </a:bodyPr>
          <a:lstStyle/>
          <a:p>
            <a:r>
              <a:rPr lang="ru-RU" sz="3600" dirty="0">
                <a:ln w="0"/>
                <a:effectLst>
                  <a:outerShdw blurRad="38100" dist="19050" dir="2700000" algn="tl" rotWithShape="0">
                    <a:schemeClr val="dk1">
                      <a:alpha val="40000"/>
                    </a:schemeClr>
                  </a:outerShdw>
                </a:effectLst>
              </a:rPr>
              <a:t>п</a:t>
            </a:r>
            <a:r>
              <a:rPr lang="ru-RU" sz="3600" dirty="0" smtClean="0">
                <a:ln w="0"/>
                <a:effectLst>
                  <a:outerShdw blurRad="38100" dist="19050" dir="2700000" algn="tl" rotWithShape="0">
                    <a:schemeClr val="dk1">
                      <a:alpha val="40000"/>
                    </a:schemeClr>
                  </a:outerShdw>
                </a:effectLst>
              </a:rPr>
              <a:t>осле распада СССР</a:t>
            </a:r>
          </a:p>
        </p:txBody>
      </p:sp>
      <p:pic>
        <p:nvPicPr>
          <p:cNvPr id="6" name="Саундрек к фильму - -Три метра над уровнем неб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14760" y="6035040"/>
            <a:ext cx="609600" cy="609600"/>
          </a:xfrm>
          <a:prstGeom prst="rect">
            <a:avLst/>
          </a:prstGeom>
        </p:spPr>
      </p:pic>
    </p:spTree>
    <p:extLst>
      <p:ext uri="{BB962C8B-B14F-4D97-AF65-F5344CB8AC3E}">
        <p14:creationId xmlns:p14="http://schemas.microsoft.com/office/powerpoint/2010/main" val="319301503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0" presetClass="entr" presetSubtype="0" fill="hold" grpId="0" nodeType="afterEffect">
                                  <p:stCondLst>
                                    <p:cond delay="0"/>
                                  </p:stCondLst>
                                  <p:iterate type="lt">
                                    <p:tmAbs val="1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2200"/>
                            </p:stCondLst>
                            <p:childTnLst>
                              <p:par>
                                <p:cTn id="12" presetID="53" presetClass="entr" presetSubtype="16"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2700"/>
                            </p:stCondLst>
                            <p:childTnLst>
                              <p:par>
                                <p:cTn id="18" presetID="2" presetClass="entr" presetSubtype="8" fill="hold" grpId="1" nodeType="after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3700"/>
                            </p:stCondLst>
                            <p:childTnLst>
                              <p:par>
                                <p:cTn id="23" presetID="63" presetClass="path" presetSubtype="0" accel="50000" decel="50000" fill="hold" grpId="0" nodeType="afterEffect">
                                  <p:stCondLst>
                                    <p:cond delay="0"/>
                                  </p:stCondLst>
                                  <p:childTnLst>
                                    <p:animMotion origin="layout" path="M -3.95833E-6 4.81481E-6 L 0.09857 -0.00116 " pathEditMode="relative" rAng="0" ptsTypes="AA">
                                      <p:cBhvr>
                                        <p:cTn id="24" dur="3000" fill="hold"/>
                                        <p:tgtEl>
                                          <p:spTgt spid="5"/>
                                        </p:tgtEl>
                                        <p:attrNameLst>
                                          <p:attrName>ppt_x</p:attrName>
                                          <p:attrName>ppt_y</p:attrName>
                                        </p:attrNameLst>
                                      </p:cBhvr>
                                      <p:rCtr x="4922" y="-6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6"/>
                </p:tgtEl>
              </p:cMediaNode>
            </p:audio>
          </p:childTnLst>
        </p:cTn>
      </p:par>
    </p:tnLst>
    <p:bldLst>
      <p:bldP spid="3" grpId="0"/>
      <p:bldP spid="4" grpId="0"/>
      <p:bldP spid="5" grpId="0"/>
      <p:bldP spid="5" grpId="1"/>
    </p:bldLst>
  </p:timing>
  <p:extLst mod="1">
    <p:ext uri="{E180D4A7-C9FB-4DFB-919C-405C955672EB}">
      <p14:showEvtLst xmlns:p14="http://schemas.microsoft.com/office/powerpoint/2010/main">
        <p14:playEvt time="0"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Литва">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3779520" cy="3200876"/>
          </a:xfrm>
          <a:prstGeom prst="rect">
            <a:avLst/>
          </a:prstGeom>
          <a:noFill/>
        </p:spPr>
        <p:txBody>
          <a:bodyPr wrap="square" rtlCol="0">
            <a:spAutoFit/>
          </a:bodyPr>
          <a:lstStyle/>
          <a:p>
            <a:pPr eaLnBrk="0" fontAlgn="base" hangingPunct="0">
              <a:spcBef>
                <a:spcPct val="0"/>
              </a:spcBef>
              <a:spcAft>
                <a:spcPct val="0"/>
              </a:spcAft>
            </a:pPr>
            <a:r>
              <a:rPr lang="ru-RU" sz="3200" dirty="0" smtClean="0">
                <a:ln w="0"/>
                <a:effectLst>
                  <a:outerShdw blurRad="38100" dist="19050" dir="2700000" algn="tl" rotWithShape="0">
                    <a:schemeClr val="dk1">
                      <a:alpha val="40000"/>
                    </a:schemeClr>
                  </a:outerShdw>
                </a:effectLst>
              </a:rPr>
              <a:t>Литва:</a:t>
            </a:r>
          </a:p>
          <a:p>
            <a:pPr eaLnBrk="0" fontAlgn="base" hangingPunct="0">
              <a:spcBef>
                <a:spcPct val="0"/>
              </a:spcBef>
              <a:spcAft>
                <a:spcPct val="0"/>
              </a:spcAft>
            </a:pPr>
            <a:endParaRPr lang="ru-RU" sz="2000" dirty="0">
              <a:ln w="0"/>
              <a:effectLst>
                <a:outerShdw blurRad="38100" dist="19050" dir="2700000" algn="tl" rotWithShape="0">
                  <a:schemeClr val="dk1">
                    <a:alpha val="40000"/>
                  </a:schemeClr>
                </a:outerShdw>
              </a:effectLst>
            </a:endParaRPr>
          </a:p>
          <a:p>
            <a:pPr marL="28575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Площадь: </a:t>
            </a:r>
            <a:r>
              <a:rPr lang="uk-UA" dirty="0" smtClean="0"/>
              <a:t>65 200 км²</a:t>
            </a:r>
            <a:endPar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Столица: Вильнюс</a:t>
            </a:r>
            <a:endParaRPr lang="ru-RU" sz="2400" dirty="0" smtClean="0">
              <a:ln w="0"/>
              <a:effectLst>
                <a:outerShdw blurRad="38100" dist="19050" dir="2700000" algn="tl" rotWithShape="0">
                  <a:schemeClr val="dk1">
                    <a:alpha val="40000"/>
                  </a:schemeClr>
                </a:outerShdw>
              </a:effectLst>
            </a:endParaRPr>
          </a:p>
          <a:p>
            <a:pPr marL="285750" lvl="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Валюта: Литовский лит</a:t>
            </a:r>
            <a:endParaRPr lang="ru-RU" sz="2400" dirty="0" smtClean="0">
              <a:ln w="0"/>
              <a:effectLst>
                <a:outerShdw blurRad="38100" dist="19050" dir="2700000" algn="tl" rotWithShape="0">
                  <a:schemeClr val="dk1">
                    <a:alpha val="40000"/>
                  </a:schemeClr>
                </a:outerShdw>
              </a:effectLst>
            </a:endParaRPr>
          </a:p>
          <a:p>
            <a:pPr marL="285750" lvl="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Население: 2,986 млн</a:t>
            </a:r>
          </a:p>
          <a:p>
            <a:pPr marL="285750" lvl="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Президент: </a:t>
            </a:r>
          </a:p>
          <a:p>
            <a:pPr lvl="0" eaLnBrk="0" fontAlgn="base" hangingPunct="0">
              <a:spcBef>
                <a:spcPct val="0"/>
              </a:spcBef>
              <a:spcAft>
                <a:spcPct val="0"/>
              </a:spcAft>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Даля </a:t>
            </a:r>
            <a:r>
              <a:rPr lang="ru-RU" sz="1600" dirty="0" err="1"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Грибаускайте</a:t>
            </a:r>
            <a:endPar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Отсоединена от СССР:</a:t>
            </a:r>
          </a:p>
          <a:p>
            <a:pPr lvl="0" eaLnBrk="0" fontAlgn="base" hangingPunct="0">
              <a:spcBef>
                <a:spcPct val="0"/>
              </a:spcBef>
              <a:spcAft>
                <a:spcPct val="0"/>
              </a:spcAft>
            </a:pPr>
            <a:r>
              <a:rPr lang="uk-UA" u="sng" dirty="0" smtClean="0"/>
              <a:t>11 Марта</a:t>
            </a:r>
            <a:r>
              <a:rPr lang="uk-UA" u="sng" dirty="0"/>
              <a:t> 1990 </a:t>
            </a:r>
            <a:r>
              <a:rPr lang="ru-RU" u="sng" dirty="0" smtClean="0"/>
              <a:t>года</a:t>
            </a:r>
            <a:r>
              <a:rPr lang="uk-UA" u="sng" dirty="0"/>
              <a:t> </a:t>
            </a:r>
            <a:endParaRPr lang="ru-RU" u="sng" dirty="0" smtClean="0">
              <a:ln w="0"/>
              <a:effectLst>
                <a:outerShdw blurRad="38100" dist="19050" dir="2700000" algn="tl" rotWithShape="0">
                  <a:schemeClr val="dk1">
                    <a:alpha val="40000"/>
                  </a:schemeClr>
                </a:outerShdw>
              </a:effectLst>
              <a:latin typeface="Arial" panose="020B0604020202020204" pitchFamily="34" charset="0"/>
            </a:endParaRPr>
          </a:p>
          <a:p>
            <a:endParaRPr lang="uk-UA" dirty="0"/>
          </a:p>
        </p:txBody>
      </p:sp>
    </p:spTree>
    <p:extLst>
      <p:ext uri="{BB962C8B-B14F-4D97-AF65-F5344CB8AC3E}">
        <p14:creationId xmlns:p14="http://schemas.microsoft.com/office/powerpoint/2010/main" val="2235182603"/>
      </p:ext>
    </p:extLst>
  </p:cSld>
  <p:clrMapOvr>
    <a:masterClrMapping/>
  </p:clrMapOvr>
  <mc:AlternateContent xmlns:mc="http://schemas.openxmlformats.org/markup-compatibility/2006" xmlns:p14="http://schemas.microsoft.com/office/powerpoint/2010/main">
    <mc:Choice Requires="p14">
      <p:transition spd="slow" advTm="32000">
        <p14:flash/>
      </p:transition>
    </mc:Choice>
    <mc:Fallback xmlns="">
      <p:transition spd="slow"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43" fill="hold"/>
                                        <p:tgtEl>
                                          <p:spTgt spid="4"/>
                                        </p:tgtEl>
                                      </p:cBhvr>
                                    </p:cmd>
                                  </p:childTnLst>
                                </p:cTn>
                              </p:par>
                            </p:childTnLst>
                          </p:cTn>
                        </p:par>
                        <p:par>
                          <p:cTn id="7" fill="hold">
                            <p:stCondLst>
                              <p:cond delay="9743"/>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11743"/>
                            </p:stCondLst>
                            <p:childTnLst>
                              <p:par>
                                <p:cTn id="12" presetID="10" presetClass="entr" presetSubtype="0" fill="hold" nodeType="after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nodeType="with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iterate type="lt">
                                    <p:tmPct val="10000"/>
                                  </p:iterate>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iterate type="lt">
                                    <p:tmPct val="10000"/>
                                  </p:iterate>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iterate type="lt">
                                    <p:tmPct val="10000"/>
                                  </p:iterate>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iterate type="lt">
                                    <p:tmPct val="10000"/>
                                  </p:iterate>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iterate type="lt">
                                    <p:tmPct val="10000"/>
                                  </p:iterate>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iterate type="lt">
                                    <p:tmPct val="10000"/>
                                  </p:iterate>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iterate type="lt">
                                    <p:tmPct val="10000"/>
                                  </p:iterate>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0" objId="4"/>
        <p14:stopEvt time="992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502920"/>
            <a:ext cx="5958840" cy="1015663"/>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Распад СССР начался с </a:t>
            </a:r>
            <a:r>
              <a:rPr lang="ru-RU" sz="2000" u="sng" dirty="0">
                <a:ln w="0"/>
                <a:effectLst>
                  <a:outerShdw blurRad="38100" dist="19050" dir="2700000" algn="tl" rotWithShape="0">
                    <a:schemeClr val="dk1">
                      <a:alpha val="40000"/>
                    </a:schemeClr>
                  </a:outerShdw>
                </a:effectLst>
              </a:rPr>
              <a:t>Литвы</a:t>
            </a:r>
            <a:r>
              <a:rPr lang="ru-RU" sz="2000" dirty="0">
                <a:ln w="0"/>
                <a:effectLst>
                  <a:outerShdw blurRad="38100" dist="19050" dir="2700000" algn="tl" rotWithShape="0">
                    <a:schemeClr val="dk1">
                      <a:alpha val="40000"/>
                    </a:schemeClr>
                  </a:outerShdw>
                </a:effectLst>
              </a:rPr>
              <a:t>. В 1990 году она первой из советских республик провозгласила независимость</a:t>
            </a:r>
            <a:r>
              <a:rPr lang="ru-RU" sz="2000" dirty="0" smtClean="0">
                <a:ln w="0"/>
                <a:effectLst>
                  <a:outerShdw blurRad="38100" dist="19050" dir="2700000" algn="tl" rotWithShape="0">
                    <a:schemeClr val="dk1">
                      <a:alpha val="40000"/>
                    </a:schemeClr>
                  </a:outerShdw>
                </a:effectLst>
              </a:rPr>
              <a:t>. </a:t>
            </a:r>
          </a:p>
        </p:txBody>
      </p:sp>
      <p:sp>
        <p:nvSpPr>
          <p:cNvPr id="4" name="TextBox 3"/>
          <p:cNvSpPr txBox="1"/>
          <p:nvPr/>
        </p:nvSpPr>
        <p:spPr>
          <a:xfrm>
            <a:off x="6126480" y="518160"/>
            <a:ext cx="6065520" cy="5940088"/>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Р</a:t>
            </a:r>
            <a:r>
              <a:rPr lang="ru-RU" sz="2000" dirty="0" smtClean="0">
                <a:ln w="0"/>
                <a:effectLst>
                  <a:outerShdw blurRad="38100" dist="19050" dir="2700000" algn="tl" rotWithShape="0">
                    <a:schemeClr val="dk1">
                      <a:alpha val="40000"/>
                    </a:schemeClr>
                  </a:outerShdw>
                </a:effectLst>
              </a:rPr>
              <a:t>усская </a:t>
            </a:r>
            <a:r>
              <a:rPr lang="ru-RU" sz="2000" dirty="0">
                <a:ln w="0"/>
                <a:effectLst>
                  <a:outerShdw blurRad="38100" dist="19050" dir="2700000" algn="tl" rotWithShape="0">
                    <a:schemeClr val="dk1">
                      <a:alpha val="40000"/>
                    </a:schemeClr>
                  </a:outerShdw>
                </a:effectLst>
              </a:rPr>
              <a:t>реакция проявилась в «кровавом воскресенье» 13 января 1991 года, когда 14 демонстрантов были убиты бойцами Советской Армии во время защиты телевизионной башни и здания парламента в столице Вильнюс.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Об </a:t>
            </a:r>
            <a:r>
              <a:rPr lang="ru-RU" sz="2000" dirty="0">
                <a:ln w="0"/>
                <a:effectLst>
                  <a:outerShdw blurRad="38100" dist="19050" dir="2700000" algn="tl" rotWithShape="0">
                    <a:schemeClr val="dk1">
                      <a:alpha val="40000"/>
                    </a:schemeClr>
                  </a:outerShdw>
                </a:effectLst>
              </a:rPr>
              <a:t>этом событии  литовцы все еще хранят живую память, оно составляет предмет гордости перед соседними прибалтийскими странами. «Каждый латыш готов умереть за Родину, после того как  последний литовец уже отдаст за нее жизнь», - гласит поговорка.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Эстония </a:t>
            </a:r>
            <a:r>
              <a:rPr lang="ru-RU" sz="2000" dirty="0">
                <a:ln w="0"/>
                <a:effectLst>
                  <a:outerShdw blurRad="38100" dist="19050" dir="2700000" algn="tl" rotWithShape="0">
                    <a:schemeClr val="dk1">
                      <a:alpha val="40000"/>
                    </a:schemeClr>
                  </a:outerShdw>
                </a:effectLst>
              </a:rPr>
              <a:t>и Латвия быстро последовали примеру Литвы, хотя формальное признание независимости наступило с опозданием в несколько месяцев из-за колебаний международного сообщества.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Это </a:t>
            </a:r>
            <a:r>
              <a:rPr lang="ru-RU" sz="2000" dirty="0">
                <a:ln w="0"/>
                <a:effectLst>
                  <a:outerShdw blurRad="38100" dist="19050" dir="2700000" algn="tl" rotWithShape="0">
                    <a:schemeClr val="dk1">
                      <a:alpha val="40000"/>
                    </a:schemeClr>
                  </a:outerShdw>
                </a:effectLst>
              </a:rPr>
              <a:t>решение официально было принято только после провалившегося летнего путча 1991 года, который организовала старая советская гвардия, враждебная Ельцину</a:t>
            </a:r>
            <a:r>
              <a:rPr lang="ru-RU" sz="2000" dirty="0" smtClean="0">
                <a:ln w="0"/>
                <a:effectLst>
                  <a:outerShdw blurRad="38100" dist="19050" dir="2700000" algn="tl" rotWithShape="0">
                    <a:schemeClr val="dk1">
                      <a:alpha val="40000"/>
                    </a:schemeClr>
                  </a:outerShdw>
                </a:effectLst>
              </a:rPr>
              <a:t>.</a:t>
            </a:r>
            <a:endParaRPr lang="uk-UA" sz="2000" dirty="0">
              <a:ln w="0"/>
              <a:effectLst>
                <a:outerShdw blurRad="38100" dist="19050" dir="2700000" algn="tl" rotWithShape="0">
                  <a:schemeClr val="dk1">
                    <a:alpha val="40000"/>
                  </a:scheme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3232"/>
            <a:ext cx="4894819" cy="3671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2826113"/>
      </p:ext>
    </p:extLst>
  </p:cSld>
  <p:clrMapOvr>
    <a:masterClrMapping/>
  </p:clrMapOvr>
  <mc:AlternateContent xmlns:mc="http://schemas.openxmlformats.org/markup-compatibility/2006" xmlns:p14="http://schemas.microsoft.com/office/powerpoint/2010/main">
    <mc:Choice Requires="p14">
      <p:transition spd="slow" p14:dur="900" advTm="65000">
        <p14:warp dir="in"/>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3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22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6720"/>
                            </p:stCondLst>
                            <p:childTnLst>
                              <p:par>
                                <p:cTn id="14" presetID="10" presetClass="entr" presetSubtype="0" fill="hold" nodeType="afterEffect">
                                  <p:stCondLst>
                                    <p:cond delay="1000"/>
                                  </p:stCondLst>
                                  <p:iterate type="lt">
                                    <p:tmPct val="13000"/>
                                  </p:iterate>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19660"/>
                            </p:stCondLst>
                            <p:childTnLst>
                              <p:par>
                                <p:cTn id="18" presetID="10" presetClass="entr" presetSubtype="0" fill="hold" nodeType="afterEffect">
                                  <p:stCondLst>
                                    <p:cond delay="1000"/>
                                  </p:stCondLst>
                                  <p:iterate type="lt">
                                    <p:tmPct val="13000"/>
                                  </p:iterate>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par>
                          <p:cTn id="21" fill="hold">
                            <p:stCondLst>
                              <p:cond delay="34615"/>
                            </p:stCondLst>
                            <p:childTnLst>
                              <p:par>
                                <p:cTn id="22" presetID="10" presetClass="entr" presetSubtype="0" fill="hold" nodeType="afterEffect">
                                  <p:stCondLst>
                                    <p:cond delay="1000"/>
                                  </p:stCondLst>
                                  <p:iterate type="lt">
                                    <p:tmPct val="13000"/>
                                  </p:iterate>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par>
                          <p:cTn id="25" fill="hold">
                            <p:stCondLst>
                              <p:cond delay="46190"/>
                            </p:stCondLst>
                            <p:childTnLst>
                              <p:par>
                                <p:cTn id="26" presetID="10" presetClass="entr" presetSubtype="0" fill="hold" nodeType="afterEffect">
                                  <p:stCondLst>
                                    <p:cond delay="1000"/>
                                  </p:stCondLst>
                                  <p:iterate type="lt">
                                    <p:tmPct val="1300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51388"/>
            <a:ext cx="6202680" cy="2862322"/>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С этого момента прибалтийские республики стали стремительно отдаляться от поверженного российского гиганта, осуществляя структурные реформы в целях организации свободных рыночных отношений, чтобы сократить разрыв с соседними западными странами.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Эффективность </a:t>
            </a:r>
            <a:r>
              <a:rPr lang="ru-RU" sz="2000" dirty="0">
                <a:ln w="0"/>
                <a:effectLst>
                  <a:outerShdw blurRad="38100" dist="19050" dir="2700000" algn="tl" rotWithShape="0">
                    <a:schemeClr val="dk1">
                      <a:alpha val="40000"/>
                    </a:schemeClr>
                  </a:outerShdw>
                </a:effectLst>
              </a:rPr>
              <a:t>принятых мер политически выразилась во вступлении в НАТО (в марте 2004 года) и в ЕС (в мае того же года</a:t>
            </a:r>
            <a:r>
              <a:rPr lang="ru-RU" sz="2000" dirty="0" smtClean="0">
                <a:ln w="0"/>
                <a:effectLst>
                  <a:outerShdw blurRad="38100" dist="19050" dir="2700000" algn="tl" rotWithShape="0">
                    <a:schemeClr val="dk1">
                      <a:alpha val="40000"/>
                    </a:schemeClr>
                  </a:outerShdw>
                </a:effectLst>
              </a:rPr>
              <a:t>).</a:t>
            </a:r>
            <a:endParaRPr lang="uk-UA" sz="2000" dirty="0">
              <a:ln w="0"/>
              <a:effectLst>
                <a:outerShdw blurRad="38100" dist="19050" dir="2700000" algn="tl" rotWithShape="0">
                  <a:schemeClr val="dk1">
                    <a:alpha val="40000"/>
                  </a:schemeClr>
                </a:outerShdw>
              </a:effectLst>
            </a:endParaRPr>
          </a:p>
        </p:txBody>
      </p:sp>
      <p:sp>
        <p:nvSpPr>
          <p:cNvPr id="3" name="TextBox 2"/>
          <p:cNvSpPr txBox="1"/>
          <p:nvPr/>
        </p:nvSpPr>
        <p:spPr>
          <a:xfrm>
            <a:off x="5166360" y="2764572"/>
            <a:ext cx="7025640" cy="4093428"/>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Только что став участниками престижных международных форумов, три страны продолжили свое продвижение по пути бурного экономического роста, чем заслужили название «тигров Балтики».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Но </a:t>
            </a:r>
            <a:r>
              <a:rPr lang="ru-RU" sz="2000" dirty="0">
                <a:ln w="0"/>
                <a:effectLst>
                  <a:outerShdw blurRad="38100" dist="19050" dir="2700000" algn="tl" rotWithShape="0">
                    <a:schemeClr val="dk1">
                      <a:alpha val="40000"/>
                    </a:schemeClr>
                  </a:outerShdw>
                </a:effectLst>
              </a:rPr>
              <a:t>непропорционально раздутое финансирование экономики, хотя и обеспечило процентный рост валового национального продукта, выразившийся в двузначных цифрах, оказалось палкой о двух концах во время кризиса 2008-2009 годов. Эстония, Латвия и Литва заслужили печальный титул стран, наиболее пострадавших от финансовой бури.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Валовой </a:t>
            </a:r>
            <a:r>
              <a:rPr lang="ru-RU" sz="2000" dirty="0">
                <a:ln w="0"/>
                <a:effectLst>
                  <a:outerShdw blurRad="38100" dist="19050" dir="2700000" algn="tl" rotWithShape="0">
                    <a:schemeClr val="dk1">
                      <a:alpha val="40000"/>
                    </a:schemeClr>
                  </a:outerShdw>
                </a:effectLst>
              </a:rPr>
              <a:t>национальный продукт Латвии упал на 18% в самый ужасный год кризиса, 2009</a:t>
            </a:r>
            <a:r>
              <a:rPr lang="ru-RU" sz="2000" dirty="0" smtClean="0">
                <a:ln w="0"/>
                <a:effectLst>
                  <a:outerShdw blurRad="38100" dist="19050" dir="2700000" algn="tl" rotWithShape="0">
                    <a:schemeClr val="dk1">
                      <a:alpha val="40000"/>
                    </a:schemeClr>
                  </a:outerShdw>
                </a:effectLst>
              </a:rPr>
              <a:t>.</a:t>
            </a:r>
            <a:endParaRPr lang="uk-UA" sz="2000" dirty="0">
              <a:ln w="0"/>
              <a:effectLst>
                <a:outerShdw blurRad="38100" dist="19050" dir="2700000" algn="tl" rotWithShape="0">
                  <a:schemeClr val="dk1">
                    <a:alpha val="40000"/>
                  </a:scheme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590" y="0"/>
            <a:ext cx="3935730" cy="262382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9810"/>
            <a:ext cx="4819650" cy="2714625"/>
          </a:xfrm>
          <a:prstGeom prst="rect">
            <a:avLst/>
          </a:prstGeom>
        </p:spPr>
      </p:pic>
      <p:sp>
        <p:nvSpPr>
          <p:cNvPr id="6" name="TextBox 5"/>
          <p:cNvSpPr txBox="1"/>
          <p:nvPr/>
        </p:nvSpPr>
        <p:spPr>
          <a:xfrm>
            <a:off x="182880" y="305276"/>
            <a:ext cx="5730240" cy="2554545"/>
          </a:xfrm>
          <a:prstGeom prst="rect">
            <a:avLst/>
          </a:prstGeom>
          <a:noFill/>
        </p:spPr>
        <p:txBody>
          <a:bodyPr wrap="square" rtlCol="0">
            <a:spAutoFit/>
          </a:bodyPr>
          <a:lstStyle/>
          <a:p>
            <a:r>
              <a:rPr lang="ru-RU" sz="2000" dirty="0" smtClean="0">
                <a:ln w="0"/>
                <a:effectLst>
                  <a:outerShdw blurRad="38100" dist="19050" dir="2700000" algn="tl" rotWithShape="0">
                    <a:schemeClr val="dk1">
                      <a:alpha val="40000"/>
                    </a:schemeClr>
                  </a:outerShdw>
                </a:effectLst>
              </a:rPr>
              <a:t>После </a:t>
            </a:r>
            <a:r>
              <a:rPr lang="ru-RU" sz="2000" dirty="0">
                <a:ln w="0"/>
                <a:effectLst>
                  <a:outerShdw blurRad="38100" dist="19050" dir="2700000" algn="tl" rotWithShape="0">
                    <a:schemeClr val="dk1">
                      <a:alpha val="40000"/>
                    </a:schemeClr>
                  </a:outerShdw>
                </a:effectLst>
              </a:rPr>
              <a:t>вступления в ЕС десятки тысяч литовцев отправились на заработки на Запад - в основном в Великобританию и Ирландию. </a:t>
            </a:r>
            <a:endParaRPr lang="ru-RU" sz="2000" dirty="0" smtClean="0">
              <a:ln w="0"/>
              <a:effectLst>
                <a:outerShdw blurRad="38100" dist="19050" dir="2700000" algn="tl" rotWithShape="0">
                  <a:schemeClr val="dk1">
                    <a:alpha val="40000"/>
                  </a:schemeClr>
                </a:outerShdw>
              </a:effectLst>
            </a:endParaRPr>
          </a:p>
          <a:p>
            <a:r>
              <a:rPr lang="ru-RU" sz="2000" dirty="0">
                <a:ln w="0"/>
                <a:effectLst>
                  <a:outerShdw blurRad="38100" dist="19050" dir="2700000" algn="tl" rotWithShape="0">
                    <a:schemeClr val="dk1">
                      <a:alpha val="40000"/>
                    </a:schemeClr>
                  </a:outerShdw>
                </a:effectLst>
              </a:rPr>
              <a:t>В</a:t>
            </a:r>
            <a:r>
              <a:rPr lang="ru-RU" sz="2000" dirty="0" smtClean="0">
                <a:ln w="0"/>
                <a:effectLst>
                  <a:outerShdw blurRad="38100" dist="19050" dir="2700000" algn="tl" rotWithShape="0">
                    <a:schemeClr val="dk1">
                      <a:alpha val="40000"/>
                    </a:schemeClr>
                  </a:outerShdw>
                </a:effectLst>
              </a:rPr>
              <a:t> </a:t>
            </a:r>
            <a:r>
              <a:rPr lang="ru-RU" sz="2000" dirty="0">
                <a:ln w="0"/>
                <a:effectLst>
                  <a:outerShdw blurRad="38100" dist="19050" dir="2700000" algn="tl" rotWithShape="0">
                    <a:schemeClr val="dk1">
                      <a:alpha val="40000"/>
                    </a:schemeClr>
                  </a:outerShdw>
                </a:effectLst>
              </a:rPr>
              <a:t>Литве выросли доходы населения. </a:t>
            </a:r>
            <a:r>
              <a:rPr lang="ru-RU" sz="2000" dirty="0" smtClean="0">
                <a:ln w="0"/>
                <a:effectLst>
                  <a:outerShdw blurRad="38100" dist="19050" dir="2700000" algn="tl" rotWithShape="0">
                    <a:schemeClr val="dk1">
                      <a:alpha val="40000"/>
                    </a:schemeClr>
                  </a:outerShdw>
                </a:effectLst>
              </a:rPr>
              <a:t>"С </a:t>
            </a:r>
            <a:r>
              <a:rPr lang="ru-RU" sz="2000" dirty="0">
                <a:ln w="0"/>
                <a:effectLst>
                  <a:outerShdw blurRad="38100" dist="19050" dir="2700000" algn="tl" rotWithShape="0">
                    <a:schemeClr val="dk1">
                      <a:alpha val="40000"/>
                    </a:schemeClr>
                  </a:outerShdw>
                </a:effectLst>
              </a:rPr>
              <a:t>1993-го по 2010-й динамика зарплат в Литве увеличилась в 12 раз", - </a:t>
            </a:r>
            <a:r>
              <a:rPr lang="ru-RU" sz="2000" dirty="0" smtClean="0">
                <a:ln w="0"/>
                <a:effectLst>
                  <a:outerShdw blurRad="38100" dist="19050" dir="2700000" algn="tl" rotWithShape="0">
                    <a:schemeClr val="dk1">
                      <a:alpha val="40000"/>
                    </a:schemeClr>
                  </a:outerShdw>
                </a:effectLst>
              </a:rPr>
              <a:t>говорит Йонас </a:t>
            </a:r>
            <a:r>
              <a:rPr lang="ru-RU" sz="2000" dirty="0" err="1">
                <a:ln w="0"/>
                <a:effectLst>
                  <a:outerShdw blurRad="38100" dist="19050" dir="2700000" algn="tl" rotWithShape="0">
                    <a:schemeClr val="dk1">
                      <a:alpha val="40000"/>
                    </a:schemeClr>
                  </a:outerShdw>
                </a:effectLst>
              </a:rPr>
              <a:t>Маркелевичус</a:t>
            </a:r>
            <a:r>
              <a:rPr lang="ru-RU" sz="2000" dirty="0">
                <a:ln w="0"/>
                <a:effectLst>
                  <a:outerShdw blurRad="38100" dist="19050" dir="2700000" algn="tl" rotWithShape="0">
                    <a:schemeClr val="dk1">
                      <a:alpha val="40000"/>
                    </a:schemeClr>
                  </a:outerShdw>
                </a:effectLst>
              </a:rPr>
              <a:t>. По его словам, сегодня средняя зарплата в республике составляет 1600 </a:t>
            </a:r>
            <a:r>
              <a:rPr lang="ru-RU" sz="2000" dirty="0" err="1">
                <a:ln w="0"/>
                <a:effectLst>
                  <a:outerShdw blurRad="38100" dist="19050" dir="2700000" algn="tl" rotWithShape="0">
                    <a:schemeClr val="dk1">
                      <a:alpha val="40000"/>
                    </a:schemeClr>
                  </a:outerShdw>
                </a:effectLst>
              </a:rPr>
              <a:t>литов</a:t>
            </a:r>
            <a:r>
              <a:rPr lang="ru-RU" sz="2000" dirty="0">
                <a:ln w="0"/>
                <a:effectLst>
                  <a:outerShdw blurRad="38100" dist="19050" dir="2700000" algn="tl" rotWithShape="0">
                    <a:schemeClr val="dk1">
                      <a:alpha val="40000"/>
                    </a:schemeClr>
                  </a:outerShdw>
                </a:effectLst>
              </a:rPr>
              <a:t> (примерно 470 евро).</a:t>
            </a:r>
            <a:endParaRPr lang="uk-UA" sz="2000" dirty="0">
              <a:ln w="0"/>
              <a:effectLst>
                <a:outerShdw blurRad="38100" dist="19050" dir="2700000" algn="tl" rotWithShape="0">
                  <a:schemeClr val="dk1">
                    <a:alpha val="40000"/>
                  </a:schemeClr>
                </a:outerShdw>
              </a:effectLst>
            </a:endParaRPr>
          </a:p>
        </p:txBody>
      </p:sp>
      <p:sp>
        <p:nvSpPr>
          <p:cNvPr id="7" name="TextBox 6"/>
          <p:cNvSpPr txBox="1"/>
          <p:nvPr/>
        </p:nvSpPr>
        <p:spPr>
          <a:xfrm>
            <a:off x="5935980" y="3114804"/>
            <a:ext cx="4933950" cy="2862322"/>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За годы независимости в Литве выросли не только зарплаты, но и цены.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Буханка </a:t>
            </a:r>
            <a:r>
              <a:rPr lang="ru-RU" sz="2000" dirty="0">
                <a:ln w="0"/>
                <a:effectLst>
                  <a:outerShdw blurRad="38100" dist="19050" dir="2700000" algn="tl" rotWithShape="0">
                    <a:schemeClr val="dk1">
                      <a:alpha val="40000"/>
                    </a:schemeClr>
                  </a:outerShdw>
                </a:effectLst>
              </a:rPr>
              <a:t>пшеничного хлеба стоит три лита (чуть менее одного евро). Это почти как в Германии.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Многие </a:t>
            </a:r>
            <a:r>
              <a:rPr lang="ru-RU" sz="2000" dirty="0">
                <a:ln w="0"/>
                <a:effectLst>
                  <a:outerShdw blurRad="38100" dist="19050" dir="2700000" algn="tl" rotWithShape="0">
                    <a:schemeClr val="dk1">
                      <a:alpha val="40000"/>
                    </a:schemeClr>
                  </a:outerShdw>
                </a:effectLst>
              </a:rPr>
              <a:t>литовцы жалуются на высокие цены на коммунальные услуги, за которые приходится отдавать половину средней зарплаты.</a:t>
            </a:r>
            <a:endParaRPr lang="uk-UA"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15358321"/>
      </p:ext>
    </p:extLst>
  </p:cSld>
  <p:clrMapOvr>
    <a:masterClrMapping/>
  </p:clrMapOvr>
  <p:transition spd="slow" advTm="1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13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5540"/>
                            </p:stCondLst>
                            <p:childTnLst>
                              <p:par>
                                <p:cTn id="9" presetID="10" presetClass="entr" presetSubtype="0" fill="hold" nodeType="afterEffect">
                                  <p:stCondLst>
                                    <p:cond delay="1000"/>
                                  </p:stCondLst>
                                  <p:iterate type="lt">
                                    <p:tmPct val="13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3410"/>
                            </p:stCondLst>
                            <p:childTnLst>
                              <p:par>
                                <p:cTn id="13" presetID="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3910"/>
                            </p:stCondLst>
                            <p:childTnLst>
                              <p:par>
                                <p:cTn id="18" presetID="10" presetClass="exit" presetSubtype="0" fill="hold" grpId="0" nodeType="afterEffect">
                                  <p:stCondLst>
                                    <p:cond delay="1750"/>
                                  </p:stCondLst>
                                  <p:iterate type="lt">
                                    <p:tmPct val="0"/>
                                  </p:iterate>
                                  <p:childTnLst>
                                    <p:animEffect transition="out" filter="fade">
                                      <p:cBhvr>
                                        <p:cTn id="19" dur="500"/>
                                        <p:tgtEl>
                                          <p:spTgt spid="2">
                                            <p:txEl>
                                              <p:pRg st="0" end="0"/>
                                            </p:txEl>
                                          </p:spTgt>
                                        </p:tgtEl>
                                      </p:cBhvr>
                                    </p:animEffect>
                                    <p:set>
                                      <p:cBhvr>
                                        <p:cTn id="20" dur="1" fill="hold">
                                          <p:stCondLst>
                                            <p:cond delay="499"/>
                                          </p:stCondLst>
                                        </p:cTn>
                                        <p:tgtEl>
                                          <p:spTgt spid="2">
                                            <p:txEl>
                                              <p:pRg st="0" end="0"/>
                                            </p:txEl>
                                          </p:spTgt>
                                        </p:tgtEl>
                                        <p:attrNameLst>
                                          <p:attrName>style.visibility</p:attrName>
                                        </p:attrNameLst>
                                      </p:cBhvr>
                                      <p:to>
                                        <p:strVal val="hidden"/>
                                      </p:to>
                                    </p:set>
                                  </p:childTnLst>
                                </p:cTn>
                              </p:par>
                            </p:childTnLst>
                          </p:cTn>
                        </p:par>
                        <p:par>
                          <p:cTn id="21" fill="hold">
                            <p:stCondLst>
                              <p:cond delay="26160"/>
                            </p:stCondLst>
                            <p:childTnLst>
                              <p:par>
                                <p:cTn id="22" presetID="10" presetClass="exit" presetSubtype="0" fill="hold" grpId="0" nodeType="afterEffect">
                                  <p:stCondLst>
                                    <p:cond delay="1750"/>
                                  </p:stCondLst>
                                  <p:iterate type="lt">
                                    <p:tmPct val="0"/>
                                  </p:iterate>
                                  <p:childTnLst>
                                    <p:animEffect transition="out" filter="fade">
                                      <p:cBhvr>
                                        <p:cTn id="23" dur="500"/>
                                        <p:tgtEl>
                                          <p:spTgt spid="2">
                                            <p:txEl>
                                              <p:pRg st="1" end="1"/>
                                            </p:txEl>
                                          </p:spTgt>
                                        </p:tgtEl>
                                      </p:cBhvr>
                                    </p:animEffect>
                                    <p:set>
                                      <p:cBhvr>
                                        <p:cTn id="24" dur="1" fill="hold">
                                          <p:stCondLst>
                                            <p:cond delay="499"/>
                                          </p:stCondLst>
                                        </p:cTn>
                                        <p:tgtEl>
                                          <p:spTgt spid="2">
                                            <p:txEl>
                                              <p:pRg st="1" end="1"/>
                                            </p:txEl>
                                          </p:spTgt>
                                        </p:tgtEl>
                                        <p:attrNameLst>
                                          <p:attrName>style.visibility</p:attrName>
                                        </p:attrNameLst>
                                      </p:cBhvr>
                                      <p:to>
                                        <p:strVal val="hidden"/>
                                      </p:to>
                                    </p:set>
                                  </p:childTnLst>
                                </p:cTn>
                              </p:par>
                            </p:childTnLst>
                          </p:cTn>
                        </p:par>
                        <p:par>
                          <p:cTn id="25" fill="hold">
                            <p:stCondLst>
                              <p:cond delay="28410"/>
                            </p:stCondLst>
                            <p:childTnLst>
                              <p:par>
                                <p:cTn id="26" presetID="10" presetClass="entr" presetSubtype="0" fill="hold" nodeType="afterEffect">
                                  <p:stCondLst>
                                    <p:cond delay="1000"/>
                                  </p:stCondLst>
                                  <p:iterate type="lt">
                                    <p:tmPct val="13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36475"/>
                            </p:stCondLst>
                            <p:childTnLst>
                              <p:par>
                                <p:cTn id="30" presetID="10" presetClass="entr" presetSubtype="0" fill="hold" nodeType="afterEffect">
                                  <p:stCondLst>
                                    <p:cond delay="1000"/>
                                  </p:stCondLst>
                                  <p:iterate type="lt">
                                    <p:tmPct val="13000"/>
                                  </p:iterate>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par>
                          <p:cTn id="33" fill="hold">
                            <p:stCondLst>
                              <p:cond delay="50520"/>
                            </p:stCondLst>
                            <p:childTnLst>
                              <p:par>
                                <p:cTn id="34" presetID="10" presetClass="entr" presetSubtype="0" fill="hold" nodeType="afterEffect">
                                  <p:stCondLst>
                                    <p:cond delay="1000"/>
                                  </p:stCondLst>
                                  <p:iterate type="lt">
                                    <p:tmPct val="13000"/>
                                  </p:iterate>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par>
                          <p:cTn id="37" fill="hold">
                            <p:stCondLst>
                              <p:cond delay="55660"/>
                            </p:stCondLst>
                            <p:childTnLst>
                              <p:par>
                                <p:cTn id="38" presetID="10" presetClass="entr" presetSubtype="0" fill="hold" nodeType="afterEffect">
                                  <p:stCondLst>
                                    <p:cond delay="1000"/>
                                  </p:stCondLst>
                                  <p:iterate type="lt">
                                    <p:tmPct val="13000"/>
                                  </p:iterate>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childTnLst>
                          </p:cTn>
                        </p:par>
                        <p:par>
                          <p:cTn id="41" fill="hold">
                            <p:stCondLst>
                              <p:cond delay="62100"/>
                            </p:stCondLst>
                            <p:childTnLst>
                              <p:par>
                                <p:cTn id="42" presetID="10" presetClass="entr" presetSubtype="0" fill="hold" nodeType="afterEffect">
                                  <p:stCondLst>
                                    <p:cond delay="1000"/>
                                  </p:stCondLst>
                                  <p:iterate type="lt">
                                    <p:tmPct val="13000"/>
                                  </p:iterate>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500"/>
                                        <p:tgtEl>
                                          <p:spTgt spid="7">
                                            <p:txEl>
                                              <p:pRg st="2" end="2"/>
                                            </p:txEl>
                                          </p:spTgt>
                                        </p:tgtEl>
                                      </p:cBhvr>
                                    </p:animEffect>
                                  </p:childTnLst>
                                </p:cTn>
                              </p:par>
                            </p:childTnLst>
                          </p:cTn>
                        </p:par>
                        <p:par>
                          <p:cTn id="45" fill="hold">
                            <p:stCondLst>
                              <p:cond delay="70425"/>
                            </p:stCondLst>
                            <p:childTnLst>
                              <p:par>
                                <p:cTn id="46" presetID="10" presetClass="exit" presetSubtype="0" fill="hold" grpId="0" nodeType="afterEffect">
                                  <p:stCondLst>
                                    <p:cond delay="1750"/>
                                  </p:stCondLst>
                                  <p:iterate type="lt">
                                    <p:tmPct val="0"/>
                                  </p:iterate>
                                  <p:childTnLst>
                                    <p:animEffect transition="out" filter="fade">
                                      <p:cBhvr>
                                        <p:cTn id="47" dur="500"/>
                                        <p:tgtEl>
                                          <p:spTgt spid="7">
                                            <p:txEl>
                                              <p:pRg st="0" end="0"/>
                                            </p:txEl>
                                          </p:spTgt>
                                        </p:tgtEl>
                                      </p:cBhvr>
                                    </p:animEffect>
                                    <p:set>
                                      <p:cBhvr>
                                        <p:cTn id="48" dur="1" fill="hold">
                                          <p:stCondLst>
                                            <p:cond delay="499"/>
                                          </p:stCondLst>
                                        </p:cTn>
                                        <p:tgtEl>
                                          <p:spTgt spid="7">
                                            <p:txEl>
                                              <p:pRg st="0" end="0"/>
                                            </p:txEl>
                                          </p:spTgt>
                                        </p:tgtEl>
                                        <p:attrNameLst>
                                          <p:attrName>style.visibility</p:attrName>
                                        </p:attrNameLst>
                                      </p:cBhvr>
                                      <p:to>
                                        <p:strVal val="hidden"/>
                                      </p:to>
                                    </p:set>
                                  </p:childTnLst>
                                </p:cTn>
                              </p:par>
                            </p:childTnLst>
                          </p:cTn>
                        </p:par>
                        <p:par>
                          <p:cTn id="49" fill="hold">
                            <p:stCondLst>
                              <p:cond delay="72675"/>
                            </p:stCondLst>
                            <p:childTnLst>
                              <p:par>
                                <p:cTn id="50" presetID="10" presetClass="exit" presetSubtype="0" fill="hold" grpId="0" nodeType="afterEffect">
                                  <p:stCondLst>
                                    <p:cond delay="0"/>
                                  </p:stCondLst>
                                  <p:iterate type="lt">
                                    <p:tmPct val="0"/>
                                  </p:iterate>
                                  <p:childTnLst>
                                    <p:animEffect transition="out" filter="fade">
                                      <p:cBhvr>
                                        <p:cTn id="51" dur="500"/>
                                        <p:tgtEl>
                                          <p:spTgt spid="7">
                                            <p:txEl>
                                              <p:pRg st="1" end="1"/>
                                            </p:txEl>
                                          </p:spTgt>
                                        </p:tgtEl>
                                      </p:cBhvr>
                                    </p:animEffect>
                                    <p:set>
                                      <p:cBhvr>
                                        <p:cTn id="52" dur="1" fill="hold">
                                          <p:stCondLst>
                                            <p:cond delay="499"/>
                                          </p:stCondLst>
                                        </p:cTn>
                                        <p:tgtEl>
                                          <p:spTgt spid="7">
                                            <p:txEl>
                                              <p:pRg st="1" end="1"/>
                                            </p:txEl>
                                          </p:spTgt>
                                        </p:tgtEl>
                                        <p:attrNameLst>
                                          <p:attrName>style.visibility</p:attrName>
                                        </p:attrNameLst>
                                      </p:cBhvr>
                                      <p:to>
                                        <p:strVal val="hidden"/>
                                      </p:to>
                                    </p:set>
                                  </p:childTnLst>
                                </p:cTn>
                              </p:par>
                            </p:childTnLst>
                          </p:cTn>
                        </p:par>
                        <p:par>
                          <p:cTn id="53" fill="hold">
                            <p:stCondLst>
                              <p:cond delay="73175"/>
                            </p:stCondLst>
                            <p:childTnLst>
                              <p:par>
                                <p:cTn id="54" presetID="10" presetClass="exit" presetSubtype="0" fill="hold" grpId="0" nodeType="afterEffect">
                                  <p:stCondLst>
                                    <p:cond delay="0"/>
                                  </p:stCondLst>
                                  <p:iterate type="lt">
                                    <p:tmPct val="0"/>
                                  </p:iterate>
                                  <p:childTnLst>
                                    <p:animEffect transition="out" filter="fade">
                                      <p:cBhvr>
                                        <p:cTn id="55" dur="500"/>
                                        <p:tgtEl>
                                          <p:spTgt spid="7">
                                            <p:txEl>
                                              <p:pRg st="2" end="2"/>
                                            </p:txEl>
                                          </p:spTgt>
                                        </p:tgtEl>
                                      </p:cBhvr>
                                    </p:animEffect>
                                    <p:set>
                                      <p:cBhvr>
                                        <p:cTn id="56" dur="1" fill="hold">
                                          <p:stCondLst>
                                            <p:cond delay="499"/>
                                          </p:stCondLst>
                                        </p:cTn>
                                        <p:tgtEl>
                                          <p:spTgt spid="7">
                                            <p:txEl>
                                              <p:pRg st="2" end="2"/>
                                            </p:txEl>
                                          </p:spTgt>
                                        </p:tgtEl>
                                        <p:attrNameLst>
                                          <p:attrName>style.visibility</p:attrName>
                                        </p:attrNameLst>
                                      </p:cBhvr>
                                      <p:to>
                                        <p:strVal val="hidden"/>
                                      </p:to>
                                    </p:set>
                                  </p:childTnLst>
                                </p:cTn>
                              </p:par>
                            </p:childTnLst>
                          </p:cTn>
                        </p:par>
                        <p:par>
                          <p:cTn id="57" fill="hold">
                            <p:stCondLst>
                              <p:cond delay="73675"/>
                            </p:stCondLst>
                            <p:childTnLst>
                              <p:par>
                                <p:cTn id="58" presetID="10" presetClass="entr" presetSubtype="0" fill="hold" nodeType="afterEffect">
                                  <p:stCondLst>
                                    <p:cond delay="1000"/>
                                  </p:stCondLst>
                                  <p:iterate type="lt">
                                    <p:tmPct val="13000"/>
                                  </p:iterate>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par>
                                <p:cTn id="61" presetID="2" presetClass="entr" presetSubtype="8" fill="hold" nodeType="withEffect">
                                  <p:stCondLst>
                                    <p:cond delay="1000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0-#ppt_w/2"/>
                                          </p:val>
                                        </p:tav>
                                        <p:tav tm="100000">
                                          <p:val>
                                            <p:strVal val="#ppt_x"/>
                                          </p:val>
                                        </p:tav>
                                      </p:tavLst>
                                    </p:anim>
                                    <p:anim calcmode="lin" valueType="num">
                                      <p:cBhvr additive="base">
                                        <p:cTn id="64" dur="500" fill="hold"/>
                                        <p:tgtEl>
                                          <p:spTgt spid="5"/>
                                        </p:tgtEl>
                                        <p:attrNameLst>
                                          <p:attrName>ppt_y</p:attrName>
                                        </p:attrNameLst>
                                      </p:cBhvr>
                                      <p:tavLst>
                                        <p:tav tm="0">
                                          <p:val>
                                            <p:strVal val="#ppt_y"/>
                                          </p:val>
                                        </p:tav>
                                        <p:tav tm="100000">
                                          <p:val>
                                            <p:strVal val="#ppt_y"/>
                                          </p:val>
                                        </p:tav>
                                      </p:tavLst>
                                    </p:anim>
                                  </p:childTnLst>
                                </p:cTn>
                              </p:par>
                            </p:childTnLst>
                          </p:cTn>
                        </p:par>
                        <p:par>
                          <p:cTn id="65" fill="hold">
                            <p:stCondLst>
                              <p:cond delay="85380"/>
                            </p:stCondLst>
                            <p:childTnLst>
                              <p:par>
                                <p:cTn id="66" presetID="10" presetClass="entr" presetSubtype="0" fill="hold" nodeType="afterEffect">
                                  <p:stCondLst>
                                    <p:cond delay="1000"/>
                                  </p:stCondLst>
                                  <p:iterate type="lt">
                                    <p:tmPct val="13000"/>
                                  </p:iterate>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childTnLst>
                          </p:cTn>
                        </p:par>
                        <p:par>
                          <p:cTn id="69" fill="hold">
                            <p:stCondLst>
                              <p:cond delay="105080"/>
                            </p:stCondLst>
                            <p:childTnLst>
                              <p:par>
                                <p:cTn id="70" presetID="10" presetClass="entr" presetSubtype="0" fill="hold" nodeType="afterEffect">
                                  <p:stCondLst>
                                    <p:cond delay="1000"/>
                                  </p:stCondLst>
                                  <p:iterate type="lt">
                                    <p:tmPct val="13000"/>
                                  </p:iterate>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7"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1520" y="350520"/>
            <a:ext cx="7330440" cy="5940088"/>
          </a:xfrm>
          <a:prstGeom prst="rect">
            <a:avLst/>
          </a:prstGeom>
          <a:noFill/>
        </p:spPr>
        <p:txBody>
          <a:bodyPr wrap="square" rtlCol="0">
            <a:spAutoFit/>
          </a:bodyPr>
          <a:lstStyle/>
          <a:p>
            <a:r>
              <a:rPr lang="ru-RU" sz="2000" dirty="0" smtClean="0">
                <a:ln w="0"/>
                <a:effectLst>
                  <a:outerShdw blurRad="38100" dist="19050" dir="2700000" algn="tl" rotWithShape="0">
                    <a:schemeClr val="dk1">
                      <a:alpha val="40000"/>
                    </a:schemeClr>
                  </a:outerShdw>
                </a:effectLst>
              </a:rPr>
              <a:t>Несмотря на это Литва тоже переживает трудный социально-экономический момент. </a:t>
            </a:r>
          </a:p>
          <a:p>
            <a:r>
              <a:rPr lang="ru-RU" sz="2000" dirty="0" smtClean="0">
                <a:ln w="0"/>
                <a:effectLst>
                  <a:outerShdw blurRad="38100" dist="19050" dir="2700000" algn="tl" rotWithShape="0">
                    <a:schemeClr val="dk1">
                      <a:alpha val="40000"/>
                    </a:schemeClr>
                  </a:outerShdw>
                </a:effectLst>
              </a:rPr>
              <a:t>Уровень безработицы достиг 17,9% в 2010 году, а прироста  населения нет вообще, оно убывает (-0,27%), один из наихудших показателей в мире. </a:t>
            </a:r>
          </a:p>
          <a:p>
            <a:r>
              <a:rPr lang="ru-RU" sz="2000" dirty="0" smtClean="0">
                <a:ln w="0"/>
                <a:effectLst>
                  <a:outerShdw blurRad="38100" dist="19050" dir="2700000" algn="tl" rotWithShape="0">
                    <a:schemeClr val="dk1">
                      <a:alpha val="40000"/>
                    </a:schemeClr>
                  </a:outerShdw>
                </a:effectLst>
              </a:rPr>
              <a:t>Из-за кризиса много жителей эмигрирует, население снизилось с 3.335.000 человек в 2009 году до 2.261.000 в 2010 году. </a:t>
            </a:r>
          </a:p>
          <a:p>
            <a:r>
              <a:rPr lang="ru-RU" sz="2000" dirty="0" smtClean="0">
                <a:ln w="0"/>
                <a:effectLst>
                  <a:outerShdw blurRad="38100" dist="19050" dir="2700000" algn="tl" rotWithShape="0">
                    <a:schemeClr val="dk1">
                      <a:alpha val="40000"/>
                    </a:schemeClr>
                  </a:outerShdw>
                </a:effectLst>
              </a:rPr>
              <a:t>Отношения с Российской Федерацией обуславливаются скорее экономическими вопросами и желанием забыть о прошлой принадлежности к СССР, чем социально-политическим противостоянием. Литва (за которой вскоре последует Эстония) стала первой европейской страной, которая ввела в действие Третий энергетический пакет ЕС, предусматривающий среди прочих положений разъединение управления сетями газопроводов и контроля за ними акционерных обществ. </a:t>
            </a:r>
          </a:p>
          <a:p>
            <a:r>
              <a:rPr lang="ru-RU" sz="2000" dirty="0" smtClean="0">
                <a:ln w="0"/>
                <a:effectLst>
                  <a:outerShdw blurRad="38100" dist="19050" dir="2700000" algn="tl" rotWithShape="0">
                    <a:schemeClr val="dk1">
                      <a:alpha val="40000"/>
                    </a:schemeClr>
                  </a:outerShdw>
                </a:effectLst>
              </a:rPr>
              <a:t>Россия приняла в штыки эту меру, так как Газпром является акционером литовской национальной энергетической компании </a:t>
            </a:r>
            <a:r>
              <a:rPr lang="ru-RU" sz="2000" dirty="0" err="1" smtClean="0">
                <a:ln w="0"/>
                <a:effectLst>
                  <a:outerShdw blurRad="38100" dist="19050" dir="2700000" algn="tl" rotWithShape="0">
                    <a:schemeClr val="dk1">
                      <a:alpha val="40000"/>
                    </a:schemeClr>
                  </a:outerShdw>
                </a:effectLst>
              </a:rPr>
              <a:t>Lietuvos</a:t>
            </a:r>
            <a:r>
              <a:rPr lang="ru-RU" sz="2000" dirty="0" smtClean="0">
                <a:ln w="0"/>
                <a:effectLst>
                  <a:outerShdw blurRad="38100" dist="19050" dir="2700000" algn="tl" rotWithShape="0">
                    <a:schemeClr val="dk1">
                      <a:alpha val="40000"/>
                    </a:schemeClr>
                  </a:outerShdw>
                </a:effectLst>
              </a:rPr>
              <a:t> </a:t>
            </a:r>
            <a:r>
              <a:rPr lang="ru-RU" sz="2000" dirty="0" err="1" smtClean="0">
                <a:ln w="0"/>
                <a:effectLst>
                  <a:outerShdw blurRad="38100" dist="19050" dir="2700000" algn="tl" rotWithShape="0">
                    <a:schemeClr val="dk1">
                      <a:alpha val="40000"/>
                    </a:schemeClr>
                  </a:outerShdw>
                </a:effectLst>
              </a:rPr>
              <a:t>dujos</a:t>
            </a:r>
            <a:r>
              <a:rPr lang="ru-RU" sz="2000" dirty="0" smtClean="0">
                <a:ln w="0"/>
                <a:effectLst>
                  <a:outerShdw blurRad="38100" dist="19050" dir="2700000" algn="tl" rotWithShape="0">
                    <a:schemeClr val="dk1">
                      <a:alpha val="40000"/>
                    </a:schemeClr>
                  </a:outerShdw>
                </a:effectLst>
              </a:rPr>
              <a:t>. </a:t>
            </a:r>
            <a:br>
              <a:rPr lang="ru-RU" sz="2000" dirty="0" smtClean="0">
                <a:ln w="0"/>
                <a:effectLst>
                  <a:outerShdw blurRad="38100" dist="19050" dir="2700000" algn="tl" rotWithShape="0">
                    <a:schemeClr val="dk1">
                      <a:alpha val="40000"/>
                    </a:schemeClr>
                  </a:outerShdw>
                </a:effectLst>
              </a:rPr>
            </a:br>
            <a:endParaRPr lang="ru-RU" sz="2000" dirty="0">
              <a:ln w="0"/>
              <a:effectLst>
                <a:outerShdw blurRad="38100" dist="19050" dir="2700000" algn="tl" rotWithShape="0">
                  <a:schemeClr val="dk1">
                    <a:alpha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79" y="1739414"/>
            <a:ext cx="4147824" cy="2497306"/>
          </a:xfrm>
          <a:prstGeom prst="rect">
            <a:avLst/>
          </a:prstGeom>
        </p:spPr>
      </p:pic>
    </p:spTree>
    <p:extLst>
      <p:ext uri="{BB962C8B-B14F-4D97-AF65-F5344CB8AC3E}">
        <p14:creationId xmlns:p14="http://schemas.microsoft.com/office/powerpoint/2010/main" val="4264480034"/>
      </p:ext>
    </p:extLst>
  </p:cSld>
  <p:clrMapOvr>
    <a:masterClrMapping/>
  </p:clrMapOvr>
  <mc:AlternateContent xmlns:mc="http://schemas.openxmlformats.org/markup-compatibility/2006" xmlns:p14="http://schemas.microsoft.com/office/powerpoint/2010/main">
    <mc:Choice Requires="p14">
      <p:transition spd="slow" p14:dur="1500" advTm="65000">
        <p:split orient="vert"/>
      </p:transition>
    </mc:Choice>
    <mc:Fallback xmlns="">
      <p:transition spd="slow" advTm="6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13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920"/>
                            </p:stCondLst>
                            <p:childTnLst>
                              <p:par>
                                <p:cTn id="9" presetID="10" presetClass="entr" presetSubtype="0" fill="hold" nodeType="afterEffect">
                                  <p:stCondLst>
                                    <p:cond delay="1000"/>
                                  </p:stCondLst>
                                  <p:iterate type="lt">
                                    <p:tmPct val="13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5025"/>
                            </p:stCondLst>
                            <p:childTnLst>
                              <p:par>
                                <p:cTn id="13" presetID="10" presetClass="entr" presetSubtype="0" fill="hold" nodeType="afterEffect">
                                  <p:stCondLst>
                                    <p:cond delay="1000"/>
                                  </p:stCondLst>
                                  <p:iterate type="lt">
                                    <p:tmPct val="13000"/>
                                  </p:iterate>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22960"/>
                            </p:stCondLst>
                            <p:childTnLst>
                              <p:par>
                                <p:cTn id="17" presetID="10" presetClass="entr" presetSubtype="0" fill="hold" nodeType="afterEffect">
                                  <p:stCondLst>
                                    <p:cond delay="1000"/>
                                  </p:stCondLst>
                                  <p:iterate type="lt">
                                    <p:tmPct val="13000"/>
                                  </p:iterate>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49485"/>
                            </p:stCondLst>
                            <p:childTnLst>
                              <p:par>
                                <p:cTn id="21" presetID="10" presetClass="entr" presetSubtype="0" fill="hold" nodeType="afterEffect">
                                  <p:stCondLst>
                                    <p:cond delay="1000"/>
                                  </p:stCondLst>
                                  <p:iterate type="lt">
                                    <p:tmPct val="13000"/>
                                  </p:iterate>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53" presetClass="entr" presetSubtype="16" fill="hold" nodeType="withEffect">
                                  <p:stCondLst>
                                    <p:cond delay="35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 y="381000"/>
            <a:ext cx="6050280" cy="5016758"/>
          </a:xfrm>
          <a:prstGeom prst="rect">
            <a:avLst/>
          </a:prstGeom>
          <a:noFill/>
        </p:spPr>
        <p:txBody>
          <a:bodyPr wrap="square" rtlCol="0">
            <a:spAutoFit/>
          </a:bodyPr>
          <a:lstStyle/>
          <a:p>
            <a:r>
              <a:rPr lang="ru-RU" sz="2000" dirty="0" smtClean="0">
                <a:ln w="0"/>
                <a:effectLst>
                  <a:outerShdw blurRad="38100" dist="19050" dir="2700000" algn="tl" rotWithShape="0">
                    <a:schemeClr val="dk1">
                      <a:alpha val="40000"/>
                    </a:schemeClr>
                  </a:outerShdw>
                </a:effectLst>
              </a:rPr>
              <a:t>В намерения Литвы входит задача добиться отстранения российских компаний от стратегического контроля за поставками энергии в прибалтийские страны. </a:t>
            </a:r>
          </a:p>
          <a:p>
            <a:r>
              <a:rPr lang="ru-RU" sz="2000" dirty="0" smtClean="0">
                <a:ln w="0"/>
                <a:effectLst>
                  <a:outerShdw blurRad="38100" dist="19050" dir="2700000" algn="tl" rotWithShape="0">
                    <a:schemeClr val="dk1">
                      <a:alpha val="40000"/>
                    </a:schemeClr>
                  </a:outerShdw>
                </a:effectLst>
              </a:rPr>
              <a:t>Свой план Литва намерена осуществить, получив доступ к мировому снабжению сжиженным природным газом и построив регазификаторы, чтобы лишить русских контроля за своей энергетикой на основе третьего энергетического пакета. </a:t>
            </a:r>
          </a:p>
          <a:p>
            <a:r>
              <a:rPr lang="ru-RU" sz="2000" dirty="0" smtClean="0">
                <a:ln w="0"/>
                <a:effectLst>
                  <a:outerShdw blurRad="38100" dist="19050" dir="2700000" algn="tl" rotWithShape="0">
                    <a:schemeClr val="dk1">
                      <a:alpha val="40000"/>
                    </a:schemeClr>
                  </a:outerShdw>
                </a:effectLst>
              </a:rPr>
              <a:t>Кроме того, в стране делают ставку на шельфовый газ. </a:t>
            </a:r>
          </a:p>
          <a:p>
            <a:r>
              <a:rPr lang="ru-RU" sz="2000" dirty="0" smtClean="0">
                <a:ln w="0"/>
                <a:effectLst>
                  <a:outerShdw blurRad="38100" dist="19050" dir="2700000" algn="tl" rotWithShape="0">
                    <a:schemeClr val="dk1">
                      <a:alpha val="40000"/>
                    </a:schemeClr>
                  </a:outerShdw>
                </a:effectLst>
              </a:rPr>
              <a:t>Представители правительства даже приняли участие в Глобальной инициативе по разработке шельфового газа, проходившей в 2010 году в Соединенных Штатах.</a:t>
            </a:r>
            <a:endParaRPr lang="ru-RU" sz="2000" dirty="0">
              <a:ln w="0"/>
              <a:effectLst>
                <a:outerShdw blurRad="38100" dist="19050" dir="2700000" algn="tl" rotWithShape="0">
                  <a:schemeClr val="dk1">
                    <a:alpha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212" y="1305266"/>
            <a:ext cx="5516788" cy="3470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437085"/>
      </p:ext>
    </p:extLst>
  </p:cSld>
  <p:clrMapOvr>
    <a:masterClrMapping/>
  </p:clrMapOvr>
  <mc:AlternateContent xmlns:mc="http://schemas.openxmlformats.org/markup-compatibility/2006" xmlns:p14="http://schemas.microsoft.com/office/powerpoint/2010/main">
    <mc:Choice Requires="p14">
      <p:transition spd="med" p14:dur="700" advTm="40000">
        <p:fade/>
      </p:transition>
    </mc:Choice>
    <mc:Fallback xmlns="">
      <p:transition spd="med"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13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9820"/>
                            </p:stCondLst>
                            <p:childTnLst>
                              <p:par>
                                <p:cTn id="9" presetID="10" presetClass="entr" presetSubtype="0" fill="hold" nodeType="afterEffect">
                                  <p:stCondLst>
                                    <p:cond delay="1000"/>
                                  </p:stCondLst>
                                  <p:iterate type="lt">
                                    <p:tmPct val="13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2" presetClass="entr" presetSubtype="2" fill="hold" nodeType="withEffect">
                                  <p:stCondLst>
                                    <p:cond delay="5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23800"/>
                            </p:stCondLst>
                            <p:childTnLst>
                              <p:par>
                                <p:cTn id="17" presetID="10" presetClass="entr" presetSubtype="0" fill="hold" nodeType="afterEffect">
                                  <p:stCondLst>
                                    <p:cond delay="1000"/>
                                  </p:stCondLst>
                                  <p:iterate type="lt">
                                    <p:tmPct val="13000"/>
                                  </p:iterate>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8095"/>
                            </p:stCondLst>
                            <p:childTnLst>
                              <p:par>
                                <p:cTn id="21" presetID="10" presetClass="entr" presetSubtype="0" fill="hold" nodeType="afterEffect">
                                  <p:stCondLst>
                                    <p:cond delay="1000"/>
                                  </p:stCondLst>
                                  <p:iterate type="lt">
                                    <p:tmPct val="13000"/>
                                  </p:iterate>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6459"/>
            <a:ext cx="6385560" cy="3170099"/>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Литве помогает объединенная Европа, и эту помощь можно потрогать руками.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Вильнюсский </a:t>
            </a:r>
            <a:r>
              <a:rPr lang="ru-RU" sz="2000" dirty="0">
                <a:ln w="0"/>
                <a:effectLst>
                  <a:outerShdw blurRad="38100" dist="19050" dir="2700000" algn="tl" rotWithShape="0">
                    <a:schemeClr val="dk1">
                      <a:alpha val="40000"/>
                    </a:schemeClr>
                  </a:outerShdw>
                </a:effectLst>
              </a:rPr>
              <a:t>университет сверкает новизной, которой могут позавидовать многие вузы Германии.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О </a:t>
            </a:r>
            <a:r>
              <a:rPr lang="ru-RU" sz="2000" dirty="0">
                <a:ln w="0"/>
                <a:effectLst>
                  <a:outerShdw blurRad="38100" dist="19050" dir="2700000" algn="tl" rotWithShape="0">
                    <a:schemeClr val="dk1">
                      <a:alpha val="40000"/>
                    </a:schemeClr>
                  </a:outerShdw>
                </a:effectLst>
              </a:rPr>
              <a:t>том, что он отреставрирован на деньги Евросоюза, напоминает табличка у входа.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Похожие </a:t>
            </a:r>
            <a:r>
              <a:rPr lang="ru-RU" sz="2000" dirty="0">
                <a:ln w="0"/>
                <a:effectLst>
                  <a:outerShdw blurRad="38100" dist="19050" dir="2700000" algn="tl" rotWithShape="0">
                    <a:schemeClr val="dk1">
                      <a:alpha val="40000"/>
                    </a:schemeClr>
                  </a:outerShdw>
                </a:effectLst>
              </a:rPr>
              <a:t>таблички можно увидеть на железнодорожных вокзалах и других общественных зданиях.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Каждый </a:t>
            </a:r>
            <a:r>
              <a:rPr lang="ru-RU" sz="2000" dirty="0">
                <a:ln w="0"/>
                <a:effectLst>
                  <a:outerShdw blurRad="38100" dist="19050" dir="2700000" algn="tl" rotWithShape="0">
                    <a:schemeClr val="dk1">
                      <a:alpha val="40000"/>
                    </a:schemeClr>
                  </a:outerShdw>
                </a:effectLst>
              </a:rPr>
              <a:t>год правительство в Вильнюсе получает из Брюсселя сотни миллионов евро.</a:t>
            </a:r>
            <a:endParaRPr lang="uk-UA" sz="2000" dirty="0">
              <a:ln w="0"/>
              <a:effectLst>
                <a:outerShdw blurRad="38100" dist="19050" dir="2700000" algn="tl" rotWithShape="0">
                  <a:schemeClr val="dk1">
                    <a:alpha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56797"/>
            <a:ext cx="5181600" cy="320120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360" y="1"/>
            <a:ext cx="4846320" cy="3124199"/>
          </a:xfrm>
          <a:prstGeom prst="rect">
            <a:avLst/>
          </a:prstGeom>
        </p:spPr>
      </p:pic>
      <p:sp>
        <p:nvSpPr>
          <p:cNvPr id="5" name="TextBox 4"/>
          <p:cNvSpPr txBox="1"/>
          <p:nvPr/>
        </p:nvSpPr>
        <p:spPr>
          <a:xfrm>
            <a:off x="5730240" y="3296558"/>
            <a:ext cx="6461760" cy="3477875"/>
          </a:xfrm>
          <a:prstGeom prst="rect">
            <a:avLst/>
          </a:prstGeom>
          <a:noFill/>
        </p:spPr>
        <p:txBody>
          <a:bodyPr wrap="square" rtlCol="0">
            <a:spAutoFit/>
          </a:bodyPr>
          <a:lstStyle/>
          <a:p>
            <a:r>
              <a:rPr lang="ru-RU" sz="2000" dirty="0">
                <a:ln w="0"/>
                <a:effectLst>
                  <a:outerShdw blurRad="38100" dist="19050" dir="2700000" algn="tl" rotWithShape="0">
                    <a:schemeClr val="dk1">
                      <a:alpha val="40000"/>
                    </a:schemeClr>
                  </a:outerShdw>
                </a:effectLst>
              </a:rPr>
              <a:t>И все-таки основным достижением своей страны литовцы считают свободу.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Студентка </a:t>
            </a:r>
            <a:r>
              <a:rPr lang="ru-RU" sz="2000" dirty="0">
                <a:ln w="0"/>
                <a:effectLst>
                  <a:outerShdw blurRad="38100" dist="19050" dir="2700000" algn="tl" rotWithShape="0">
                    <a:schemeClr val="dk1">
                      <a:alpha val="40000"/>
                    </a:schemeClr>
                  </a:outerShdw>
                </a:effectLst>
              </a:rPr>
              <a:t>Тома </a:t>
            </a:r>
            <a:r>
              <a:rPr lang="ru-RU" sz="2000" dirty="0" err="1">
                <a:ln w="0"/>
                <a:effectLst>
                  <a:outerShdw blurRad="38100" dist="19050" dir="2700000" algn="tl" rotWithShape="0">
                    <a:schemeClr val="dk1">
                      <a:alpha val="40000"/>
                    </a:schemeClr>
                  </a:outerShdw>
                </a:effectLst>
              </a:rPr>
              <a:t>Шаките</a:t>
            </a:r>
            <a:r>
              <a:rPr lang="ru-RU" sz="2000" dirty="0">
                <a:ln w="0"/>
                <a:effectLst>
                  <a:outerShdw blurRad="38100" dist="19050" dir="2700000" algn="tl" rotWithShape="0">
                    <a:schemeClr val="dk1">
                      <a:alpha val="40000"/>
                    </a:schemeClr>
                  </a:outerShdw>
                </a:effectLst>
              </a:rPr>
              <a:t> объездила пол-Европы, побывав в Германии, Голландии, Бельгии, Франции, Люксембурге. </a:t>
            </a:r>
            <a:endParaRPr lang="ru-RU" sz="2000" dirty="0" smtClean="0">
              <a:ln w="0"/>
              <a:effectLst>
                <a:outerShdw blurRad="38100" dist="19050" dir="2700000" algn="tl" rotWithShape="0">
                  <a:schemeClr val="dk1">
                    <a:alpha val="40000"/>
                  </a:schemeClr>
                </a:outerShdw>
              </a:effectLst>
            </a:endParaRPr>
          </a:p>
          <a:p>
            <a:r>
              <a:rPr lang="ru-RU" sz="2000" dirty="0" smtClean="0">
                <a:ln w="0"/>
                <a:effectLst>
                  <a:outerShdw blurRad="38100" dist="19050" dir="2700000" algn="tl" rotWithShape="0">
                    <a:schemeClr val="dk1">
                      <a:alpha val="40000"/>
                    </a:schemeClr>
                  </a:outerShdw>
                </a:effectLst>
              </a:rPr>
              <a:t>Недавно </a:t>
            </a:r>
            <a:r>
              <a:rPr lang="ru-RU" sz="2000" dirty="0">
                <a:ln w="0"/>
                <a:effectLst>
                  <a:outerShdw blurRad="38100" dist="19050" dir="2700000" algn="tl" rotWithShape="0">
                    <a:schemeClr val="dk1">
                      <a:alpha val="40000"/>
                    </a:schemeClr>
                  </a:outerShdw>
                </a:effectLst>
              </a:rPr>
              <a:t>она впервые съездила в </a:t>
            </a:r>
            <a:r>
              <a:rPr lang="ru-RU" sz="2000" dirty="0" smtClean="0">
                <a:ln w="0"/>
                <a:effectLst>
                  <a:outerShdw blurRad="38100" dist="19050" dir="2700000" algn="tl" rotWithShape="0">
                    <a:schemeClr val="dk1">
                      <a:alpha val="40000"/>
                    </a:schemeClr>
                  </a:outerShdw>
                </a:effectLst>
              </a:rPr>
              <a:t>Украину, </a:t>
            </a:r>
            <a:r>
              <a:rPr lang="ru-RU" sz="2000" dirty="0">
                <a:ln w="0"/>
                <a:effectLst>
                  <a:outerShdw blurRad="38100" dist="19050" dir="2700000" algn="tl" rotWithShape="0">
                    <a:schemeClr val="dk1">
                      <a:alpha val="40000"/>
                    </a:schemeClr>
                  </a:outerShdw>
                </a:effectLst>
              </a:rPr>
              <a:t>и ей там очень понравилось, особенно </a:t>
            </a:r>
            <a:r>
              <a:rPr lang="ru-RU" sz="2000" dirty="0" smtClean="0">
                <a:ln w="0"/>
                <a:effectLst>
                  <a:outerShdw blurRad="38100" dist="19050" dir="2700000" algn="tl" rotWithShape="0">
                    <a:schemeClr val="dk1">
                      <a:alpha val="40000"/>
                    </a:schemeClr>
                  </a:outerShdw>
                </a:effectLst>
              </a:rPr>
              <a:t>во Львове. </a:t>
            </a:r>
          </a:p>
          <a:p>
            <a:r>
              <a:rPr lang="ru-RU" sz="2000" dirty="0" smtClean="0">
                <a:ln w="0"/>
                <a:effectLst>
                  <a:outerShdw blurRad="38100" dist="19050" dir="2700000" algn="tl" rotWithShape="0">
                    <a:schemeClr val="dk1">
                      <a:alpha val="40000"/>
                    </a:schemeClr>
                  </a:outerShdw>
                </a:effectLst>
              </a:rPr>
              <a:t>"</a:t>
            </a:r>
            <a:r>
              <a:rPr lang="ru-RU" sz="2000" dirty="0">
                <a:ln w="0"/>
                <a:effectLst>
                  <a:outerShdw blurRad="38100" dist="19050" dir="2700000" algn="tl" rotWithShape="0">
                    <a:schemeClr val="dk1">
                      <a:alpha val="40000"/>
                    </a:schemeClr>
                  </a:outerShdw>
                </a:effectLst>
              </a:rPr>
              <a:t>Там пахнет культурой, - говорит Тома, улыбаясь. - Я говорила с </a:t>
            </a:r>
            <a:r>
              <a:rPr lang="ru-RU" sz="2000" dirty="0" smtClean="0">
                <a:ln w="0"/>
                <a:effectLst>
                  <a:outerShdw blurRad="38100" dist="19050" dir="2700000" algn="tl" rotWithShape="0">
                    <a:schemeClr val="dk1">
                      <a:alpha val="40000"/>
                    </a:schemeClr>
                  </a:outerShdw>
                </a:effectLst>
              </a:rPr>
              <a:t>Украинскими </a:t>
            </a:r>
            <a:r>
              <a:rPr lang="ru-RU" sz="2000" dirty="0">
                <a:ln w="0"/>
                <a:effectLst>
                  <a:outerShdw blurRad="38100" dist="19050" dir="2700000" algn="tl" rotWithShape="0">
                    <a:schemeClr val="dk1">
                      <a:alpha val="40000"/>
                    </a:schemeClr>
                  </a:outerShdw>
                </a:effectLst>
              </a:rPr>
              <a:t>школьниками, они завидуют нам за то, что мы </a:t>
            </a:r>
            <a:r>
              <a:rPr lang="ru-RU" sz="2000" dirty="0" smtClean="0">
                <a:ln w="0"/>
                <a:effectLst>
                  <a:outerShdw blurRad="38100" dist="19050" dir="2700000" algn="tl" rotWithShape="0">
                    <a:schemeClr val="dk1">
                      <a:alpha val="40000"/>
                    </a:schemeClr>
                  </a:outerShdw>
                </a:effectLst>
              </a:rPr>
              <a:t>вошли </a:t>
            </a:r>
            <a:r>
              <a:rPr lang="ru-RU" sz="2000" dirty="0">
                <a:ln w="0"/>
                <a:effectLst>
                  <a:outerShdw blurRad="38100" dist="19050" dir="2700000" algn="tl" rotWithShape="0">
                    <a:schemeClr val="dk1">
                      <a:alpha val="40000"/>
                    </a:schemeClr>
                  </a:outerShdw>
                </a:effectLst>
              </a:rPr>
              <a:t>в ЕС и можем свободно путешествовать".</a:t>
            </a:r>
            <a:endParaRPr lang="uk-UA"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14918964"/>
      </p:ext>
    </p:extLst>
  </p:cSld>
  <p:clrMapOvr>
    <a:masterClrMapping/>
  </p:clrMapOvr>
  <p:transition spd="slow" advTm="5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13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530"/>
                            </p:stCondLst>
                            <p:childTnLst>
                              <p:par>
                                <p:cTn id="9" presetID="10" presetClass="entr" presetSubtype="0" fill="hold" nodeType="afterEffect">
                                  <p:stCondLst>
                                    <p:cond delay="1000"/>
                                  </p:stCondLst>
                                  <p:iterate type="lt">
                                    <p:tmPct val="13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2295"/>
                            </p:stCondLst>
                            <p:childTnLst>
                              <p:par>
                                <p:cTn id="17" presetID="10" presetClass="entr" presetSubtype="0" fill="hold" nodeType="afterEffect">
                                  <p:stCondLst>
                                    <p:cond delay="1000"/>
                                  </p:stCondLst>
                                  <p:iterate type="lt">
                                    <p:tmPct val="13000"/>
                                  </p:iterate>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18150"/>
                            </p:stCondLst>
                            <p:childTnLst>
                              <p:par>
                                <p:cTn id="21" presetID="10" presetClass="entr" presetSubtype="0" fill="hold" nodeType="afterEffect">
                                  <p:stCondLst>
                                    <p:cond delay="1000"/>
                                  </p:stCondLst>
                                  <p:iterate type="lt">
                                    <p:tmPct val="13000"/>
                                  </p:iterate>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4720"/>
                            </p:stCondLst>
                            <p:childTnLst>
                              <p:par>
                                <p:cTn id="25" presetID="10" presetClass="entr" presetSubtype="0" fill="hold" nodeType="afterEffect">
                                  <p:stCondLst>
                                    <p:cond delay="1000"/>
                                  </p:stCondLst>
                                  <p:iterate type="lt">
                                    <p:tmPct val="13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575"/>
                            </p:stCondLst>
                            <p:childTnLst>
                              <p:par>
                                <p:cTn id="29" presetID="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31075"/>
                            </p:stCondLst>
                            <p:childTnLst>
                              <p:par>
                                <p:cTn id="34" presetID="10" presetClass="entr" presetSubtype="0" fill="hold" nodeType="afterEffect">
                                  <p:stCondLst>
                                    <p:cond delay="1000"/>
                                  </p:stCondLst>
                                  <p:iterate type="lt">
                                    <p:tmPct val="13000"/>
                                  </p:iterate>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par>
                          <p:cTn id="37" fill="hold">
                            <p:stCondLst>
                              <p:cond delay="36475"/>
                            </p:stCondLst>
                            <p:childTnLst>
                              <p:par>
                                <p:cTn id="38" presetID="10" presetClass="entr" presetSubtype="0" fill="hold" nodeType="afterEffect">
                                  <p:stCondLst>
                                    <p:cond delay="1000"/>
                                  </p:stCondLst>
                                  <p:iterate type="lt">
                                    <p:tmPct val="13000"/>
                                  </p:iterate>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par>
                          <p:cTn id="41" fill="hold">
                            <p:stCondLst>
                              <p:cond delay="44020"/>
                            </p:stCondLst>
                            <p:childTnLst>
                              <p:par>
                                <p:cTn id="42" presetID="10" presetClass="entr" presetSubtype="0" fill="hold" nodeType="afterEffect">
                                  <p:stCondLst>
                                    <p:cond delay="1000"/>
                                  </p:stCondLst>
                                  <p:iterate type="lt">
                                    <p:tmPct val="13000"/>
                                  </p:iterate>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500"/>
                                        <p:tgtEl>
                                          <p:spTgt spid="5">
                                            <p:txEl>
                                              <p:pRg st="2" end="2"/>
                                            </p:txEl>
                                          </p:spTgt>
                                        </p:tgtEl>
                                      </p:cBhvr>
                                    </p:animEffect>
                                  </p:childTnLst>
                                </p:cTn>
                              </p:par>
                            </p:childTnLst>
                          </p:cTn>
                        </p:par>
                        <p:par>
                          <p:cTn id="45" fill="hold">
                            <p:stCondLst>
                              <p:cond delay="50265"/>
                            </p:stCondLst>
                            <p:childTnLst>
                              <p:par>
                                <p:cTn id="46" presetID="10" presetClass="entr" presetSubtype="0" fill="hold" nodeType="afterEffect">
                                  <p:stCondLst>
                                    <p:cond delay="1000"/>
                                  </p:stCondLst>
                                  <p:iterate type="lt">
                                    <p:tmPct val="13000"/>
                                  </p:iterate>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828800"/>
            <a:ext cx="5562600" cy="584775"/>
          </a:xfrm>
          <a:prstGeom prst="rect">
            <a:avLst/>
          </a:prstGeom>
          <a:noFill/>
        </p:spPr>
        <p:txBody>
          <a:bodyPr wrap="square" rtlCol="0">
            <a:spAutoFit/>
          </a:bodyPr>
          <a:lstStyle/>
          <a:p>
            <a:r>
              <a:rPr lang="ru-RU" sz="3200" dirty="0" smtClean="0">
                <a:ln w="0"/>
                <a:effectLst>
                  <a:outerShdw blurRad="38100" dist="19050" dir="2700000" algn="tl" rotWithShape="0">
                    <a:schemeClr val="dk1">
                      <a:alpha val="40000"/>
                    </a:schemeClr>
                  </a:outerShdw>
                </a:effectLst>
              </a:rPr>
              <a:t>Презентацию</a:t>
            </a:r>
            <a:r>
              <a:rPr lang="uk-UA" sz="3200" dirty="0" smtClean="0">
                <a:ln w="0"/>
                <a:effectLst>
                  <a:outerShdw blurRad="38100" dist="19050" dir="2700000" algn="tl" rotWithShape="0">
                    <a:schemeClr val="dk1">
                      <a:alpha val="40000"/>
                    </a:schemeClr>
                  </a:outerShdw>
                </a:effectLst>
              </a:rPr>
              <a:t> </a:t>
            </a:r>
            <a:r>
              <a:rPr lang="ru-RU" sz="3200" dirty="0" smtClean="0">
                <a:ln w="0"/>
                <a:effectLst>
                  <a:outerShdw blurRad="38100" dist="19050" dir="2700000" algn="tl" rotWithShape="0">
                    <a:schemeClr val="dk1">
                      <a:alpha val="40000"/>
                    </a:schemeClr>
                  </a:outerShdw>
                </a:effectLst>
              </a:rPr>
              <a:t>подготовили</a:t>
            </a:r>
            <a:r>
              <a:rPr lang="uk-UA" sz="3200" dirty="0" smtClean="0">
                <a:ln w="0"/>
                <a:effectLst>
                  <a:outerShdw blurRad="38100" dist="19050" dir="2700000" algn="tl" rotWithShape="0">
                    <a:schemeClr val="dk1">
                      <a:alpha val="40000"/>
                    </a:schemeClr>
                  </a:outerShdw>
                </a:effectLst>
              </a:rPr>
              <a:t>: </a:t>
            </a:r>
            <a:endParaRPr lang="uk-UA" sz="3200" dirty="0">
              <a:ln w="0"/>
              <a:effectLst>
                <a:outerShdw blurRad="38100" dist="19050" dir="2700000" algn="tl" rotWithShape="0">
                  <a:schemeClr val="dk1">
                    <a:alpha val="40000"/>
                  </a:schemeClr>
                </a:outerShdw>
              </a:effectLst>
            </a:endParaRPr>
          </a:p>
        </p:txBody>
      </p:sp>
      <p:sp>
        <p:nvSpPr>
          <p:cNvPr id="3" name="TextBox 2"/>
          <p:cNvSpPr txBox="1"/>
          <p:nvPr/>
        </p:nvSpPr>
        <p:spPr>
          <a:xfrm>
            <a:off x="4846320" y="3322320"/>
            <a:ext cx="3444240" cy="1384995"/>
          </a:xfrm>
          <a:prstGeom prst="rect">
            <a:avLst/>
          </a:prstGeom>
          <a:noFill/>
        </p:spPr>
        <p:txBody>
          <a:bodyPr wrap="square" rtlCol="0">
            <a:spAutoFit/>
          </a:bodyPr>
          <a:lstStyle/>
          <a:p>
            <a:pPr marL="285750" indent="-285750">
              <a:buFontTx/>
              <a:buChar char="-"/>
            </a:pPr>
            <a:r>
              <a:rPr lang="uk-UA" sz="2800" dirty="0" smtClean="0">
                <a:ln w="0"/>
                <a:effectLst>
                  <a:outerShdw blurRad="38100" dist="19050" dir="2700000" algn="tl" rotWithShape="0">
                    <a:schemeClr val="dk1">
                      <a:alpha val="40000"/>
                    </a:schemeClr>
                  </a:outerShdw>
                </a:effectLst>
              </a:rPr>
              <a:t>Мащук </a:t>
            </a:r>
            <a:r>
              <a:rPr lang="uk-UA" sz="2800" dirty="0" err="1" smtClean="0">
                <a:ln w="0"/>
                <a:effectLst>
                  <a:outerShdw blurRad="38100" dist="19050" dir="2700000" algn="tl" rotWithShape="0">
                    <a:schemeClr val="dk1">
                      <a:alpha val="40000"/>
                    </a:schemeClr>
                  </a:outerShdw>
                </a:effectLst>
              </a:rPr>
              <a:t>Сергей</a:t>
            </a:r>
            <a:endParaRPr lang="uk-UA" sz="2800" dirty="0">
              <a:ln w="0"/>
              <a:effectLst>
                <a:outerShdw blurRad="38100" dist="19050" dir="2700000" algn="tl" rotWithShape="0">
                  <a:schemeClr val="dk1">
                    <a:alpha val="40000"/>
                  </a:schemeClr>
                </a:outerShdw>
              </a:effectLst>
            </a:endParaRPr>
          </a:p>
          <a:p>
            <a:pPr marL="285750" indent="-285750">
              <a:buFontTx/>
              <a:buChar char="-"/>
            </a:pPr>
            <a:r>
              <a:rPr lang="uk-UA" sz="2800" dirty="0" smtClean="0">
                <a:ln w="0"/>
                <a:effectLst>
                  <a:outerShdw blurRad="38100" dist="19050" dir="2700000" algn="tl" rotWithShape="0">
                    <a:schemeClr val="dk1">
                      <a:alpha val="40000"/>
                    </a:schemeClr>
                  </a:outerShdw>
                </a:effectLst>
              </a:rPr>
              <a:t>Шепель Денис</a:t>
            </a:r>
          </a:p>
          <a:p>
            <a:pPr marL="285750" indent="-285750">
              <a:buFontTx/>
              <a:buChar char="-"/>
            </a:pPr>
            <a:r>
              <a:rPr lang="uk-UA" sz="2800" dirty="0" err="1" smtClean="0">
                <a:ln w="0"/>
                <a:effectLst>
                  <a:outerShdw blurRad="38100" dist="19050" dir="2700000" algn="tl" rotWithShape="0">
                    <a:schemeClr val="dk1">
                      <a:alpha val="40000"/>
                    </a:schemeClr>
                  </a:outerShdw>
                </a:effectLst>
              </a:rPr>
              <a:t>Кириенко</a:t>
            </a:r>
            <a:r>
              <a:rPr lang="uk-UA" sz="2800" dirty="0" smtClean="0">
                <a:ln w="0"/>
                <a:effectLst>
                  <a:outerShdw blurRad="38100" dist="19050" dir="2700000" algn="tl" rotWithShape="0">
                    <a:schemeClr val="dk1">
                      <a:alpha val="40000"/>
                    </a:schemeClr>
                  </a:outerShdw>
                </a:effectLst>
              </a:rPr>
              <a:t> Артем</a:t>
            </a:r>
          </a:p>
        </p:txBody>
      </p:sp>
    </p:spTree>
    <p:extLst>
      <p:ext uri="{BB962C8B-B14F-4D97-AF65-F5344CB8AC3E}">
        <p14:creationId xmlns:p14="http://schemas.microsoft.com/office/powerpoint/2010/main" val="3552542386"/>
      </p:ext>
    </p:extLst>
  </p:cSld>
  <p:clrMapOvr>
    <a:masterClrMapping/>
  </p:clrMapOvr>
  <mc:AlternateContent xmlns:mc="http://schemas.openxmlformats.org/markup-compatibility/2006" xmlns:p14="http://schemas.microsoft.com/office/powerpoint/2010/main">
    <mc:Choice Requires="p14">
      <p:transition spd="slow"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3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93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390</TotalTime>
  <Words>577</Words>
  <Application>Microsoft Office PowerPoint</Application>
  <PresentationFormat>Широкоэкранный</PresentationFormat>
  <Paragraphs>50</Paragraphs>
  <Slides>8</Slides>
  <Notes>0</Notes>
  <HiddenSlides>0</HiddenSlides>
  <MMClips>2</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Corbel</vt:lpstr>
      <vt:lpstr>Глубина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Sergey Mashchuk</dc:creator>
  <cp:lastModifiedBy>Sergey Mashchuk</cp:lastModifiedBy>
  <cp:revision>26</cp:revision>
  <dcterms:created xsi:type="dcterms:W3CDTF">2014-03-04T22:09:50Z</dcterms:created>
  <dcterms:modified xsi:type="dcterms:W3CDTF">2014-03-05T04:57:06Z</dcterms:modified>
</cp:coreProperties>
</file>