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91" r:id="rId7"/>
    <p:sldId id="288" r:id="rId8"/>
    <p:sldId id="289" r:id="rId9"/>
    <p:sldId id="292" r:id="rId10"/>
    <p:sldId id="290" r:id="rId11"/>
    <p:sldId id="277" r:id="rId12"/>
    <p:sldId id="278" r:id="rId13"/>
    <p:sldId id="280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4F4F-45A7-47BE-A2F6-C363C57E0417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7B87-A603-44D0-AC3C-F32089B3D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48AC-80FA-4286-B611-9BD1AC5F45E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FCBE-1373-428D-BBF4-3834A4D1D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CFFC-05E6-4364-8B63-00261EDE9FD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A8C4-087D-4D58-B30C-960AECE60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06ED-76D3-48D5-BF8E-EFCB7B4BBC2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693FC-8956-4EBE-BB8A-1497EE38D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BA29-770C-4B94-ABC9-DF14878BF2A5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8C4B-66DA-4EF8-B27D-83CD396E7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C8AF-7485-491C-8FFE-A04A929DCE5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FE42-D2C3-4107-A5EE-84FE21419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8F95-2505-4CE8-86B7-D8A8999C866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6C73-DB63-4CA4-98E7-62B019625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81D1-51C3-4441-85D2-9F707F8A8CF7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4C00-0ECE-4202-806C-739F01DF4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B5BB-30FE-4514-8BA7-AE06A36D53C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EBA0-1BA6-48FD-B726-707DBE712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A415-4DAF-46CD-8213-1BE6DACDFD3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098A-6C61-4ED7-A406-33F9D4FB0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5AD0-98CC-4A35-9A04-1F8F2E84687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392C-EB59-4A59-BB27-0E69F1CDF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83312-5B17-4020-9202-8300AC4A2BEF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43B9C-4040-40EF-838A-C63742CE4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 період Консульства й 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Організація влади в період Консульства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675" y="3068638"/>
            <a:ext cx="31686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Перший консул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виконавча й частково законодавча влада)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268413"/>
            <a:ext cx="2160588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Державна 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складала проекти законів)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0338" y="1268413"/>
            <a:ext cx="215900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rgbClr val="663300"/>
                </a:solidFill>
              </a:rPr>
              <a:t>Трибунат</a:t>
            </a:r>
            <a:endParaRPr lang="uk-UA" b="1" dirty="0">
              <a:solidFill>
                <a:srgbClr val="66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обговорював проекти законів)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3800" y="1268413"/>
            <a:ext cx="187166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Законодавчі збори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(приймали закони)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388" y="1268413"/>
            <a:ext cx="165576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Сенат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охороняв закони)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325" y="3068638"/>
            <a:ext cx="20637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Другий консул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дорадчий голос)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4388" y="3068638"/>
            <a:ext cx="187166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Третій консул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дорадчий орган)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325" y="5229225"/>
            <a:ext cx="191928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Префекти департаментів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8538" y="5229225"/>
            <a:ext cx="1511300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Посли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0200" y="5229225"/>
            <a:ext cx="1295400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Міністри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5963" y="5229225"/>
            <a:ext cx="1223962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Судді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51725" y="5229225"/>
            <a:ext cx="136842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Мери міст</a:t>
            </a:r>
            <a:endParaRPr lang="ru-RU" dirty="0">
              <a:solidFill>
                <a:srgbClr val="6633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835150" y="4005263"/>
            <a:ext cx="1189038" cy="12239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 flipH="1">
            <a:off x="3024188" y="4005263"/>
            <a:ext cx="755650" cy="12239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56325" y="4005263"/>
            <a:ext cx="1295400" cy="12239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35600" y="4005263"/>
            <a:ext cx="720725" cy="11525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2"/>
          </p:cNvCxnSpPr>
          <p:nvPr/>
        </p:nvCxnSpPr>
        <p:spPr>
          <a:xfrm>
            <a:off x="4572000" y="4005263"/>
            <a:ext cx="0" cy="11525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3"/>
          </p:cNvCxnSpPr>
          <p:nvPr/>
        </p:nvCxnSpPr>
        <p:spPr>
          <a:xfrm>
            <a:off x="6156325" y="3536950"/>
            <a:ext cx="863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1"/>
            <a:endCxn id="8" idx="3"/>
          </p:cNvCxnSpPr>
          <p:nvPr/>
        </p:nvCxnSpPr>
        <p:spPr>
          <a:xfrm flipH="1">
            <a:off x="2124075" y="3536950"/>
            <a:ext cx="863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156325" y="2276475"/>
            <a:ext cx="1008063" cy="7921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 flipH="1" flipV="1">
            <a:off x="2268538" y="2276475"/>
            <a:ext cx="719137" cy="7921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>
            <a:endCxn id="5" idx="2"/>
          </p:cNvCxnSpPr>
          <p:nvPr/>
        </p:nvCxnSpPr>
        <p:spPr>
          <a:xfrm flipH="1" flipV="1">
            <a:off x="3779838" y="2276475"/>
            <a:ext cx="144462" cy="7921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 flipV="1">
            <a:off x="5219700" y="2420938"/>
            <a:ext cx="360363" cy="6477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2054"/>
          <p:cNvSpPr txBox="1">
            <a:spLocks noChangeArrowheads="1"/>
          </p:cNvSpPr>
          <p:nvPr/>
        </p:nvSpPr>
        <p:spPr bwMode="auto">
          <a:xfrm>
            <a:off x="323850" y="4149725"/>
            <a:ext cx="871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FF0000"/>
                </a:solidFill>
                <a:latin typeface="Franklin Gothic Book"/>
              </a:rPr>
              <a:t>Як можна назвати систему управління Францією в період Консульства?</a:t>
            </a:r>
            <a:endParaRPr lang="ru-RU" sz="3600" b="1" i="1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Встановлення імперії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 травні 1804 р. Сенат проголосив Наполеона імператором.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 грудня 1804 р. відбулася коронація Наполеона в Парижі в присутності Папи Римського.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 змістом Франція стала буржуазною монархією.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«…Дуже добре, ваше величносте, сумно лише, що сьогодні не вистачає 300 тис. осіб, які склали власні голови, щоб зробити подібні церемонії неможливими….»</a:t>
            </a:r>
            <a:endParaRPr lang="ru-R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113" y="1557338"/>
            <a:ext cx="37877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2275" y="333375"/>
            <a:ext cx="5975350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663300"/>
                </a:solidFill>
              </a:rPr>
              <a:t>КОДЕКСИ НАПОЛЕОНА</a:t>
            </a: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916113"/>
            <a:ext cx="2376488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Цивільний кодекс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( 1804 р.)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475" y="1916113"/>
            <a:ext cx="2160588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Торговельний кодекс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( 1807р.)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125" y="1916113"/>
            <a:ext cx="2160588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3300"/>
                </a:solidFill>
              </a:rPr>
              <a:t>Кримінальний кодекс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( 1810р.)</a:t>
            </a:r>
            <a:endParaRPr lang="ru-RU" dirty="0">
              <a:solidFill>
                <a:srgbClr val="663300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1476375" y="1052513"/>
            <a:ext cx="3203575" cy="7207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4500563" y="1052513"/>
            <a:ext cx="179387" cy="7207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4679950" y="1052513"/>
            <a:ext cx="2844800" cy="7207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8125" y="3644900"/>
            <a:ext cx="2160588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Рівність людей перед карним законом;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66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с</a:t>
            </a:r>
            <a:r>
              <a:rPr lang="uk-UA" dirty="0">
                <a:solidFill>
                  <a:srgbClr val="663300"/>
                </a:solidFill>
              </a:rPr>
              <a:t>истема покарань;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66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к</a:t>
            </a:r>
            <a:r>
              <a:rPr lang="uk-UA" dirty="0">
                <a:solidFill>
                  <a:srgbClr val="663300"/>
                </a:solidFill>
              </a:rPr>
              <a:t>ритерії злочину.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3644900"/>
            <a:ext cx="2160588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Організація торгівлі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66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 діяльність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комерсантів;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66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п</a:t>
            </a:r>
            <a:r>
              <a:rPr lang="uk-UA" dirty="0">
                <a:solidFill>
                  <a:srgbClr val="663300"/>
                </a:solidFill>
              </a:rPr>
              <a:t>орядок банкрутства.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3500438"/>
            <a:ext cx="2376488" cy="288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Рівність громадян перед законом;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66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Права й свободи;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66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Захист приватної власності;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66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3300"/>
                </a:solidFill>
              </a:rPr>
              <a:t>Принципи сімейного права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Наполеонівські війни</a:t>
            </a: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082675"/>
          </a:xfrm>
        </p:spPr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Наполеонівські війни – війни, що вела Франція з 1799 по 1815 роки.</a:t>
            </a:r>
            <a:endParaRPr lang="ru-RU" b="1" smtClean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3429000"/>
          <a:ext cx="8569325" cy="357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2088232"/>
                <a:gridCol w="4824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663300"/>
                          </a:solidFill>
                        </a:rPr>
                        <a:t>Коаліція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663300"/>
                          </a:solidFill>
                        </a:rPr>
                        <a:t>Період існування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663300"/>
                          </a:solidFill>
                        </a:rPr>
                        <a:t>Держави - учасниці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Друга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1798 - 1801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Австрія, Пруссія, Англія, Голландія, Іспанія, Португалія, Неаполітанське королівство,</a:t>
                      </a:r>
                      <a:r>
                        <a:rPr lang="uk-UA" baseline="0" dirty="0" smtClean="0"/>
                        <a:t>  Сардинія, Папська держава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третя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Англія, Австрія, Росія, Туреччина, Неаполітанське королівство, Португалія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Четверта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1806 - 1807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Англія, Пруссія, Росія, Саксонія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П»ята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Англія, Австрія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Шоста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1813 - 1814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Англія, Австрія,</a:t>
                      </a:r>
                      <a:r>
                        <a:rPr lang="uk-UA" baseline="0" dirty="0" smtClean="0"/>
                        <a:t> Росія, Пруссія, Швеція, Іспанія, Португалія, Голландія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33" name="TextBox 4"/>
          <p:cNvSpPr txBox="1">
            <a:spLocks noChangeArrowheads="1"/>
          </p:cNvSpPr>
          <p:nvPr/>
        </p:nvSpPr>
        <p:spPr bwMode="auto">
          <a:xfrm>
            <a:off x="1476375" y="2924175"/>
            <a:ext cx="684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663300"/>
                </a:solidFill>
                <a:latin typeface="Franklin Gothic Book"/>
              </a:rPr>
              <a:t>Антифранцузькі коаліції 1798 – 1814рр</a:t>
            </a:r>
            <a:endParaRPr lang="ru-RU" sz="2400" b="1" i="1">
              <a:solidFill>
                <a:srgbClr val="6633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-776288"/>
            <a:ext cx="9105900" cy="84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Розкрити процес встановлення імперії у Франції;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Охарактеризувати період Консульства й Імперії в історії Франції;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Познайомитися з особливостями й перебігом наполеонівських воєн;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,працювати </a:t>
            </a:r>
            <a:r>
              <a:rPr lang="uk-UA" smtClean="0"/>
              <a:t>з таблицями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Розуміння неможливості однозначної оцінки історичної особи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Конкордат;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Імперія;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Кодекси Наполеона;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Наполеонівські війни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1802 р. – проголошення Наполеона довічним першим консулом;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1804р. – проголошення Наполеона імператором;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1804р. – прийняття Цивільного кодексу;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Жовтень1805р. – </a:t>
            </a:r>
            <a:r>
              <a:rPr lang="uk-UA" dirty="0" err="1" smtClean="0"/>
              <a:t>Трафальгарський</a:t>
            </a:r>
            <a:r>
              <a:rPr lang="uk-UA" dirty="0" smtClean="0"/>
              <a:t> бій;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 грудня 1805р. – </a:t>
            </a:r>
            <a:r>
              <a:rPr lang="uk-UA" dirty="0" err="1" smtClean="0"/>
              <a:t>Аустерліцька</a:t>
            </a:r>
            <a:r>
              <a:rPr lang="uk-UA" smtClean="0"/>
              <a:t> битва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638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Франція в період Консульства.</a:t>
            </a:r>
          </a:p>
          <a:p>
            <a:r>
              <a:rPr lang="uk-UA" smtClean="0"/>
              <a:t>Франція в період Імперії.</a:t>
            </a:r>
          </a:p>
          <a:p>
            <a:r>
              <a:rPr lang="uk-UA" smtClean="0"/>
              <a:t>Кодекси Наполеона</a:t>
            </a:r>
          </a:p>
          <a:p>
            <a:r>
              <a:rPr lang="uk-UA" smtClean="0"/>
              <a:t>Наполеонівські війни.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причини бонапартистського перевороту у Франції?</a:t>
            </a:r>
          </a:p>
          <a:p>
            <a:r>
              <a:rPr lang="uk-UA" smtClean="0"/>
              <a:t>Чому буржуазія зробила ставку на встановлення влади «твердої руки»?</a:t>
            </a:r>
          </a:p>
          <a:p>
            <a:r>
              <a:rPr lang="uk-UA" smtClean="0"/>
              <a:t>Чому вибір пав на Наполеона Бонапарта?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684213" y="692150"/>
            <a:ext cx="80645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800" b="1" i="1">
                <a:solidFill>
                  <a:srgbClr val="FF0000"/>
                </a:solidFill>
                <a:latin typeface="Franklin Gothic Book"/>
              </a:rPr>
              <a:t>«Я буваю або лисом, або левом. Увесь секрет управління полягає в тому, щоб знати, коли саме потрібно бути  тим або іншим.»</a:t>
            </a:r>
          </a:p>
          <a:p>
            <a:pPr algn="just"/>
            <a:endParaRPr lang="uk-UA" sz="2800" b="1" i="1">
              <a:solidFill>
                <a:srgbClr val="FF0000"/>
              </a:solidFill>
              <a:latin typeface="Franklin Gothic Book"/>
            </a:endParaRPr>
          </a:p>
          <a:p>
            <a:pPr algn="r"/>
            <a:r>
              <a:rPr lang="uk-UA" sz="2000">
                <a:solidFill>
                  <a:srgbClr val="FF0000"/>
                </a:solidFill>
                <a:latin typeface="Franklin Gothic Book"/>
              </a:rPr>
              <a:t>Наполеон Бонапарт.</a:t>
            </a:r>
          </a:p>
          <a:p>
            <a:pPr algn="r"/>
            <a:endParaRPr lang="uk-UA" sz="2000">
              <a:solidFill>
                <a:srgbClr val="FF0000"/>
              </a:solidFill>
              <a:latin typeface="Franklin Gothic Book"/>
            </a:endParaRPr>
          </a:p>
          <a:p>
            <a:pPr algn="r"/>
            <a:endParaRPr lang="uk-UA" sz="2000">
              <a:solidFill>
                <a:srgbClr val="FF0000"/>
              </a:solidFill>
              <a:latin typeface="Franklin Gothic Book"/>
            </a:endParaRPr>
          </a:p>
          <a:p>
            <a:pPr algn="r"/>
            <a:endParaRPr lang="uk-UA" sz="2000">
              <a:solidFill>
                <a:srgbClr val="FF0000"/>
              </a:solidFill>
              <a:latin typeface="Franklin Gothic Book"/>
            </a:endParaRPr>
          </a:p>
          <a:p>
            <a:pPr algn="r"/>
            <a:endParaRPr lang="uk-UA" sz="2000">
              <a:solidFill>
                <a:srgbClr val="FF0000"/>
              </a:solidFill>
              <a:latin typeface="Franklin Gothic Book"/>
            </a:endParaRPr>
          </a:p>
          <a:p>
            <a:pPr algn="r"/>
            <a:endParaRPr lang="uk-UA" sz="2000">
              <a:solidFill>
                <a:srgbClr val="FF0000"/>
              </a:solidFill>
              <a:latin typeface="Franklin Gothic Book"/>
            </a:endParaRPr>
          </a:p>
          <a:p>
            <a:pPr algn="r"/>
            <a:endParaRPr lang="uk-UA" sz="2000">
              <a:solidFill>
                <a:srgbClr val="FF0000"/>
              </a:solidFill>
              <a:latin typeface="Franklin Gothic Book"/>
            </a:endParaRPr>
          </a:p>
          <a:p>
            <a:pPr algn="r"/>
            <a:endParaRPr lang="uk-UA" sz="2000">
              <a:solidFill>
                <a:srgbClr val="FF0000"/>
              </a:solidFill>
              <a:latin typeface="Franklin Gothic Book"/>
            </a:endParaRPr>
          </a:p>
          <a:p>
            <a:pPr algn="just"/>
            <a:r>
              <a:rPr lang="uk-UA" sz="2800">
                <a:solidFill>
                  <a:srgbClr val="663300"/>
                </a:solidFill>
                <a:latin typeface="Franklin Gothic Book"/>
              </a:rPr>
              <a:t>На матеріалі уроку  проаналізуйте діяльність Наполеона і наведіть приклади, що підтверджують ці слова. </a:t>
            </a:r>
            <a:endParaRPr lang="ru-RU" sz="2800">
              <a:solidFill>
                <a:srgbClr val="6633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Походження Наполеона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2095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385888"/>
            <a:ext cx="2095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95288" y="4865688"/>
            <a:ext cx="2095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/>
              </a:rPr>
              <a:t>Карло Буонапарте (Анн-Луї Жироде-Тріозон, 1806)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7105650" y="4859338"/>
            <a:ext cx="152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Franklin Gothic Book"/>
              </a:rPr>
              <a:t>Летиція Рамоліно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016250"/>
            <a:ext cx="2095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3276600" y="5603875"/>
            <a:ext cx="3149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/>
              </a:rPr>
              <a:t>Наполеон у віці 16 років (малюнок крейдою невідомого  автора)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Франція у період Консульства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84313"/>
            <a:ext cx="2768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6156325" y="6021388"/>
            <a:ext cx="27686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Franklin Gothic Book"/>
              </a:rPr>
              <a:t>Бонапарт — перший консул</a:t>
            </a:r>
            <a:r>
              <a:rPr lang="ru-RU" sz="1400">
                <a:latin typeface="Franklin Gothic Book"/>
              </a:rPr>
              <a:t>, </a:t>
            </a:r>
          </a:p>
          <a:p>
            <a:pPr algn="ctr"/>
            <a:r>
              <a:rPr lang="ru-RU" sz="1400">
                <a:latin typeface="Franklin Gothic Book"/>
              </a:rPr>
              <a:t>художник Энгр, Жан Огюст Домінік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1484313"/>
            <a:ext cx="56165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Період з 1799р. по 1804 р. в історії Франції характеризувався як КОНСУЛЬСТВО.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Контроль за використанням фінансів, створення Французького банка, випуск паперових грошей.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Піднесення промисловості – промислова революція, державні замовлення, заборона страйків, скорочення прямих податків, заборона зменшення заробітної плати.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Політика національного примирення – повернення емігрантів, загальна амністія.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Встановлення повного контролю над церквою на основі КОНКОРДАТУ.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1802 р. – відповідно до плебесциту Наполеон отримав можливість бути довічним першим консулом.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Франція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Консульства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13 грудня 1799р. – прийняття нової Конституції Франції.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Не містила положень «Декларації прав людини і громадянина».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Конституція гарантувала буржуазії і селянству власність отриману в роки революції.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За формою правління Франція залишалася республікою.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456</Words>
  <Application>Microsoft Office PowerPoint</Application>
  <PresentationFormat>Экран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33</cp:revision>
  <dcterms:modified xsi:type="dcterms:W3CDTF">2012-04-21T17:38:02Z</dcterms:modified>
</cp:coreProperties>
</file>