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  <p:sldId id="288" r:id="rId3"/>
    <p:sldId id="295" r:id="rId4"/>
    <p:sldId id="290" r:id="rId5"/>
    <p:sldId id="291" r:id="rId6"/>
    <p:sldId id="292" r:id="rId7"/>
    <p:sldId id="293" r:id="rId8"/>
    <p:sldId id="294" r:id="rId9"/>
    <p:sldId id="296" r:id="rId10"/>
    <p:sldId id="282" r:id="rId11"/>
    <p:sldId id="283" r:id="rId12"/>
    <p:sldId id="284" r:id="rId13"/>
    <p:sldId id="285" r:id="rId14"/>
    <p:sldId id="286" r:id="rId15"/>
    <p:sldId id="297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2" autoAdjust="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20.04.2015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 </a:t>
            </a:r>
            <a:r>
              <a:rPr lang="ru-RU" sz="6000" b="1" dirty="0" err="1" smtClean="0"/>
              <a:t>Реформи</a:t>
            </a:r>
            <a:r>
              <a:rPr lang="ru-RU" sz="6000" b="1" dirty="0" smtClean="0"/>
              <a:t> 70-80х </a:t>
            </a:r>
            <a:r>
              <a:rPr lang="ru-RU" sz="6000" b="1" dirty="0" err="1" smtClean="0"/>
              <a:t>pp</a:t>
            </a:r>
            <a:r>
              <a:rPr lang="ru-RU" sz="6000" b="1" dirty="0" smtClean="0"/>
              <a:t>. </a:t>
            </a:r>
          </a:p>
          <a:p>
            <a:endParaRPr lang="ru-RU" sz="6000" b="1" dirty="0" smtClean="0"/>
          </a:p>
          <a:p>
            <a:endParaRPr lang="ru-RU" sz="6000" b="1" dirty="0" smtClean="0"/>
          </a:p>
          <a:p>
            <a:r>
              <a:rPr lang="ru-RU" sz="6000" b="1" dirty="0" err="1" smtClean="0"/>
              <a:t>Особливості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економічного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розвитку</a:t>
            </a:r>
            <a:endParaRPr lang="ru-RU" sz="6000" b="1" dirty="0" smtClean="0"/>
          </a:p>
          <a:p>
            <a:r>
              <a:rPr lang="ru-RU" sz="6000" b="1" dirty="0" err="1" smtClean="0"/>
              <a:t>Япо</a:t>
            </a:r>
            <a:r>
              <a:rPr lang="uk-UA" sz="6000" b="1" dirty="0" err="1" smtClean="0"/>
              <a:t>нії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/>
          </p:cNvSpPr>
          <p:nvPr>
            <p:ph sz="half" idx="4294967295"/>
          </p:nvPr>
        </p:nvSpPr>
        <p:spPr>
          <a:xfrm>
            <a:off x="0" y="1341438"/>
            <a:ext cx="4038600" cy="533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Промисловість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5"/>
          <p:cNvSpPr>
            <a:spLocks noGrp="1"/>
          </p:cNvSpPr>
          <p:nvPr>
            <p:ph sz="half" idx="4294967295"/>
          </p:nvPr>
        </p:nvSpPr>
        <p:spPr>
          <a:xfrm>
            <a:off x="0" y="2133600"/>
            <a:ext cx="8605838" cy="43910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На державні кошти будувалися так звані зразкові підприємства, які за низькою ціною передавалися у власність, в оренду приватним компаніям – </a:t>
            </a:r>
            <a:r>
              <a:rPr lang="uk-UA" sz="2200" dirty="0" err="1" smtClean="0">
                <a:latin typeface="Arial" pitchFamily="34" charset="0"/>
                <a:cs typeface="Arial" pitchFamily="34" charset="0"/>
              </a:rPr>
              <a:t>“Міцуї”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200" dirty="0" err="1" smtClean="0">
                <a:latin typeface="Arial" pitchFamily="34" charset="0"/>
                <a:cs typeface="Arial" pitchFamily="34" charset="0"/>
              </a:rPr>
              <a:t>“Міцубісі”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200" dirty="0" err="1" smtClean="0">
                <a:latin typeface="Arial" pitchFamily="34" charset="0"/>
                <a:cs typeface="Arial" pitchFamily="34" charset="0"/>
              </a:rPr>
              <a:t>“Ясуда”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Надання компаніям державних замовлень і податкових пільг.</a:t>
            </a:r>
          </a:p>
          <a:p>
            <a:pPr>
              <a:lnSpc>
                <a:spcPct val="90000"/>
              </a:lnSpc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Військова промисловість залишалась державною.</a:t>
            </a:r>
          </a:p>
          <a:p>
            <a:pPr>
              <a:lnSpc>
                <a:spcPct val="90000"/>
              </a:lnSpc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Ліквідовано цехи і гільдії.</a:t>
            </a:r>
          </a:p>
          <a:p>
            <a:pPr>
              <a:lnSpc>
                <a:spcPct val="90000"/>
              </a:lnSpc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uk-UA" sz="2200" b="1" dirty="0" smtClean="0">
                <a:latin typeface="Arial" pitchFamily="34" charset="0"/>
                <a:cs typeface="Arial" pitchFamily="34" charset="0"/>
              </a:rPr>
              <a:t>80 – роках ХІХ ст. 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розпочалася промислова революція</a:t>
            </a:r>
          </a:p>
          <a:p>
            <a:pPr>
              <a:lnSpc>
                <a:spcPct val="90000"/>
              </a:lnSpc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Держава сприяла розвитку нових галузей промисловості:      гірничодобувної, електротехнічної, сталеливарної, машинобудівної тощо.</a:t>
            </a:r>
          </a:p>
          <a:p>
            <a:pPr>
              <a:lnSpc>
                <a:spcPct val="90000"/>
              </a:lnSpc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Відбувається концентрація виробництва, виникають монополістичні об'єднання.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42048" cy="1143000"/>
          </a:xfrm>
        </p:spPr>
        <p:txBody>
          <a:bodyPr>
            <a:normAutofit/>
          </a:bodyPr>
          <a:lstStyle/>
          <a:p>
            <a:endParaRPr lang="ru-RU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2" name="Rectangle 4"/>
          <p:cNvSpPr>
            <a:spLocks noGrp="1"/>
          </p:cNvSpPr>
          <p:nvPr>
            <p:ph sz="half" idx="1"/>
          </p:nvPr>
        </p:nvSpPr>
        <p:spPr>
          <a:xfrm>
            <a:off x="251520" y="1916832"/>
            <a:ext cx="3929090" cy="4525963"/>
          </a:xfrm>
        </p:spPr>
        <p:txBody>
          <a:bodyPr/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Транспорт</a:t>
            </a:r>
          </a:p>
          <a:p>
            <a:endParaRPr lang="uk-UA" b="1" dirty="0" smtClean="0">
              <a:latin typeface="Arial" pitchFamily="34" charset="0"/>
              <a:cs typeface="Arial" pitchFamily="34" charset="0"/>
            </a:endParaRPr>
          </a:p>
          <a:p>
            <a:endParaRPr lang="uk-UA" b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Фінанси  й торгівля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Rectangle 5"/>
          <p:cNvSpPr>
            <a:spLocks noGrp="1"/>
          </p:cNvSpPr>
          <p:nvPr>
            <p:ph sz="half" idx="2"/>
          </p:nvPr>
        </p:nvSpPr>
        <p:spPr>
          <a:xfrm>
            <a:off x="4139952" y="1844824"/>
            <a:ext cx="4546600" cy="4525963"/>
          </a:xfrm>
        </p:spPr>
        <p:txBody>
          <a:bodyPr/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Започатковано будівництво залізниць.</a:t>
            </a:r>
          </a:p>
          <a:p>
            <a:pPr>
              <a:buFont typeface="Arial" charset="0"/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Впроваджено нову грошеву одиницю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– єну.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Розпочато формування єдиного національного ринку.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Активізувався вивіз капіталу до азіатських країн (Китай, Корея ).</a:t>
            </a: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916832"/>
            <a:ext cx="66967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dirty="0" smtClean="0"/>
              <a:t>Зростання японської</a:t>
            </a:r>
          </a:p>
          <a:p>
            <a:r>
              <a:rPr lang="uk-UA" sz="5400" b="1" dirty="0" smtClean="0"/>
              <a:t>промисловості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55576" y="908720"/>
          <a:ext cx="7632849" cy="4524411"/>
        </p:xfrm>
        <a:graphic>
          <a:graphicData uri="http://schemas.openxmlformats.org/drawingml/2006/table">
            <a:tbl>
              <a:tblPr/>
              <a:tblGrid>
                <a:gridCol w="1931794"/>
                <a:gridCol w="1884630"/>
                <a:gridCol w="1893930"/>
                <a:gridCol w="1922495"/>
              </a:tblGrid>
              <a:tr h="842901">
                <a:tc rowSpan="2">
                  <a:txBody>
                    <a:bodyPr/>
                    <a:lstStyle/>
                    <a:p>
                      <a:pPr algn="just"/>
                      <a:r>
                        <a:rPr lang="uk-UA" sz="6000" b="1" dirty="0">
                          <a:solidFill>
                            <a:srgbClr val="575757"/>
                          </a:solidFill>
                          <a:latin typeface="Arial"/>
                        </a:rPr>
                        <a:t>Роки</a:t>
                      </a:r>
                      <a:endParaRPr lang="uk-UA" sz="60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uk-UA" sz="3600" b="1" dirty="0">
                          <a:solidFill>
                            <a:srgbClr val="575757"/>
                          </a:solidFill>
                          <a:latin typeface="Arial"/>
                        </a:rPr>
                        <a:t>Виробництво (у тис. </a:t>
                      </a:r>
                      <a:r>
                        <a:rPr lang="uk-UA" sz="3600" b="1" dirty="0" smtClean="0">
                          <a:solidFill>
                            <a:srgbClr val="575757"/>
                          </a:solidFill>
                          <a:latin typeface="Arial"/>
                        </a:rPr>
                        <a:t>т.)</a:t>
                      </a:r>
                      <a:endParaRPr lang="uk-UA" sz="36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5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3600" b="1" dirty="0">
                          <a:solidFill>
                            <a:srgbClr val="575757"/>
                          </a:solidFill>
                          <a:latin typeface="Arial"/>
                        </a:rPr>
                        <a:t>вугілля</a:t>
                      </a:r>
                      <a:endParaRPr lang="uk-UA" sz="36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3600" b="1" dirty="0">
                          <a:solidFill>
                            <a:srgbClr val="575757"/>
                          </a:solidFill>
                          <a:latin typeface="Arial"/>
                        </a:rPr>
                        <a:t>чавуну</a:t>
                      </a:r>
                      <a:endParaRPr lang="uk-UA" sz="36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3600" b="1" dirty="0">
                          <a:solidFill>
                            <a:srgbClr val="575757"/>
                          </a:solidFill>
                          <a:latin typeface="Arial"/>
                        </a:rPr>
                        <a:t>сталі</a:t>
                      </a:r>
                      <a:endParaRPr lang="uk-UA" sz="36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26">
                <a:tc>
                  <a:txBody>
                    <a:bodyPr/>
                    <a:lstStyle/>
                    <a:p>
                      <a:pPr algn="just"/>
                      <a:r>
                        <a:rPr lang="uk-UA" sz="6000" dirty="0">
                          <a:solidFill>
                            <a:srgbClr val="575757"/>
                          </a:solidFill>
                          <a:latin typeface="Arial"/>
                        </a:rPr>
                        <a:t>1895</a:t>
                      </a:r>
                      <a:endParaRPr lang="uk-UA" sz="60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6000">
                          <a:solidFill>
                            <a:srgbClr val="575757"/>
                          </a:solidFill>
                          <a:latin typeface="Arial"/>
                        </a:rPr>
                        <a:t>4773</a:t>
                      </a:r>
                      <a:endParaRPr lang="uk-UA" sz="600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6000" dirty="0">
                          <a:solidFill>
                            <a:srgbClr val="575757"/>
                          </a:solidFill>
                          <a:latin typeface="Arial"/>
                        </a:rPr>
                        <a:t>25</a:t>
                      </a:r>
                      <a:endParaRPr lang="uk-UA" sz="60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6000" dirty="0">
                          <a:solidFill>
                            <a:srgbClr val="575757"/>
                          </a:solidFill>
                          <a:latin typeface="Arial"/>
                        </a:rPr>
                        <a:t>1</a:t>
                      </a:r>
                      <a:endParaRPr lang="uk-UA" sz="60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044">
                <a:tc>
                  <a:txBody>
                    <a:bodyPr/>
                    <a:lstStyle/>
                    <a:p>
                      <a:pPr algn="just"/>
                      <a:r>
                        <a:rPr lang="uk-UA" sz="4400">
                          <a:solidFill>
                            <a:srgbClr val="575757"/>
                          </a:solidFill>
                          <a:latin typeface="Arial"/>
                        </a:rPr>
                        <a:t>1913</a:t>
                      </a:r>
                      <a:endParaRPr lang="uk-UA" sz="440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4400" dirty="0">
                          <a:solidFill>
                            <a:srgbClr val="575757"/>
                          </a:solidFill>
                          <a:latin typeface="Arial"/>
                        </a:rPr>
                        <a:t>21 316</a:t>
                      </a:r>
                      <a:endParaRPr lang="uk-UA" sz="44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4400" dirty="0">
                          <a:solidFill>
                            <a:srgbClr val="575757"/>
                          </a:solidFill>
                          <a:latin typeface="Arial"/>
                        </a:rPr>
                        <a:t>240</a:t>
                      </a:r>
                      <a:endParaRPr lang="uk-UA" sz="44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4400" dirty="0">
                          <a:solidFill>
                            <a:srgbClr val="575757"/>
                          </a:solidFill>
                          <a:latin typeface="Arial"/>
                        </a:rPr>
                        <a:t>255</a:t>
                      </a:r>
                      <a:endParaRPr lang="uk-UA" sz="4400" dirty="0">
                        <a:solidFill>
                          <a:srgbClr val="575757"/>
                        </a:solidFill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Індустріальний розвиток відчутно змінив соціальну структуру японського суспільства. Формувався клас підприємців. У систему найманої праці втягувалася дедалі більша частина населення.</a:t>
            </a:r>
          </a:p>
          <a:p>
            <a:r>
              <a:rPr lang="uk-UA" sz="2800" dirty="0" smtClean="0"/>
              <a:t>Переплетення інтересів імператорського двору, землевласників і промисловців, жорсткі методи експлуатації населення, орієнтація на континентальну територіальну експансію визначили своєрідність японського розвитку індустріального суспільства. Зовнішньополітична експансія в Японії набула чолового значення як національна стратегія модернізації суспільства.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924944"/>
            <a:ext cx="702307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dirty="0" smtClean="0"/>
              <a:t>Дякую </a:t>
            </a:r>
            <a:r>
              <a:rPr lang="uk-UA" sz="6600" dirty="0" smtClean="0"/>
              <a:t>за увагу!!!</a:t>
            </a:r>
            <a:endParaRPr lang="ru-RU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24744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Розвиток Японії в останній третині </a:t>
            </a:r>
            <a:r>
              <a:rPr lang="en-US" sz="2800" dirty="0" smtClean="0"/>
              <a:t>XIX</a:t>
            </a:r>
            <a:r>
              <a:rPr lang="uk-UA" sz="2800" dirty="0" smtClean="0"/>
              <a:t> ст. прискорився. Реставрація влади імператора супроводжувалась усуненням від управління державою тих великих землевласників, які чинили опір проведенню актуальних реформ. Очолений імператором уряд спирався на підприємницькі кола І нових землевласників, які були пов'язані переважно з сільським господарством, торгівлею та лихварством. Це обумовило характер реформ.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708920"/>
            <a:ext cx="85357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Реформи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1870 - 1880 </a:t>
            </a:r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рр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. в </a:t>
            </a:r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Японії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ru-RU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4"/>
          <p:cNvSpPr>
            <a:spLocks noGrp="1"/>
          </p:cNvSpPr>
          <p:nvPr>
            <p:ph idx="1"/>
          </p:nvPr>
        </p:nvSpPr>
        <p:spPr>
          <a:xfrm>
            <a:off x="468313" y="1628775"/>
            <a:ext cx="3603621" cy="4525963"/>
          </a:xfrm>
        </p:spPr>
        <p:txBody>
          <a:bodyPr/>
          <a:lstStyle/>
          <a:p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Адміністративна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Фінансова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524375" y="1643063"/>
            <a:ext cx="4619625" cy="45259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Столиця Японії – Токіо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Ліквідовано князівства, країну поділено на префектури –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кени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влада в яких належала губернаторам, призначеним урядом.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Створено єдину судову систему.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Запроваджено єдину грошову одиницю – єну.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uk-UA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>
            <a:normAutofit/>
          </a:bodyPr>
          <a:lstStyle/>
          <a:p>
            <a:endParaRPr lang="ru-RU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Соціальна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Ліквідовано спадкові привілеї князів, самураїв.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Все населення країни поділялося на три стани: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Вище дворянство – колишні князі та придворна аристократія.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Нижче дворянство (колишні самураї).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Простий народ ( у тому числі буржуазія).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Стани проголошені рівними перед законом.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Аграрна реформа, 1873 р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Скасовано феодальну власність на землю; селяни отримали свої наділи у приватну власність.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Введено поземельний податок у розмірі 3% вартості землі в грошовій формі.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Ліквідовано  феодальні повинності й податки.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ru-RU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4"/>
          <p:cNvSpPr>
            <a:spLocks noGrp="1"/>
          </p:cNvSpPr>
          <p:nvPr>
            <p:ph idx="1"/>
          </p:nvPr>
        </p:nvSpPr>
        <p:spPr>
          <a:xfrm>
            <a:off x="428596" y="1571612"/>
            <a:ext cx="4038600" cy="4525963"/>
          </a:xfrm>
        </p:spPr>
        <p:txBody>
          <a:bodyPr/>
          <a:lstStyle/>
          <a:p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Військова 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Релігійна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5105400" y="1143000"/>
            <a:ext cx="4038600" cy="4983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Введено загальну військову повинність.</a:t>
            </a:r>
          </a:p>
          <a:p>
            <a:pPr>
              <a:lnSpc>
                <a:spcPct val="9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Армію реформовано за європейським зразком.</a:t>
            </a:r>
          </a:p>
          <a:p>
            <a:pPr>
              <a:lnSpc>
                <a:spcPct val="9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Відкрито військові навчальні заклади.</a:t>
            </a:r>
          </a:p>
          <a:p>
            <a:pPr>
              <a:lnSpc>
                <a:spcPct val="90000"/>
              </a:lnSpc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Припинення переслідування християн, оголошено повну віротерпимість.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/>
          </p:cNvSpPr>
          <p:nvPr>
            <p:ph type="body" sz="half" idx="4294967295"/>
          </p:nvPr>
        </p:nvSpPr>
        <p:spPr>
          <a:xfrm>
            <a:off x="0" y="1571625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Освітня </a:t>
            </a: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Школа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Кайті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— перша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початкова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школа 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Японії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Rectangle 5"/>
          <p:cNvSpPr>
            <a:spLocks noGrp="1"/>
          </p:cNvSpPr>
          <p:nvPr>
            <p:ph type="body" sz="half" idx="4294967295"/>
          </p:nvPr>
        </p:nvSpPr>
        <p:spPr>
          <a:xfrm>
            <a:off x="5105400" y="1643063"/>
            <a:ext cx="4038600" cy="4525962"/>
          </a:xfrm>
        </p:spPr>
        <p:txBody>
          <a:bodyPr/>
          <a:lstStyle/>
          <a:p>
            <a:pPr marL="174625" indent="-174625">
              <a:lnSpc>
                <a:spcPct val="9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Початкова освіта реформована за європейським зразком і стала обов'язковою.</a:t>
            </a:r>
          </a:p>
          <a:p>
            <a:pPr marL="174625" indent="-174625">
              <a:lnSpc>
                <a:spcPct val="9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Створювалися середні навчальні заклади.</a:t>
            </a:r>
          </a:p>
          <a:p>
            <a:pPr marL="174625" indent="-174625">
              <a:lnSpc>
                <a:spcPct val="9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Засновано Токійський університет.</a:t>
            </a:r>
          </a:p>
          <a:p>
            <a:pPr marL="174625" indent="-174625">
              <a:lnSpc>
                <a:spcPct val="9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Почалося видання газет.</a:t>
            </a:r>
          </a:p>
          <a:p>
            <a:pPr marL="174625" indent="-174625">
              <a:lnSpc>
                <a:spcPct val="90000"/>
              </a:lnSpc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205038"/>
            <a:ext cx="410527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56792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b="1" dirty="0" smtClean="0">
                <a:latin typeface="Arial" pitchFamily="34" charset="0"/>
                <a:cs typeface="Arial" pitchFamily="34" charset="0"/>
              </a:rPr>
              <a:t>Економічний розвиток Японії </a:t>
            </a:r>
            <a:br>
              <a:rPr lang="uk-UA" sz="7200" b="1" dirty="0" smtClean="0">
                <a:latin typeface="Arial" pitchFamily="34" charset="0"/>
                <a:cs typeface="Arial" pitchFamily="34" charset="0"/>
              </a:rPr>
            </a:br>
            <a:r>
              <a:rPr lang="uk-UA" sz="7200" b="1" dirty="0" smtClean="0">
                <a:latin typeface="Arial" pitchFamily="34" charset="0"/>
                <a:cs typeface="Arial" pitchFamily="34" charset="0"/>
              </a:rPr>
              <a:t>доби </a:t>
            </a:r>
            <a:r>
              <a:rPr lang="uk-UA" sz="7200" b="1" dirty="0" err="1" smtClean="0">
                <a:latin typeface="Arial" pitchFamily="34" charset="0"/>
                <a:cs typeface="Arial" pitchFamily="34" charset="0"/>
              </a:rPr>
              <a:t>Мейдзі</a:t>
            </a:r>
            <a:r>
              <a:rPr lang="uk-UA" sz="7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</TotalTime>
  <Words>386</Words>
  <Application>Microsoft Office PowerPoint</Application>
  <PresentationFormat>Экран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Японія в ІІ половині ХІХ століття</dc:title>
  <cp:lastModifiedBy>asus</cp:lastModifiedBy>
  <cp:revision>6</cp:revision>
  <dcterms:modified xsi:type="dcterms:W3CDTF">2015-04-20T16:29:39Z</dcterms:modified>
</cp:coreProperties>
</file>