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5400" dirty="0" smtClean="0">
                <a:solidFill>
                  <a:schemeClr val="tx1"/>
                </a:solidFill>
              </a:rPr>
              <a:t>Індія у другій половині </a:t>
            </a:r>
            <a:r>
              <a:rPr lang="uk-UA" sz="5400" dirty="0" err="1" smtClean="0">
                <a:solidFill>
                  <a:schemeClr val="tx1"/>
                </a:solidFill>
              </a:rPr>
              <a:t>ХХ-початку</a:t>
            </a:r>
            <a:r>
              <a:rPr lang="uk-UA" sz="5400" dirty="0" smtClean="0">
                <a:solidFill>
                  <a:schemeClr val="tx1"/>
                </a:solidFill>
              </a:rPr>
              <a:t> ХХІ ст.</a:t>
            </a:r>
            <a:endParaRPr lang="uk-UA" sz="54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7731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476672"/>
            <a:ext cx="8198296" cy="4095328"/>
          </a:xfrm>
        </p:spPr>
        <p:txBody>
          <a:bodyPr>
            <a:normAutofit fontScale="775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uk-UA" dirty="0" smtClean="0"/>
              <a:t>Однією з найбільших країн Азії є Індія. Національно-визвольний рух у цій найбільшій англійській колонії значно посилився після Другої світової війни. </a:t>
            </a:r>
            <a:r>
              <a:rPr lang="ru-RU" dirty="0" err="1"/>
              <a:t>Індія</a:t>
            </a:r>
            <a:r>
              <a:rPr lang="ru-RU" dirty="0"/>
              <a:t>, як </a:t>
            </a:r>
            <a:r>
              <a:rPr lang="ru-RU" dirty="0" err="1"/>
              <a:t>колонія</a:t>
            </a:r>
            <a:r>
              <a:rPr lang="ru-RU" dirty="0"/>
              <a:t> </a:t>
            </a:r>
            <a:r>
              <a:rPr lang="ru-RU" dirty="0" err="1"/>
              <a:t>Британії</a:t>
            </a:r>
            <a:r>
              <a:rPr lang="ru-RU" dirty="0"/>
              <a:t>, брала участь у </a:t>
            </a:r>
            <a:r>
              <a:rPr lang="ru-RU" dirty="0" err="1"/>
              <a:t>Другій</a:t>
            </a:r>
            <a:r>
              <a:rPr lang="ru-RU" dirty="0"/>
              <a:t> </a:t>
            </a:r>
            <a:r>
              <a:rPr lang="ru-RU" dirty="0" err="1"/>
              <a:t>світовій</a:t>
            </a:r>
            <a:r>
              <a:rPr lang="ru-RU" dirty="0"/>
              <a:t> </a:t>
            </a:r>
            <a:r>
              <a:rPr lang="ru-RU" dirty="0" err="1"/>
              <a:t>війні</a:t>
            </a:r>
            <a:r>
              <a:rPr lang="ru-RU" dirty="0"/>
              <a:t>: 3 млн </a:t>
            </a:r>
            <a:r>
              <a:rPr lang="ru-RU" dirty="0" err="1"/>
              <a:t>індійців</a:t>
            </a:r>
            <a:r>
              <a:rPr lang="ru-RU" dirty="0"/>
              <a:t> </a:t>
            </a:r>
            <a:r>
              <a:rPr lang="ru-RU" dirty="0" err="1"/>
              <a:t>воювали</a:t>
            </a:r>
            <a:r>
              <a:rPr lang="ru-RU" dirty="0"/>
              <a:t> на </a:t>
            </a:r>
            <a:r>
              <a:rPr lang="ru-RU" dirty="0" err="1"/>
              <a:t>фронті</a:t>
            </a:r>
            <a:r>
              <a:rPr lang="ru-RU" dirty="0"/>
              <a:t>. 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бойових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у </a:t>
            </a:r>
            <a:r>
              <a:rPr lang="ru-RU" dirty="0" err="1"/>
              <a:t>країні</a:t>
            </a:r>
            <a:r>
              <a:rPr lang="ru-RU" dirty="0"/>
              <a:t> </a:t>
            </a:r>
            <a:r>
              <a:rPr lang="ru-RU" dirty="0" err="1"/>
              <a:t>розвинулося</a:t>
            </a:r>
            <a:r>
              <a:rPr lang="ru-RU" dirty="0"/>
              <a:t> </a:t>
            </a:r>
            <a:r>
              <a:rPr lang="ru-RU" dirty="0" err="1"/>
              <a:t>машинобудування</a:t>
            </a:r>
            <a:r>
              <a:rPr lang="ru-RU" dirty="0"/>
              <a:t>. Тому </a:t>
            </a:r>
            <a:r>
              <a:rPr lang="ru-RU" dirty="0" err="1"/>
              <a:t>Індія</a:t>
            </a:r>
            <a:r>
              <a:rPr lang="ru-RU" dirty="0"/>
              <a:t> </a:t>
            </a:r>
            <a:r>
              <a:rPr lang="ru-RU" dirty="0" err="1"/>
              <a:t>сплатила</a:t>
            </a:r>
            <a:r>
              <a:rPr lang="ru-RU" dirty="0"/>
              <a:t> </a:t>
            </a:r>
            <a:r>
              <a:rPr lang="ru-RU" dirty="0" err="1"/>
              <a:t>усі</a:t>
            </a:r>
            <a:r>
              <a:rPr lang="ru-RU" dirty="0"/>
              <a:t> борги </a:t>
            </a:r>
            <a:r>
              <a:rPr lang="ru-RU" dirty="0" err="1"/>
              <a:t>Британії</a:t>
            </a:r>
            <a:r>
              <a:rPr lang="ru-RU" dirty="0"/>
              <a:t> і </a:t>
            </a:r>
            <a:r>
              <a:rPr lang="ru-RU" dirty="0" err="1"/>
              <a:t>вийшла</a:t>
            </a:r>
            <a:r>
              <a:rPr lang="ru-RU" dirty="0"/>
              <a:t> з </a:t>
            </a:r>
            <a:r>
              <a:rPr lang="ru-RU" dirty="0" err="1"/>
              <a:t>війни</a:t>
            </a:r>
            <a:r>
              <a:rPr lang="ru-RU" dirty="0"/>
              <a:t> </a:t>
            </a:r>
            <a:r>
              <a:rPr lang="ru-RU" dirty="0" err="1"/>
              <a:t>економічно</a:t>
            </a:r>
            <a:r>
              <a:rPr lang="ru-RU" dirty="0"/>
              <a:t> </a:t>
            </a:r>
            <a:r>
              <a:rPr lang="ru-RU" dirty="0" err="1"/>
              <a:t>зміцнілою</a:t>
            </a:r>
            <a:r>
              <a:rPr lang="ru-RU" dirty="0"/>
              <a:t>. </a:t>
            </a:r>
            <a:r>
              <a:rPr lang="ru-RU" dirty="0" err="1"/>
              <a:t>Однак</a:t>
            </a:r>
            <a:r>
              <a:rPr lang="ru-RU" dirty="0"/>
              <a:t> </a:t>
            </a:r>
            <a:r>
              <a:rPr lang="ru-RU" dirty="0" err="1"/>
              <a:t>країна</a:t>
            </a:r>
            <a:r>
              <a:rPr lang="ru-RU" dirty="0"/>
              <a:t> не мала </a:t>
            </a:r>
            <a:r>
              <a:rPr lang="ru-RU" dirty="0" err="1"/>
              <a:t>адміністративної</a:t>
            </a:r>
            <a:r>
              <a:rPr lang="ru-RU" dirty="0"/>
              <a:t> </a:t>
            </a:r>
            <a:r>
              <a:rPr lang="ru-RU" dirty="0" err="1"/>
              <a:t>єдності</a:t>
            </a:r>
            <a:r>
              <a:rPr lang="ru-RU" dirty="0"/>
              <a:t> через </a:t>
            </a:r>
            <a:r>
              <a:rPr lang="ru-RU" dirty="0" err="1"/>
              <a:t>багатоетнічний</a:t>
            </a:r>
            <a:r>
              <a:rPr lang="ru-RU" dirty="0"/>
              <a:t> склад </a:t>
            </a:r>
            <a:r>
              <a:rPr lang="ru-RU" dirty="0" err="1"/>
              <a:t>населення</a:t>
            </a:r>
            <a:r>
              <a:rPr lang="ru-RU" dirty="0"/>
              <a:t> </a:t>
            </a:r>
            <a:r>
              <a:rPr lang="ru-RU" dirty="0" err="1"/>
              <a:t>Індії</a:t>
            </a:r>
            <a:r>
              <a:rPr lang="ru-RU" dirty="0"/>
              <a:t>, </a:t>
            </a:r>
            <a:r>
              <a:rPr lang="ru-RU" dirty="0" err="1"/>
              <a:t>протистояння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релігійних</a:t>
            </a:r>
            <a:r>
              <a:rPr lang="ru-RU" dirty="0"/>
              <a:t> громад — </a:t>
            </a:r>
            <a:r>
              <a:rPr lang="ru-RU" dirty="0" err="1"/>
              <a:t>індуїстів</a:t>
            </a:r>
            <a:r>
              <a:rPr lang="ru-RU" dirty="0"/>
              <a:t>, </a:t>
            </a:r>
            <a:r>
              <a:rPr lang="ru-RU" dirty="0" err="1"/>
              <a:t>інтереси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представляв </a:t>
            </a:r>
            <a:r>
              <a:rPr lang="ru-RU" dirty="0" err="1"/>
              <a:t>Індійський</a:t>
            </a:r>
            <a:r>
              <a:rPr lang="ru-RU" dirty="0"/>
              <a:t> </a:t>
            </a:r>
            <a:r>
              <a:rPr lang="ru-RU" dirty="0" err="1"/>
              <a:t>національний</a:t>
            </a:r>
            <a:r>
              <a:rPr lang="ru-RU" dirty="0"/>
              <a:t> </a:t>
            </a:r>
            <a:r>
              <a:rPr lang="ru-RU" dirty="0" err="1"/>
              <a:t>конгрес</a:t>
            </a:r>
            <a:r>
              <a:rPr lang="ru-RU" dirty="0"/>
              <a:t> (ІНК), та мусульман, </a:t>
            </a:r>
            <a:r>
              <a:rPr lang="ru-RU" dirty="0" err="1"/>
              <a:t>очолюваних</a:t>
            </a:r>
            <a:r>
              <a:rPr lang="ru-RU" dirty="0"/>
              <a:t> </a:t>
            </a:r>
            <a:r>
              <a:rPr lang="ru-RU" dirty="0" err="1"/>
              <a:t>Мусульманською</a:t>
            </a:r>
            <a:r>
              <a:rPr lang="ru-RU" dirty="0"/>
              <a:t> </a:t>
            </a:r>
            <a:r>
              <a:rPr lang="ru-RU" dirty="0" err="1"/>
              <a:t>лігою</a:t>
            </a:r>
            <a:r>
              <a:rPr lang="ru-RU" dirty="0"/>
              <a:t>. Усе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заважало</a:t>
            </a:r>
            <a:r>
              <a:rPr lang="ru-RU" dirty="0"/>
              <a:t> </a:t>
            </a:r>
            <a:r>
              <a:rPr lang="ru-RU" dirty="0" err="1"/>
              <a:t>згуртуванню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і </a:t>
            </a:r>
            <a:r>
              <a:rPr lang="ru-RU" dirty="0" err="1"/>
              <a:t>послаблювало</a:t>
            </a:r>
            <a:r>
              <a:rPr lang="ru-RU" dirty="0"/>
              <a:t> </a:t>
            </a:r>
            <a:r>
              <a:rPr lang="ru-RU" dirty="0" err="1"/>
              <a:t>національно-визвольний</a:t>
            </a:r>
            <a:r>
              <a:rPr lang="ru-RU" dirty="0"/>
              <a:t> </a:t>
            </a:r>
            <a:r>
              <a:rPr lang="ru-RU" dirty="0" err="1"/>
              <a:t>рух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Одразу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закінчення</a:t>
            </a:r>
            <a:r>
              <a:rPr lang="ru-RU" dirty="0"/>
              <a:t> </a:t>
            </a:r>
            <a:r>
              <a:rPr lang="ru-RU" dirty="0" err="1"/>
              <a:t>Другої</a:t>
            </a:r>
            <a:r>
              <a:rPr lang="ru-RU" dirty="0"/>
              <a:t> </a:t>
            </a:r>
            <a:r>
              <a:rPr lang="ru-RU" dirty="0" err="1"/>
              <a:t>світової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 </a:t>
            </a:r>
            <a:r>
              <a:rPr lang="ru-RU" dirty="0" err="1"/>
              <a:t>рух</a:t>
            </a:r>
            <a:r>
              <a:rPr lang="ru-RU" dirty="0"/>
              <a:t> протии </a:t>
            </a:r>
            <a:r>
              <a:rPr lang="ru-RU" dirty="0" err="1"/>
              <a:t>колоніального</a:t>
            </a:r>
            <a:r>
              <a:rPr lang="ru-RU" dirty="0"/>
              <a:t> </a:t>
            </a:r>
            <a:r>
              <a:rPr lang="ru-RU" dirty="0" err="1"/>
              <a:t>панування</a:t>
            </a:r>
            <a:r>
              <a:rPr lang="ru-RU" dirty="0"/>
              <a:t> </a:t>
            </a:r>
            <a:r>
              <a:rPr lang="ru-RU" dirty="0" err="1"/>
              <a:t>охопив</a:t>
            </a:r>
            <a:r>
              <a:rPr lang="ru-RU" dirty="0"/>
              <a:t> </a:t>
            </a:r>
            <a:r>
              <a:rPr lang="ru-RU" dirty="0" err="1"/>
              <a:t>широкі</a:t>
            </a:r>
            <a:r>
              <a:rPr lang="ru-RU" dirty="0"/>
              <a:t> </a:t>
            </a:r>
            <a:r>
              <a:rPr lang="ru-RU" dirty="0" err="1"/>
              <a:t>верстви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</a:t>
            </a:r>
            <a:r>
              <a:rPr lang="ru-RU" dirty="0" err="1"/>
              <a:t>Індії</a:t>
            </a:r>
            <a:r>
              <a:rPr lang="ru-RU" dirty="0"/>
              <a:t>.</a:t>
            </a:r>
            <a:endParaRPr lang="uk-UA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4365104"/>
            <a:ext cx="381000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87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0"/>
            <a:ext cx="7632848" cy="2636912"/>
          </a:xfrm>
        </p:spPr>
        <p:txBody>
          <a:bodyPr/>
          <a:lstStyle/>
          <a:p>
            <a:r>
              <a:rPr lang="ru-RU" dirty="0" err="1"/>
              <a:t>Основи</a:t>
            </a:r>
            <a:r>
              <a:rPr lang="ru-RU" dirty="0"/>
              <a:t> державного ладу, </a:t>
            </a:r>
            <a:r>
              <a:rPr lang="ru-RU" dirty="0" err="1"/>
              <a:t>внутрішньої</a:t>
            </a:r>
            <a:r>
              <a:rPr lang="ru-RU" dirty="0"/>
              <a:t> та </a:t>
            </a:r>
            <a:r>
              <a:rPr lang="ru-RU" dirty="0" err="1"/>
              <a:t>зовнішньої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</a:t>
            </a:r>
            <a:r>
              <a:rPr lang="ru-RU" dirty="0" err="1"/>
              <a:t>Індії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закладені</a:t>
            </a:r>
            <a:r>
              <a:rPr lang="ru-RU" dirty="0"/>
              <a:t> за </a:t>
            </a:r>
            <a:r>
              <a:rPr lang="ru-RU" dirty="0" err="1"/>
              <a:t>прем’єр-міністра</a:t>
            </a:r>
            <a:r>
              <a:rPr lang="ru-RU" dirty="0"/>
              <a:t> Дж. Неру (1947–1964), для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ідеалом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демократичний</a:t>
            </a:r>
            <a:r>
              <a:rPr lang="ru-RU" dirty="0"/>
              <a:t> </a:t>
            </a:r>
            <a:r>
              <a:rPr lang="ru-RU" dirty="0" err="1"/>
              <a:t>соціалізм</a:t>
            </a:r>
            <a:r>
              <a:rPr lang="ru-RU" dirty="0"/>
              <a:t>.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530" y="2348880"/>
            <a:ext cx="7173327" cy="3496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24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496944" cy="936104"/>
          </a:xfrm>
        </p:spPr>
        <p:txBody>
          <a:bodyPr>
            <a:noAutofit/>
          </a:bodyPr>
          <a:lstStyle/>
          <a:p>
            <a:r>
              <a:rPr lang="uk-UA" sz="3200" dirty="0" smtClean="0"/>
              <a:t>Політика Індії після здобуття незалежності</a:t>
            </a:r>
            <a:endParaRPr lang="uk-UA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2689318"/>
              </p:ext>
            </p:extLst>
          </p:nvPr>
        </p:nvGraphicFramePr>
        <p:xfrm>
          <a:off x="179512" y="1219200"/>
          <a:ext cx="8712968" cy="563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6484"/>
                <a:gridCol w="4356484"/>
              </a:tblGrid>
              <a:tr h="0">
                <a:tc>
                  <a:txBody>
                    <a:bodyPr/>
                    <a:lstStyle/>
                    <a:p>
                      <a:r>
                        <a:rPr lang="uk-UA" dirty="0" smtClean="0"/>
                        <a:t>Внутрішня політика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Зовнішня політика</a:t>
                      </a:r>
                      <a:endParaRPr lang="uk-UA" dirty="0"/>
                    </a:p>
                  </a:txBody>
                  <a:tcPr/>
                </a:tc>
              </a:tr>
              <a:tr h="40458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</a:rPr>
                        <a:t>Прискорений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розвиток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держсектору</a:t>
                      </a:r>
                      <a:endParaRPr lang="ru-RU" sz="14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в </a:t>
                      </a:r>
                      <a:r>
                        <a:rPr lang="ru-RU" sz="1400" dirty="0" err="1" smtClean="0">
                          <a:effectLst/>
                        </a:rPr>
                        <a:t>промисловості</a:t>
                      </a:r>
                      <a:r>
                        <a:rPr lang="ru-RU" sz="1400" dirty="0" smtClean="0">
                          <a:effectLst/>
                        </a:rPr>
                        <a:t> (за </a:t>
                      </a:r>
                      <a:r>
                        <a:rPr lang="ru-RU" sz="1400" dirty="0" err="1" smtClean="0">
                          <a:effectLst/>
                        </a:rPr>
                        <a:t>рахунок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будівництва</a:t>
                      </a:r>
                      <a:r>
                        <a:rPr lang="ru-RU" sz="1400" dirty="0" smtClean="0">
                          <a:effectLst/>
                        </a:rPr>
                        <a:t> державою </a:t>
                      </a:r>
                      <a:r>
                        <a:rPr lang="ru-RU" sz="1400" dirty="0" err="1" smtClean="0">
                          <a:effectLst/>
                        </a:rPr>
                        <a:t>підприємств</a:t>
                      </a:r>
                      <a:r>
                        <a:rPr lang="ru-RU" sz="1400" dirty="0" smtClean="0">
                          <a:effectLst/>
                        </a:rPr>
                        <a:t> в </a:t>
                      </a:r>
                      <a:r>
                        <a:rPr lang="ru-RU" sz="1400" dirty="0" err="1" smtClean="0">
                          <a:effectLst/>
                        </a:rPr>
                        <a:t>металургії</a:t>
                      </a:r>
                      <a:r>
                        <a:rPr lang="ru-RU" sz="1400" dirty="0" smtClean="0">
                          <a:effectLst/>
                        </a:rPr>
                        <a:t>, </a:t>
                      </a:r>
                      <a:r>
                        <a:rPr lang="ru-RU" sz="1400" dirty="0" err="1" smtClean="0">
                          <a:effectLst/>
                        </a:rPr>
                        <a:t>машинобудуванні</a:t>
                      </a:r>
                      <a:r>
                        <a:rPr lang="ru-RU" sz="1400" dirty="0" smtClean="0">
                          <a:effectLst/>
                        </a:rPr>
                        <a:t>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</a:rPr>
                        <a:t>електроенергетиці</a:t>
                      </a:r>
                      <a:r>
                        <a:rPr lang="ru-RU" sz="1400" dirty="0" smtClean="0">
                          <a:effectLst/>
                        </a:rPr>
                        <a:t>, </a:t>
                      </a:r>
                      <a:r>
                        <a:rPr lang="ru-RU" sz="1400" dirty="0" err="1" smtClean="0">
                          <a:effectLst/>
                        </a:rPr>
                        <a:t>вугільній</a:t>
                      </a:r>
                      <a:r>
                        <a:rPr lang="ru-RU" sz="1400" dirty="0" smtClean="0">
                          <a:effectLst/>
                        </a:rPr>
                        <a:t> і </a:t>
                      </a:r>
                      <a:r>
                        <a:rPr lang="ru-RU" sz="1400" dirty="0" err="1" smtClean="0">
                          <a:effectLst/>
                        </a:rPr>
                        <a:t>нафтовій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промисловості</a:t>
                      </a:r>
                      <a:r>
                        <a:rPr lang="ru-RU" sz="1400" dirty="0" smtClean="0">
                          <a:effectLst/>
                        </a:rPr>
                        <a:t>).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Активна </a:t>
                      </a:r>
                      <a:r>
                        <a:rPr lang="ru-RU" sz="1400" dirty="0" err="1" smtClean="0">
                          <a:effectLst/>
                        </a:rPr>
                        <a:t>підтримка</a:t>
                      </a:r>
                      <a:r>
                        <a:rPr lang="ru-RU" sz="1400" dirty="0" smtClean="0">
                          <a:effectLst/>
                        </a:rPr>
                        <a:t> приватного </a:t>
                      </a:r>
                      <a:r>
                        <a:rPr lang="ru-RU" sz="1400" dirty="0" err="1" smtClean="0">
                          <a:effectLst/>
                        </a:rPr>
                        <a:t>бізнесу</a:t>
                      </a:r>
                      <a:r>
                        <a:rPr lang="ru-RU" sz="1400" dirty="0" smtClean="0">
                          <a:effectLst/>
                        </a:rPr>
                        <a:t>, контроль за </a:t>
                      </a:r>
                      <a:r>
                        <a:rPr lang="ru-RU" sz="1400" dirty="0" err="1" smtClean="0">
                          <a:effectLst/>
                        </a:rPr>
                        <a:t>діяльністю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монополій</a:t>
                      </a:r>
                      <a:r>
                        <a:rPr lang="ru-RU" sz="1400" dirty="0" smtClean="0">
                          <a:effectLst/>
                        </a:rPr>
                        <a:t>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</a:rPr>
                        <a:t>Створення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сприятливих</a:t>
                      </a:r>
                      <a:r>
                        <a:rPr lang="ru-RU" sz="1400" dirty="0" smtClean="0">
                          <a:effectLst/>
                        </a:rPr>
                        <a:t> умов для </a:t>
                      </a:r>
                      <a:r>
                        <a:rPr lang="ru-RU" sz="1400" dirty="0" err="1" smtClean="0">
                          <a:effectLst/>
                        </a:rPr>
                        <a:t>розвитку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національної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економіки</a:t>
                      </a:r>
                      <a:endParaRPr lang="ru-RU" sz="14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(за </a:t>
                      </a:r>
                      <a:r>
                        <a:rPr lang="ru-RU" sz="1400" dirty="0" err="1" smtClean="0">
                          <a:effectLst/>
                        </a:rPr>
                        <a:t>рахунок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обмеження</a:t>
                      </a:r>
                      <a:r>
                        <a:rPr lang="ru-RU" sz="1400" dirty="0" smtClean="0">
                          <a:effectLst/>
                        </a:rPr>
                        <a:t> доступу </a:t>
                      </a:r>
                      <a:r>
                        <a:rPr lang="ru-RU" sz="1400" dirty="0" err="1" smtClean="0">
                          <a:effectLst/>
                        </a:rPr>
                        <a:t>іноземного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капіталу</a:t>
                      </a:r>
                      <a:r>
                        <a:rPr lang="ru-RU" sz="1400" dirty="0" smtClean="0">
                          <a:effectLst/>
                        </a:rPr>
                        <a:t> в </a:t>
                      </a:r>
                      <a:r>
                        <a:rPr lang="ru-RU" sz="1400" dirty="0" err="1" smtClean="0">
                          <a:effectLst/>
                        </a:rPr>
                        <a:t>країну</a:t>
                      </a:r>
                      <a:r>
                        <a:rPr lang="ru-RU" sz="1400" dirty="0" smtClean="0">
                          <a:effectLst/>
                        </a:rPr>
                        <a:t>).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</a:rPr>
                        <a:t>Проведення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аграрної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реформи</a:t>
                      </a:r>
                      <a:endParaRPr lang="ru-RU" sz="14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(</a:t>
                      </a:r>
                      <a:r>
                        <a:rPr lang="ru-RU" sz="1400" dirty="0" err="1" smtClean="0">
                          <a:effectLst/>
                        </a:rPr>
                        <a:t>обмеження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розмірів</a:t>
                      </a:r>
                      <a:r>
                        <a:rPr lang="ru-RU" sz="1400" dirty="0" smtClean="0">
                          <a:effectLst/>
                        </a:rPr>
                        <a:t> феодального </a:t>
                      </a:r>
                      <a:r>
                        <a:rPr lang="ru-RU" sz="1400" dirty="0" err="1" smtClean="0">
                          <a:effectLst/>
                        </a:rPr>
                        <a:t>землеволодіння</a:t>
                      </a:r>
                      <a:r>
                        <a:rPr lang="ru-RU" sz="1400" dirty="0" smtClean="0">
                          <a:effectLst/>
                        </a:rPr>
                        <a:t>, передача </a:t>
                      </a:r>
                      <a:r>
                        <a:rPr lang="ru-RU" sz="1400" dirty="0" err="1" smtClean="0">
                          <a:effectLst/>
                        </a:rPr>
                        <a:t>землі</a:t>
                      </a:r>
                      <a:r>
                        <a:rPr lang="ru-RU" sz="1400" dirty="0" smtClean="0">
                          <a:effectLst/>
                        </a:rPr>
                        <a:t> за </a:t>
                      </a:r>
                      <a:r>
                        <a:rPr lang="ru-RU" sz="1400" dirty="0" err="1" smtClean="0">
                          <a:effectLst/>
                        </a:rPr>
                        <a:t>викуп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орендарям</a:t>
                      </a:r>
                      <a:r>
                        <a:rPr lang="ru-RU" sz="1400" dirty="0" smtClean="0">
                          <a:effectLst/>
                        </a:rPr>
                        <a:t> з </a:t>
                      </a:r>
                      <a:r>
                        <a:rPr lang="ru-RU" sz="1400" dirty="0" err="1" smtClean="0">
                          <a:effectLst/>
                        </a:rPr>
                        <a:t>нижчих</a:t>
                      </a:r>
                      <a:r>
                        <a:rPr lang="ru-RU" sz="1400" dirty="0" smtClean="0">
                          <a:effectLst/>
                        </a:rPr>
                        <a:t> каст, </a:t>
                      </a:r>
                      <a:r>
                        <a:rPr lang="ru-RU" sz="1400" dirty="0" err="1" smtClean="0">
                          <a:effectLst/>
                        </a:rPr>
                        <a:t>заохочення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створення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кооперативів</a:t>
                      </a:r>
                      <a:r>
                        <a:rPr lang="ru-RU" sz="1400" dirty="0" smtClean="0">
                          <a:effectLst/>
                        </a:rPr>
                        <a:t>).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</a:rPr>
                        <a:t>Проведення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адміністративно</a:t>
                      </a:r>
                      <a:r>
                        <a:rPr lang="ru-RU" sz="1400" dirty="0" smtClean="0">
                          <a:effectLst/>
                        </a:rPr>
                        <a:t>- </a:t>
                      </a:r>
                      <a:r>
                        <a:rPr lang="ru-RU" sz="1400" dirty="0" err="1" smtClean="0">
                          <a:effectLst/>
                        </a:rPr>
                        <a:t>територіальної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реформи</a:t>
                      </a:r>
                      <a:r>
                        <a:rPr lang="ru-RU" sz="1400" dirty="0" smtClean="0">
                          <a:effectLst/>
                        </a:rPr>
                        <a:t> у 1956 р. (</a:t>
                      </a:r>
                      <a:r>
                        <a:rPr lang="ru-RU" sz="1400" dirty="0" err="1" smtClean="0">
                          <a:effectLst/>
                        </a:rPr>
                        <a:t>розмежування</a:t>
                      </a:r>
                      <a:r>
                        <a:rPr lang="ru-RU" sz="1400" dirty="0" smtClean="0">
                          <a:effectLst/>
                        </a:rPr>
                        <a:t> за </a:t>
                      </a:r>
                      <a:r>
                        <a:rPr lang="ru-RU" sz="1400" dirty="0" err="1" smtClean="0">
                          <a:effectLst/>
                        </a:rPr>
                        <a:t>національною</a:t>
                      </a:r>
                      <a:endParaRPr lang="ru-RU" sz="14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та </a:t>
                      </a:r>
                      <a:r>
                        <a:rPr lang="ru-RU" sz="1400" dirty="0" err="1" smtClean="0">
                          <a:effectLst/>
                        </a:rPr>
                        <a:t>мовною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ознаками</a:t>
                      </a:r>
                      <a:r>
                        <a:rPr lang="ru-RU" sz="1400" dirty="0" smtClean="0">
                          <a:effectLst/>
                        </a:rPr>
                        <a:t>)</a:t>
                      </a:r>
                    </a:p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</a:rPr>
                        <a:t>Дотримання</a:t>
                      </a:r>
                      <a:r>
                        <a:rPr lang="ru-RU" sz="1400" dirty="0" smtClean="0">
                          <a:effectLst/>
                        </a:rPr>
                        <a:t> принципу «позитивного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</a:rPr>
                        <a:t>нейтралітету</a:t>
                      </a:r>
                      <a:r>
                        <a:rPr lang="ru-RU" sz="1400" dirty="0" smtClean="0">
                          <a:effectLst/>
                        </a:rPr>
                        <a:t>», </a:t>
                      </a:r>
                      <a:r>
                        <a:rPr lang="ru-RU" sz="1400" dirty="0" err="1" smtClean="0">
                          <a:effectLst/>
                        </a:rPr>
                        <a:t>неприєднання</a:t>
                      </a:r>
                      <a:r>
                        <a:rPr lang="ru-RU" sz="1400" dirty="0" smtClean="0">
                          <a:effectLst/>
                        </a:rPr>
                        <a:t> до </a:t>
                      </a:r>
                      <a:r>
                        <a:rPr lang="ru-RU" sz="1400" dirty="0" err="1" smtClean="0">
                          <a:effectLst/>
                        </a:rPr>
                        <a:t>військово-політичних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блоків</a:t>
                      </a:r>
                      <a:r>
                        <a:rPr lang="ru-RU" sz="1400" dirty="0" smtClean="0">
                          <a:effectLst/>
                        </a:rPr>
                        <a:t> (уряд </a:t>
                      </a:r>
                      <a:r>
                        <a:rPr lang="ru-RU" sz="1400" dirty="0" err="1" smtClean="0">
                          <a:effectLst/>
                        </a:rPr>
                        <a:t>Індії</a:t>
                      </a:r>
                      <a:endParaRPr lang="ru-RU" sz="14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засудив </a:t>
                      </a:r>
                      <a:r>
                        <a:rPr lang="ru-RU" sz="1400" dirty="0" err="1" smtClean="0">
                          <a:effectLst/>
                        </a:rPr>
                        <a:t>створення</a:t>
                      </a:r>
                      <a:r>
                        <a:rPr lang="ru-RU" sz="1400" dirty="0" smtClean="0">
                          <a:effectLst/>
                        </a:rPr>
                        <a:t> СЕАТО в 1954 р.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і СЕНТО в 1955 р.).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У </a:t>
                      </a:r>
                      <a:r>
                        <a:rPr lang="ru-RU" sz="1400" dirty="0" err="1" smtClean="0">
                          <a:effectLst/>
                        </a:rPr>
                        <a:t>відносинах</a:t>
                      </a:r>
                      <a:r>
                        <a:rPr lang="ru-RU" sz="1400" dirty="0" smtClean="0">
                          <a:effectLst/>
                        </a:rPr>
                        <a:t> з </a:t>
                      </a:r>
                      <a:r>
                        <a:rPr lang="ru-RU" sz="1400" dirty="0" err="1" smtClean="0">
                          <a:effectLst/>
                        </a:rPr>
                        <a:t>іншими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країнами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застосовували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п’ять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принципів</a:t>
                      </a:r>
                      <a:r>
                        <a:rPr lang="ru-RU" sz="1400" dirty="0" smtClean="0">
                          <a:effectLst/>
                        </a:rPr>
                        <a:t> мирного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</a:rPr>
                        <a:t>співіснування</a:t>
                      </a:r>
                      <a:r>
                        <a:rPr lang="ru-RU" sz="1400" dirty="0" smtClean="0">
                          <a:effectLst/>
                        </a:rPr>
                        <a:t> «</a:t>
                      </a:r>
                      <a:r>
                        <a:rPr lang="ru-RU" sz="1400" dirty="0" err="1" smtClean="0">
                          <a:effectLst/>
                        </a:rPr>
                        <a:t>панча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шіла</a:t>
                      </a:r>
                      <a:r>
                        <a:rPr lang="ru-RU" sz="1400" dirty="0" smtClean="0">
                          <a:effectLst/>
                        </a:rPr>
                        <a:t>» (</a:t>
                      </a:r>
                      <a:r>
                        <a:rPr lang="ru-RU" sz="1400" dirty="0" err="1" smtClean="0">
                          <a:effectLst/>
                        </a:rPr>
                        <a:t>уперше</a:t>
                      </a:r>
                      <a:endParaRPr lang="ru-RU" sz="14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</a:rPr>
                        <a:t>щодо</a:t>
                      </a:r>
                      <a:r>
                        <a:rPr lang="ru-RU" sz="1400" dirty="0" smtClean="0">
                          <a:effectLst/>
                        </a:rPr>
                        <a:t> Китаю):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• </a:t>
                      </a:r>
                      <a:r>
                        <a:rPr lang="ru-RU" sz="1400" dirty="0" err="1" smtClean="0">
                          <a:effectLst/>
                        </a:rPr>
                        <a:t>взаємна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повага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територіальної</a:t>
                      </a:r>
                      <a:endParaRPr lang="ru-RU" sz="14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</a:rPr>
                        <a:t>цілісності</a:t>
                      </a:r>
                      <a:r>
                        <a:rPr lang="ru-RU" sz="1400" dirty="0" smtClean="0">
                          <a:effectLst/>
                        </a:rPr>
                        <a:t> і </a:t>
                      </a:r>
                      <a:r>
                        <a:rPr lang="ru-RU" sz="1400" dirty="0" err="1" smtClean="0">
                          <a:effectLst/>
                        </a:rPr>
                        <a:t>суверенітету</a:t>
                      </a:r>
                      <a:r>
                        <a:rPr lang="ru-RU" sz="1400" dirty="0" smtClean="0">
                          <a:effectLst/>
                        </a:rPr>
                        <a:t>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• </a:t>
                      </a:r>
                      <a:r>
                        <a:rPr lang="ru-RU" sz="1400" dirty="0" err="1" smtClean="0">
                          <a:effectLst/>
                        </a:rPr>
                        <a:t>взаємний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ненапад</a:t>
                      </a:r>
                      <a:r>
                        <a:rPr lang="ru-RU" sz="1400" dirty="0" smtClean="0">
                          <a:effectLst/>
                        </a:rPr>
                        <a:t>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• </a:t>
                      </a:r>
                      <a:r>
                        <a:rPr lang="ru-RU" sz="1400" dirty="0" err="1" smtClean="0">
                          <a:effectLst/>
                        </a:rPr>
                        <a:t>невтручання</a:t>
                      </a:r>
                      <a:r>
                        <a:rPr lang="ru-RU" sz="1400" dirty="0" smtClean="0">
                          <a:effectLst/>
                        </a:rPr>
                        <a:t> у </a:t>
                      </a:r>
                      <a:r>
                        <a:rPr lang="ru-RU" sz="1400" dirty="0" err="1" smtClean="0">
                          <a:effectLst/>
                        </a:rPr>
                        <a:t>внутрішні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справи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одне</a:t>
                      </a:r>
                      <a:r>
                        <a:rPr lang="ru-RU" sz="1400" dirty="0" smtClean="0">
                          <a:effectLst/>
                        </a:rPr>
                        <a:t> одного;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• </a:t>
                      </a:r>
                      <a:r>
                        <a:rPr lang="ru-RU" sz="1400" dirty="0" err="1" smtClean="0">
                          <a:effectLst/>
                        </a:rPr>
                        <a:t>рівність</a:t>
                      </a:r>
                      <a:r>
                        <a:rPr lang="ru-RU" sz="1400" dirty="0" smtClean="0">
                          <a:effectLst/>
                        </a:rPr>
                        <a:t> і </a:t>
                      </a:r>
                      <a:r>
                        <a:rPr lang="ru-RU" sz="1400" dirty="0" err="1" smtClean="0">
                          <a:effectLst/>
                        </a:rPr>
                        <a:t>взаємна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вигода</a:t>
                      </a:r>
                      <a:r>
                        <a:rPr lang="ru-RU" sz="1400" dirty="0" smtClean="0">
                          <a:effectLst/>
                        </a:rPr>
                        <a:t>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• </a:t>
                      </a:r>
                      <a:r>
                        <a:rPr lang="ru-RU" sz="1400" dirty="0" err="1" smtClean="0">
                          <a:effectLst/>
                        </a:rPr>
                        <a:t>мирне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співіснування</a:t>
                      </a:r>
                      <a:r>
                        <a:rPr lang="ru-RU" sz="1400" dirty="0" smtClean="0">
                          <a:effectLst/>
                        </a:rPr>
                        <a:t>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Дж. Неру </a:t>
                      </a:r>
                      <a:r>
                        <a:rPr lang="ru-RU" sz="1400" dirty="0" err="1" smtClean="0">
                          <a:effectLst/>
                        </a:rPr>
                        <a:t>був</a:t>
                      </a:r>
                      <a:r>
                        <a:rPr lang="ru-RU" sz="1400" dirty="0" smtClean="0">
                          <a:effectLst/>
                        </a:rPr>
                        <a:t> одним з </a:t>
                      </a:r>
                      <a:r>
                        <a:rPr lang="ru-RU" sz="1400" dirty="0" err="1" smtClean="0">
                          <a:effectLst/>
                        </a:rPr>
                        <a:t>ініціаторів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Бандунзької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конференції</a:t>
                      </a:r>
                      <a:r>
                        <a:rPr lang="ru-RU" sz="1400" dirty="0" smtClean="0">
                          <a:effectLst/>
                        </a:rPr>
                        <a:t> 1955 р. і </a:t>
                      </a:r>
                      <a:r>
                        <a:rPr lang="ru-RU" sz="1400" dirty="0" err="1" smtClean="0">
                          <a:effectLst/>
                        </a:rPr>
                        <a:t>створення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Руху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неприєднання</a:t>
                      </a:r>
                      <a:endParaRPr lang="ru-RU" sz="14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На початку 60-х </a:t>
                      </a:r>
                      <a:r>
                        <a:rPr lang="ru-RU" sz="1400" dirty="0" err="1" smtClean="0">
                          <a:effectLst/>
                        </a:rPr>
                        <a:t>рр</a:t>
                      </a:r>
                      <a:r>
                        <a:rPr lang="ru-RU" sz="1400" dirty="0" smtClean="0">
                          <a:effectLst/>
                        </a:rPr>
                        <a:t>. через </a:t>
                      </a:r>
                      <a:r>
                        <a:rPr lang="ru-RU" sz="1400" dirty="0" err="1" smtClean="0">
                          <a:effectLst/>
                        </a:rPr>
                        <a:t>перебування</a:t>
                      </a:r>
                      <a:endParaRPr lang="ru-RU" sz="14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на </a:t>
                      </a:r>
                      <a:r>
                        <a:rPr lang="ru-RU" sz="1400" dirty="0" err="1" smtClean="0">
                          <a:effectLst/>
                        </a:rPr>
                        <a:t>території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Індії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Далай-лами</a:t>
                      </a:r>
                      <a:r>
                        <a:rPr lang="ru-RU" sz="1400" dirty="0" smtClean="0">
                          <a:effectLst/>
                        </a:rPr>
                        <a:t> Тибету </a:t>
                      </a:r>
                      <a:r>
                        <a:rPr lang="ru-RU" sz="1400" dirty="0" err="1" smtClean="0">
                          <a:effectLst/>
                        </a:rPr>
                        <a:t>погіршилися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індійсько</a:t>
                      </a:r>
                      <a:r>
                        <a:rPr lang="ru-RU" sz="1400" dirty="0" smtClean="0">
                          <a:effectLst/>
                        </a:rPr>
                        <a:t>- </a:t>
                      </a:r>
                      <a:r>
                        <a:rPr lang="ru-RU" sz="1400" dirty="0" err="1" smtClean="0">
                          <a:effectLst/>
                        </a:rPr>
                        <a:t>китайські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відносини</a:t>
                      </a:r>
                      <a:r>
                        <a:rPr lang="ru-RU" sz="1400" dirty="0" smtClean="0">
                          <a:effectLst/>
                        </a:rPr>
                        <a:t>. </a:t>
                      </a:r>
                      <a:r>
                        <a:rPr lang="ru-RU" sz="1400" dirty="0" err="1" smtClean="0">
                          <a:effectLst/>
                        </a:rPr>
                        <a:t>Китайські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війська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окупували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частину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індійської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території</a:t>
                      </a:r>
                      <a:endParaRPr lang="ru-RU" sz="1400" dirty="0" smtClean="0">
                        <a:effectLst/>
                      </a:endParaRPr>
                    </a:p>
                    <a:p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3114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208912" cy="2016224"/>
          </a:xfrm>
        </p:spPr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sz="1800" dirty="0" err="1"/>
              <a:t>Після</a:t>
            </a:r>
            <a:r>
              <a:rPr lang="ru-RU" sz="1800" dirty="0"/>
              <a:t> </a:t>
            </a:r>
            <a:r>
              <a:rPr lang="ru-RU" sz="1800" dirty="0" err="1"/>
              <a:t>смерті</a:t>
            </a:r>
            <a:r>
              <a:rPr lang="ru-RU" sz="1800" dirty="0"/>
              <a:t> Дж. Неру </a:t>
            </a:r>
            <a:r>
              <a:rPr lang="ru-RU" sz="1800" dirty="0" err="1"/>
              <a:t>прем’єр-міністром</a:t>
            </a:r>
            <a:r>
              <a:rPr lang="ru-RU" sz="1800" dirty="0"/>
              <a:t> </a:t>
            </a:r>
            <a:r>
              <a:rPr lang="ru-RU" sz="1800" dirty="0" err="1"/>
              <a:t>Індії</a:t>
            </a:r>
            <a:r>
              <a:rPr lang="ru-RU" sz="1800" dirty="0"/>
              <a:t> </a:t>
            </a:r>
            <a:r>
              <a:rPr lang="ru-RU" sz="1800" dirty="0" err="1"/>
              <a:t>стає</a:t>
            </a:r>
            <a:r>
              <a:rPr lang="ru-RU" sz="1800" dirty="0"/>
              <a:t> Л. Б. </a:t>
            </a:r>
            <a:r>
              <a:rPr lang="ru-RU" sz="1800" dirty="0" err="1"/>
              <a:t>Шастрі</a:t>
            </a:r>
            <a:r>
              <a:rPr lang="ru-RU" sz="1800" dirty="0"/>
              <a:t>, </a:t>
            </a:r>
            <a:r>
              <a:rPr lang="ru-RU" sz="1800" dirty="0" err="1"/>
              <a:t>який</a:t>
            </a:r>
            <a:r>
              <a:rPr lang="ru-RU" sz="1800" dirty="0"/>
              <a:t> </a:t>
            </a:r>
            <a:r>
              <a:rPr lang="ru-RU" sz="1800" dirty="0" err="1"/>
              <a:t>дотримувався</a:t>
            </a:r>
            <a:r>
              <a:rPr lang="ru-RU" sz="1800" dirty="0"/>
              <a:t> курсу Неру. </a:t>
            </a:r>
            <a:r>
              <a:rPr lang="ru-RU" sz="1800" dirty="0" smtClean="0"/>
              <a:t>Л</a:t>
            </a:r>
            <a:r>
              <a:rPr lang="ru-RU" sz="1800" dirty="0"/>
              <a:t>. Б. </a:t>
            </a:r>
            <a:r>
              <a:rPr lang="ru-RU" sz="1800" dirty="0" err="1"/>
              <a:t>Шастрі</a:t>
            </a:r>
            <a:r>
              <a:rPr lang="ru-RU" sz="1800" dirty="0"/>
              <a:t> </a:t>
            </a:r>
            <a:r>
              <a:rPr lang="ru-RU" sz="1800" dirty="0" err="1"/>
              <a:t>несподівано</a:t>
            </a:r>
            <a:r>
              <a:rPr lang="ru-RU" sz="1800" dirty="0"/>
              <a:t> </a:t>
            </a:r>
            <a:r>
              <a:rPr lang="ru-RU" sz="1800" dirty="0" err="1"/>
              <a:t>помирає</a:t>
            </a:r>
            <a:r>
              <a:rPr lang="ru-RU" sz="1800" dirty="0"/>
              <a:t>. </a:t>
            </a:r>
            <a:r>
              <a:rPr lang="ru-RU" sz="1800" dirty="0" err="1"/>
              <a:t>Новим</a:t>
            </a:r>
            <a:r>
              <a:rPr lang="ru-RU" sz="1800" dirty="0"/>
              <a:t> </a:t>
            </a:r>
            <a:r>
              <a:rPr lang="ru-RU" sz="1800" dirty="0" err="1"/>
              <a:t>прем’єр-міністром</a:t>
            </a:r>
            <a:r>
              <a:rPr lang="ru-RU" sz="1800" dirty="0"/>
              <a:t> </a:t>
            </a:r>
            <a:r>
              <a:rPr lang="ru-RU" sz="1800" dirty="0" err="1"/>
              <a:t>стає</a:t>
            </a:r>
            <a:r>
              <a:rPr lang="ru-RU" sz="1800" dirty="0"/>
              <a:t> </a:t>
            </a:r>
            <a:r>
              <a:rPr lang="ru-RU" sz="1800" dirty="0" err="1"/>
              <a:t>донька</a:t>
            </a:r>
            <a:r>
              <a:rPr lang="ru-RU" sz="1800" dirty="0"/>
              <a:t> Дж. Неру — </a:t>
            </a:r>
            <a:r>
              <a:rPr lang="ru-RU" sz="1800" dirty="0" err="1"/>
              <a:t>Індіра</a:t>
            </a:r>
            <a:r>
              <a:rPr lang="ru-RU" sz="1800" dirty="0"/>
              <a:t> </a:t>
            </a:r>
            <a:r>
              <a:rPr lang="ru-RU" sz="1800" dirty="0" err="1"/>
              <a:t>Ганді</a:t>
            </a:r>
            <a:r>
              <a:rPr lang="ru-RU" sz="1800" dirty="0"/>
              <a:t> (мала </a:t>
            </a:r>
            <a:r>
              <a:rPr lang="ru-RU" sz="1800" dirty="0" err="1"/>
              <a:t>гарну</a:t>
            </a:r>
            <a:r>
              <a:rPr lang="ru-RU" sz="1800" dirty="0"/>
              <a:t> </a:t>
            </a:r>
            <a:r>
              <a:rPr lang="ru-RU" sz="1800" dirty="0" err="1"/>
              <a:t>освіту</a:t>
            </a:r>
            <a:r>
              <a:rPr lang="ru-RU" sz="1800" dirty="0"/>
              <a:t>, </a:t>
            </a:r>
            <a:r>
              <a:rPr lang="ru-RU" sz="1800" dirty="0" err="1"/>
              <a:t>політичний</a:t>
            </a:r>
            <a:r>
              <a:rPr lang="ru-RU" sz="1800" dirty="0"/>
              <a:t> </a:t>
            </a:r>
            <a:r>
              <a:rPr lang="ru-RU" sz="1800" dirty="0" err="1"/>
              <a:t>досвід</a:t>
            </a:r>
            <a:r>
              <a:rPr lang="ru-RU" sz="1800" dirty="0"/>
              <a:t>, в </a:t>
            </a:r>
            <a:r>
              <a:rPr lang="ru-RU" sz="1800" dirty="0" err="1"/>
              <a:t>уряді</a:t>
            </a:r>
            <a:r>
              <a:rPr lang="ru-RU" sz="1800" dirty="0"/>
              <a:t> </a:t>
            </a:r>
            <a:r>
              <a:rPr lang="ru-RU" sz="1800" dirty="0" err="1"/>
              <a:t>Шастрі</a:t>
            </a:r>
            <a:r>
              <a:rPr lang="ru-RU" sz="1800" dirty="0"/>
              <a:t> </a:t>
            </a:r>
            <a:r>
              <a:rPr lang="ru-RU" sz="1800" dirty="0" err="1"/>
              <a:t>була</a:t>
            </a:r>
            <a:r>
              <a:rPr lang="ru-RU" sz="1800" dirty="0"/>
              <a:t> </a:t>
            </a:r>
            <a:r>
              <a:rPr lang="ru-RU" sz="1800" dirty="0" err="1"/>
              <a:t>міністром</a:t>
            </a:r>
            <a:r>
              <a:rPr lang="ru-RU" sz="1800" dirty="0"/>
              <a:t> </a:t>
            </a:r>
            <a:r>
              <a:rPr lang="ru-RU" sz="1800" dirty="0" err="1"/>
              <a:t>інформації</a:t>
            </a:r>
            <a:r>
              <a:rPr lang="ru-RU" sz="1800" dirty="0"/>
              <a:t> та </a:t>
            </a:r>
            <a:r>
              <a:rPr lang="ru-RU" sz="1800" dirty="0" err="1"/>
              <a:t>радіомовлення</a:t>
            </a:r>
            <a:r>
              <a:rPr lang="ru-RU" sz="1800" dirty="0"/>
              <a:t>).</a:t>
            </a:r>
          </a:p>
          <a:p>
            <a:endParaRPr lang="uk-UA" sz="1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014290"/>
              </p:ext>
            </p:extLst>
          </p:nvPr>
        </p:nvGraphicFramePr>
        <p:xfrm>
          <a:off x="179512" y="1988840"/>
          <a:ext cx="8866834" cy="42403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3417"/>
                <a:gridCol w="4433417"/>
              </a:tblGrid>
              <a:tr h="301913">
                <a:tc>
                  <a:txBody>
                    <a:bodyPr/>
                    <a:lstStyle/>
                    <a:p>
                      <a:r>
                        <a:rPr lang="uk-UA" dirty="0" smtClean="0"/>
                        <a:t>Внутрішня політика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err="1" smtClean="0"/>
                        <a:t>Зовнішна</a:t>
                      </a:r>
                      <a:r>
                        <a:rPr lang="uk-UA" baseline="0" dirty="0" smtClean="0"/>
                        <a:t> політика</a:t>
                      </a:r>
                      <a:endParaRPr lang="uk-UA" dirty="0"/>
                    </a:p>
                  </a:txBody>
                  <a:tcPr/>
                </a:tc>
              </a:tr>
              <a:tr h="38745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</a:rPr>
                        <a:t>Проведення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радикальних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соціально-економічних</a:t>
                      </a:r>
                      <a:r>
                        <a:rPr lang="ru-RU" sz="1400" dirty="0" smtClean="0">
                          <a:effectLst/>
                        </a:rPr>
                        <a:t> реформ: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• </a:t>
                      </a:r>
                      <a:r>
                        <a:rPr lang="ru-RU" sz="1400" dirty="0" err="1" smtClean="0">
                          <a:effectLst/>
                        </a:rPr>
                        <a:t>націоналізація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банків</a:t>
                      </a:r>
                      <a:r>
                        <a:rPr lang="ru-RU" sz="1400" dirty="0" smtClean="0">
                          <a:effectLst/>
                        </a:rPr>
                        <a:t> і </a:t>
                      </a:r>
                      <a:r>
                        <a:rPr lang="ru-RU" sz="1400" dirty="0" err="1" smtClean="0">
                          <a:effectLst/>
                        </a:rPr>
                        <a:t>системи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загального</a:t>
                      </a:r>
                      <a:endParaRPr lang="ru-RU" sz="14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</a:rPr>
                        <a:t>страхування</a:t>
                      </a:r>
                      <a:r>
                        <a:rPr lang="ru-RU" sz="1400" dirty="0" smtClean="0">
                          <a:effectLst/>
                        </a:rPr>
                        <a:t>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• передача до рук </a:t>
                      </a:r>
                      <a:r>
                        <a:rPr lang="ru-RU" sz="1400" dirty="0" err="1" smtClean="0">
                          <a:effectLst/>
                        </a:rPr>
                        <a:t>держави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експортної</a:t>
                      </a:r>
                      <a:r>
                        <a:rPr lang="ru-RU" sz="1400" dirty="0" smtClean="0">
                          <a:effectLst/>
                        </a:rPr>
                        <a:t> та </a:t>
                      </a:r>
                      <a:r>
                        <a:rPr lang="ru-RU" sz="1400" dirty="0" err="1" smtClean="0">
                          <a:effectLst/>
                        </a:rPr>
                        <a:t>імпортної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торгівлі</a:t>
                      </a:r>
                      <a:r>
                        <a:rPr lang="ru-RU" sz="1400" dirty="0" smtClean="0">
                          <a:effectLst/>
                        </a:rPr>
                        <a:t>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• </a:t>
                      </a:r>
                      <a:r>
                        <a:rPr lang="ru-RU" sz="1400" dirty="0" err="1" smtClean="0">
                          <a:effectLst/>
                        </a:rPr>
                        <a:t>організація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кооперативної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торгівлі</a:t>
                      </a:r>
                      <a:r>
                        <a:rPr lang="ru-RU" sz="1400" dirty="0" smtClean="0">
                          <a:effectLst/>
                        </a:rPr>
                        <a:t> товарами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широкого </a:t>
                      </a:r>
                      <a:r>
                        <a:rPr lang="ru-RU" sz="1400" dirty="0" err="1" smtClean="0">
                          <a:effectLst/>
                        </a:rPr>
                        <a:t>вжитку</a:t>
                      </a:r>
                      <a:r>
                        <a:rPr lang="ru-RU" sz="1400" dirty="0" smtClean="0">
                          <a:effectLst/>
                        </a:rPr>
                        <a:t> у </a:t>
                      </a:r>
                      <a:r>
                        <a:rPr lang="ru-RU" sz="1400" dirty="0" err="1" smtClean="0">
                          <a:effectLst/>
                        </a:rPr>
                        <a:t>містах</a:t>
                      </a:r>
                      <a:r>
                        <a:rPr lang="ru-RU" sz="1400" dirty="0" smtClean="0">
                          <a:effectLst/>
                        </a:rPr>
                        <a:t> і </a:t>
                      </a:r>
                      <a:r>
                        <a:rPr lang="ru-RU" sz="1400" dirty="0" err="1" smtClean="0">
                          <a:effectLst/>
                        </a:rPr>
                        <a:t>сільській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місцевості</a:t>
                      </a:r>
                      <a:r>
                        <a:rPr lang="ru-RU" sz="1400" dirty="0" smtClean="0">
                          <a:effectLst/>
                        </a:rPr>
                        <a:t>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• </a:t>
                      </a:r>
                      <a:r>
                        <a:rPr lang="ru-RU" sz="1400" dirty="0" err="1" smtClean="0">
                          <a:effectLst/>
                        </a:rPr>
                        <a:t>обмеження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діяльності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монополій</a:t>
                      </a:r>
                      <a:r>
                        <a:rPr lang="ru-RU" sz="1400" dirty="0" smtClean="0">
                          <a:effectLst/>
                        </a:rPr>
                        <a:t>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• </a:t>
                      </a:r>
                      <a:r>
                        <a:rPr lang="ru-RU" sz="1400" dirty="0" err="1" smtClean="0">
                          <a:effectLst/>
                        </a:rPr>
                        <a:t>продовження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аграрної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реформи</a:t>
                      </a:r>
                      <a:r>
                        <a:rPr lang="ru-RU" sz="1400" dirty="0" smtClean="0">
                          <a:effectLst/>
                        </a:rPr>
                        <a:t>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• </a:t>
                      </a:r>
                      <a:r>
                        <a:rPr lang="ru-RU" sz="1400" dirty="0" err="1" smtClean="0">
                          <a:effectLst/>
                        </a:rPr>
                        <a:t>зменшення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податку</a:t>
                      </a:r>
                      <a:r>
                        <a:rPr lang="ru-RU" sz="1400" dirty="0" smtClean="0">
                          <a:effectLst/>
                        </a:rPr>
                        <a:t> на </a:t>
                      </a:r>
                      <a:r>
                        <a:rPr lang="ru-RU" sz="1400" dirty="0" err="1" smtClean="0">
                          <a:effectLst/>
                        </a:rPr>
                        <a:t>невеликі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ділянки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землі</a:t>
                      </a:r>
                      <a:r>
                        <a:rPr lang="ru-RU" sz="1400" dirty="0" smtClean="0">
                          <a:effectLst/>
                        </a:rPr>
                        <a:t>, земельного максимуму;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• </a:t>
                      </a:r>
                      <a:r>
                        <a:rPr lang="ru-RU" sz="1400" dirty="0" err="1" smtClean="0">
                          <a:effectLst/>
                        </a:rPr>
                        <a:t>скасування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пенсій</a:t>
                      </a:r>
                      <a:r>
                        <a:rPr lang="ru-RU" sz="1400" dirty="0" smtClean="0">
                          <a:effectLst/>
                        </a:rPr>
                        <a:t> та </a:t>
                      </a:r>
                      <a:r>
                        <a:rPr lang="ru-RU" sz="1400" dirty="0" err="1" smtClean="0">
                          <a:effectLst/>
                        </a:rPr>
                        <a:t>привілеїв</a:t>
                      </a:r>
                      <a:r>
                        <a:rPr lang="ru-RU" sz="1400" dirty="0" smtClean="0">
                          <a:effectLst/>
                        </a:rPr>
                        <a:t> для </a:t>
                      </a:r>
                      <a:r>
                        <a:rPr lang="ru-RU" sz="1400" dirty="0" err="1" smtClean="0">
                          <a:effectLst/>
                        </a:rPr>
                        <a:t>князів</a:t>
                      </a:r>
                      <a:r>
                        <a:rPr lang="ru-RU" sz="1400" dirty="0" smtClean="0">
                          <a:effectLst/>
                        </a:rPr>
                        <a:t>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dirty="0" smtClean="0">
                          <a:effectLst/>
                        </a:rPr>
                        <a:t> </a:t>
                      </a:r>
                    </a:p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effectLst/>
                        </a:rPr>
                        <a:t>Активізується</a:t>
                      </a:r>
                      <a:r>
                        <a:rPr lang="ru-RU" sz="1600" dirty="0" smtClean="0">
                          <a:effectLst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</a:rPr>
                        <a:t>співробітництво</a:t>
                      </a:r>
                      <a:endParaRPr lang="ru-RU" sz="16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effectLst/>
                        </a:rPr>
                        <a:t>із</a:t>
                      </a:r>
                      <a:r>
                        <a:rPr lang="ru-RU" sz="1600" dirty="0" smtClean="0">
                          <a:effectLst/>
                        </a:rPr>
                        <a:t> СРСР, особливо у </a:t>
                      </a:r>
                      <a:r>
                        <a:rPr lang="ru-RU" sz="1600" dirty="0" err="1" smtClean="0">
                          <a:effectLst/>
                        </a:rPr>
                        <a:t>військовій</a:t>
                      </a:r>
                      <a:r>
                        <a:rPr lang="ru-RU" sz="1600" dirty="0" smtClean="0">
                          <a:effectLst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</a:rPr>
                        <a:t>сфері</a:t>
                      </a:r>
                      <a:r>
                        <a:rPr lang="ru-RU" sz="1600" dirty="0" smtClean="0">
                          <a:effectLst/>
                        </a:rPr>
                        <a:t>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У </a:t>
                      </a:r>
                      <a:r>
                        <a:rPr lang="ru-RU" sz="1600" dirty="0" err="1" smtClean="0">
                          <a:effectLst/>
                        </a:rPr>
                        <a:t>грудні</a:t>
                      </a:r>
                      <a:r>
                        <a:rPr lang="ru-RU" sz="1600" dirty="0" smtClean="0">
                          <a:effectLst/>
                        </a:rPr>
                        <a:t> 1971 р. </a:t>
                      </a:r>
                      <a:r>
                        <a:rPr lang="ru-RU" sz="1600" dirty="0" err="1" smtClean="0">
                          <a:effectLst/>
                        </a:rPr>
                        <a:t>Індія</a:t>
                      </a:r>
                      <a:endParaRPr lang="ru-RU" sz="16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effectLst/>
                        </a:rPr>
                        <a:t>розпочинає</a:t>
                      </a:r>
                      <a:r>
                        <a:rPr lang="ru-RU" sz="1600" dirty="0" smtClean="0">
                          <a:effectLst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</a:rPr>
                        <a:t>чергову</a:t>
                      </a:r>
                      <a:r>
                        <a:rPr lang="ru-RU" sz="1600" dirty="0" smtClean="0">
                          <a:effectLst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</a:rPr>
                        <a:t>війну</a:t>
                      </a:r>
                      <a:r>
                        <a:rPr lang="ru-RU" sz="1600" dirty="0" smtClean="0">
                          <a:effectLst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</a:rPr>
                        <a:t>проти</a:t>
                      </a:r>
                      <a:r>
                        <a:rPr lang="ru-RU" sz="1600" dirty="0" smtClean="0">
                          <a:effectLst/>
                        </a:rPr>
                        <a:t> Пакистану і доводить </a:t>
                      </a:r>
                      <a:r>
                        <a:rPr lang="ru-RU" sz="1600" dirty="0" err="1" smtClean="0">
                          <a:effectLst/>
                        </a:rPr>
                        <a:t>її</a:t>
                      </a:r>
                      <a:r>
                        <a:rPr lang="ru-RU" sz="1600" dirty="0" smtClean="0">
                          <a:effectLst/>
                        </a:rPr>
                        <a:t> до </a:t>
                      </a:r>
                      <a:r>
                        <a:rPr lang="ru-RU" sz="1600" dirty="0" err="1" smtClean="0">
                          <a:effectLst/>
                        </a:rPr>
                        <a:t>успішного</a:t>
                      </a:r>
                      <a:r>
                        <a:rPr lang="ru-RU" sz="1600" dirty="0" smtClean="0">
                          <a:effectLst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</a:rPr>
                        <a:t>кінця</a:t>
                      </a:r>
                      <a:r>
                        <a:rPr lang="ru-RU" sz="1600" dirty="0" smtClean="0">
                          <a:effectLst/>
                        </a:rPr>
                        <a:t>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effectLst/>
                        </a:rPr>
                        <a:t>Після</a:t>
                      </a:r>
                      <a:r>
                        <a:rPr lang="ru-RU" sz="1600" dirty="0" smtClean="0">
                          <a:effectLst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</a:rPr>
                        <a:t>цього</a:t>
                      </a:r>
                      <a:r>
                        <a:rPr lang="ru-RU" sz="1600" dirty="0" smtClean="0">
                          <a:effectLst/>
                        </a:rPr>
                        <a:t> авторитет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effectLst/>
                        </a:rPr>
                        <a:t>Індії</a:t>
                      </a:r>
                      <a:r>
                        <a:rPr lang="ru-RU" sz="1600" dirty="0" smtClean="0">
                          <a:effectLst/>
                        </a:rPr>
                        <a:t> на </a:t>
                      </a:r>
                      <a:r>
                        <a:rPr lang="ru-RU" sz="1600" dirty="0" err="1" smtClean="0">
                          <a:effectLst/>
                        </a:rPr>
                        <a:t>міжнародній</a:t>
                      </a:r>
                      <a:r>
                        <a:rPr lang="ru-RU" sz="1600" dirty="0" smtClean="0">
                          <a:effectLst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</a:rPr>
                        <a:t>арені</a:t>
                      </a:r>
                      <a:r>
                        <a:rPr lang="ru-RU" sz="1600" dirty="0" smtClean="0">
                          <a:effectLst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</a:rPr>
                        <a:t>зростає</a:t>
                      </a:r>
                      <a:r>
                        <a:rPr lang="ru-RU" sz="1600" dirty="0" smtClean="0">
                          <a:effectLst/>
                        </a:rPr>
                        <a:t>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Але за умов </a:t>
                      </a:r>
                      <a:r>
                        <a:rPr lang="ru-RU" sz="1600" dirty="0" err="1" smtClean="0">
                          <a:effectLst/>
                        </a:rPr>
                        <a:t>енергетичної</a:t>
                      </a:r>
                      <a:r>
                        <a:rPr lang="ru-RU" sz="1600" dirty="0" smtClean="0">
                          <a:effectLst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</a:rPr>
                        <a:t>кризи</a:t>
                      </a:r>
                      <a:r>
                        <a:rPr lang="ru-RU" sz="1600" dirty="0" smtClean="0">
                          <a:effectLst/>
                        </a:rPr>
                        <a:t> 1973 р. </a:t>
                      </a:r>
                      <a:r>
                        <a:rPr lang="ru-RU" sz="1600" dirty="0" err="1" smtClean="0">
                          <a:effectLst/>
                        </a:rPr>
                        <a:t>ця</a:t>
                      </a:r>
                      <a:r>
                        <a:rPr lang="ru-RU" sz="1600" dirty="0" smtClean="0">
                          <a:effectLst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</a:rPr>
                        <a:t>війна</a:t>
                      </a:r>
                      <a:r>
                        <a:rPr lang="ru-RU" sz="1600" dirty="0" smtClean="0">
                          <a:effectLst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</a:rPr>
                        <a:t>гальмує</a:t>
                      </a:r>
                      <a:r>
                        <a:rPr lang="ru-RU" sz="1600" dirty="0" smtClean="0">
                          <a:effectLst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</a:rPr>
                        <a:t>здійснення</a:t>
                      </a:r>
                      <a:endParaRPr lang="ru-RU" sz="16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effectLst/>
                        </a:rPr>
                        <a:t>Економічних</a:t>
                      </a:r>
                      <a:r>
                        <a:rPr lang="ru-RU" sz="1600" dirty="0" smtClean="0">
                          <a:effectLst/>
                        </a:rPr>
                        <a:t> і </a:t>
                      </a:r>
                      <a:r>
                        <a:rPr lang="ru-RU" sz="1600" dirty="0" err="1" smtClean="0">
                          <a:effectLst/>
                        </a:rPr>
                        <a:t>соціальних</a:t>
                      </a:r>
                      <a:r>
                        <a:rPr lang="ru-RU" sz="1600" dirty="0" smtClean="0">
                          <a:effectLst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</a:rPr>
                        <a:t>програм</a:t>
                      </a:r>
                      <a:r>
                        <a:rPr lang="ru-RU" sz="1600" dirty="0" smtClean="0">
                          <a:effectLst/>
                        </a:rPr>
                        <a:t>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effectLst/>
                        </a:rPr>
                        <a:t>Економічна</a:t>
                      </a:r>
                      <a:r>
                        <a:rPr lang="ru-RU" sz="1600" dirty="0" smtClean="0">
                          <a:effectLst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</a:rPr>
                        <a:t>ситуація</a:t>
                      </a:r>
                      <a:r>
                        <a:rPr lang="ru-RU" sz="1600" dirty="0" smtClean="0">
                          <a:effectLst/>
                        </a:rPr>
                        <a:t> в </a:t>
                      </a:r>
                      <a:r>
                        <a:rPr lang="ru-RU" sz="1600" dirty="0" err="1" smtClean="0">
                          <a:effectLst/>
                        </a:rPr>
                        <a:t>країні</a:t>
                      </a:r>
                      <a:r>
                        <a:rPr lang="ru-RU" sz="1600" dirty="0" smtClean="0">
                          <a:effectLst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</a:rPr>
                        <a:t>погіршується</a:t>
                      </a:r>
                      <a:r>
                        <a:rPr lang="ru-RU" sz="1600" dirty="0" smtClean="0">
                          <a:effectLst/>
                        </a:rPr>
                        <a:t>, </a:t>
                      </a:r>
                      <a:r>
                        <a:rPr lang="ru-RU" sz="1600" dirty="0" err="1" smtClean="0">
                          <a:effectLst/>
                        </a:rPr>
                        <a:t>формується</a:t>
                      </a:r>
                      <a:r>
                        <a:rPr lang="ru-RU" sz="1600" dirty="0" smtClean="0">
                          <a:effectLst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</a:rPr>
                        <a:t>опозиція</a:t>
                      </a:r>
                      <a:r>
                        <a:rPr lang="ru-RU" sz="1600" dirty="0" smtClean="0">
                          <a:effectLst/>
                        </a:rPr>
                        <a:t> уряду І. </a:t>
                      </a:r>
                      <a:r>
                        <a:rPr lang="ru-RU" sz="1600" dirty="0" err="1" smtClean="0">
                          <a:effectLst/>
                        </a:rPr>
                        <a:t>Ганді</a:t>
                      </a:r>
                      <a:endParaRPr lang="ru-RU" sz="1600" dirty="0" smtClean="0">
                        <a:effectLst/>
                      </a:endParaRPr>
                    </a:p>
                    <a:p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530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052736"/>
            <a:ext cx="5808967" cy="4752528"/>
          </a:xfrm>
        </p:spPr>
        <p:txBody>
          <a:bodyPr/>
          <a:lstStyle/>
          <a:p>
            <a:r>
              <a:rPr lang="uk-UA" dirty="0" smtClean="0"/>
              <a:t>Але паралельно із цим: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ClrTx/>
              <a:buFontTx/>
              <a:buChar char="-"/>
              <a:defRPr/>
            </a:pPr>
            <a:r>
              <a:rPr lang="uk-UA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Запровадження надзвичайного стану </a:t>
            </a:r>
            <a:r>
              <a:rPr lang="uk-UA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(1975), </a:t>
            </a:r>
            <a:r>
              <a:rPr lang="uk-UA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заборона страйків;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ClrTx/>
              <a:buFontTx/>
              <a:buChar char="-"/>
              <a:defRPr/>
            </a:pPr>
            <a:r>
              <a:rPr lang="uk-UA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Порушення громадянських прав і свобод;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ClrTx/>
              <a:buFontTx/>
              <a:buChar char="-"/>
              <a:defRPr/>
            </a:pPr>
            <a:r>
              <a:rPr lang="uk-UA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Примусова стерилізація </a:t>
            </a:r>
            <a:endParaRPr lang="uk-UA" sz="18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ClrTx/>
              <a:buFontTx/>
              <a:buChar char="-"/>
              <a:defRPr/>
            </a:pPr>
            <a:endParaRPr lang="uk-UA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endParaRPr lang="uk-UA" sz="18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endParaRPr lang="uk-UA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692696"/>
            <a:ext cx="2938029" cy="390721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796" y="4599909"/>
            <a:ext cx="7920880" cy="2022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586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404664"/>
            <a:ext cx="6048672" cy="6192688"/>
          </a:xfrm>
        </p:spPr>
        <p:txBody>
          <a:bodyPr>
            <a:normAutofit fontScale="700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dirty="0"/>
              <a:t>На </a:t>
            </a:r>
            <a:r>
              <a:rPr lang="ru-RU" dirty="0" err="1"/>
              <a:t>виборах</a:t>
            </a:r>
            <a:r>
              <a:rPr lang="ru-RU" dirty="0"/>
              <a:t> 1977 р. </a:t>
            </a:r>
            <a:r>
              <a:rPr lang="ru-RU" dirty="0" err="1"/>
              <a:t>Індіра</a:t>
            </a:r>
            <a:r>
              <a:rPr lang="ru-RU" dirty="0"/>
              <a:t> </a:t>
            </a:r>
            <a:r>
              <a:rPr lang="ru-RU" dirty="0" err="1"/>
              <a:t>Ганді</a:t>
            </a:r>
            <a:r>
              <a:rPr lang="ru-RU" dirty="0"/>
              <a:t> </a:t>
            </a:r>
            <a:r>
              <a:rPr lang="ru-RU" dirty="0" err="1"/>
              <a:t>програла</a:t>
            </a:r>
            <a:r>
              <a:rPr lang="ru-RU" dirty="0"/>
              <a:t>. В ІНК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розкол</a:t>
            </a:r>
            <a:r>
              <a:rPr lang="ru-RU" dirty="0"/>
              <a:t>. І. </a:t>
            </a:r>
            <a:r>
              <a:rPr lang="ru-RU" dirty="0" err="1"/>
              <a:t>Ганді</a:t>
            </a:r>
            <a:r>
              <a:rPr lang="ru-RU" dirty="0"/>
              <a:t> </a:t>
            </a:r>
            <a:r>
              <a:rPr lang="ru-RU" dirty="0" err="1"/>
              <a:t>створює</a:t>
            </a:r>
            <a:r>
              <a:rPr lang="ru-RU" dirty="0"/>
              <a:t> </a:t>
            </a:r>
            <a:r>
              <a:rPr lang="ru-RU" dirty="0" err="1"/>
              <a:t>власну</a:t>
            </a:r>
            <a:r>
              <a:rPr lang="ru-RU" dirty="0"/>
              <a:t> </a:t>
            </a:r>
            <a:r>
              <a:rPr lang="ru-RU" dirty="0" err="1"/>
              <a:t>партію</a:t>
            </a:r>
            <a:r>
              <a:rPr lang="ru-RU" dirty="0"/>
              <a:t> — ІНК(І).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dirty="0"/>
              <a:t>В </a:t>
            </a:r>
            <a:r>
              <a:rPr lang="ru-RU" dirty="0" err="1"/>
              <a:t>економіці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</a:t>
            </a:r>
            <a:r>
              <a:rPr lang="ru-RU" dirty="0" err="1"/>
              <a:t>назріває</a:t>
            </a:r>
            <a:r>
              <a:rPr lang="ru-RU" dirty="0"/>
              <a:t> критична </a:t>
            </a:r>
            <a:r>
              <a:rPr lang="ru-RU" dirty="0" err="1"/>
              <a:t>ситуація</a:t>
            </a:r>
            <a:r>
              <a:rPr lang="ru-RU" dirty="0"/>
              <a:t>, і в 1980 р. І. </a:t>
            </a:r>
            <a:r>
              <a:rPr lang="ru-RU" dirty="0" err="1"/>
              <a:t>Ганді</a:t>
            </a:r>
            <a:r>
              <a:rPr lang="ru-RU" dirty="0"/>
              <a:t> </a:t>
            </a:r>
            <a:r>
              <a:rPr lang="ru-RU" dirty="0" err="1"/>
              <a:t>знову</a:t>
            </a:r>
            <a:r>
              <a:rPr lang="ru-RU" dirty="0"/>
              <a:t> </a:t>
            </a:r>
            <a:r>
              <a:rPr lang="ru-RU" dirty="0" err="1"/>
              <a:t>стає</a:t>
            </a:r>
            <a:r>
              <a:rPr lang="ru-RU" dirty="0"/>
              <a:t> </a:t>
            </a:r>
            <a:r>
              <a:rPr lang="ru-RU" dirty="0" err="1"/>
              <a:t>прем’єр-міністром</a:t>
            </a:r>
            <a:r>
              <a:rPr lang="ru-RU" dirty="0"/>
              <a:t>. Але в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активізуються</a:t>
            </a:r>
            <a:r>
              <a:rPr lang="ru-RU" dirty="0"/>
              <a:t> </a:t>
            </a:r>
            <a:r>
              <a:rPr lang="ru-RU" dirty="0" err="1"/>
              <a:t>сепаратистські</a:t>
            </a:r>
            <a:r>
              <a:rPr lang="ru-RU" dirty="0"/>
              <a:t> </a:t>
            </a:r>
            <a:r>
              <a:rPr lang="ru-RU" dirty="0" err="1"/>
              <a:t>тенденції</a:t>
            </a:r>
            <a:r>
              <a:rPr lang="ru-RU" dirty="0"/>
              <a:t> в </a:t>
            </a:r>
            <a:r>
              <a:rPr lang="ru-RU" dirty="0" err="1"/>
              <a:t>країні</a:t>
            </a:r>
            <a:r>
              <a:rPr lang="ru-RU" dirty="0"/>
              <a:t>. 31 </a:t>
            </a:r>
            <a:r>
              <a:rPr lang="ru-RU" dirty="0" err="1"/>
              <a:t>жовтня</a:t>
            </a:r>
            <a:r>
              <a:rPr lang="ru-RU" dirty="0"/>
              <a:t> 1984 р. І. </a:t>
            </a:r>
            <a:r>
              <a:rPr lang="ru-RU" dirty="0" err="1"/>
              <a:t>Ганді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вбитасикхськими</a:t>
            </a:r>
            <a:r>
              <a:rPr lang="ru-RU" dirty="0"/>
              <a:t> </a:t>
            </a:r>
            <a:r>
              <a:rPr lang="ru-RU" dirty="0" err="1"/>
              <a:t>екстремістами</a:t>
            </a:r>
            <a:r>
              <a:rPr lang="ru-RU" dirty="0"/>
              <a:t>.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dirty="0"/>
              <a:t>«</a:t>
            </a:r>
            <a:r>
              <a:rPr lang="ru-RU" dirty="0" err="1"/>
              <a:t>Прагнучи</a:t>
            </a:r>
            <a:r>
              <a:rPr lang="ru-RU" dirty="0"/>
              <a:t> </a:t>
            </a:r>
            <a:r>
              <a:rPr lang="ru-RU" dirty="0" err="1"/>
              <a:t>створити</a:t>
            </a:r>
            <a:r>
              <a:rPr lang="ru-RU" dirty="0"/>
              <a:t> державу </a:t>
            </a:r>
            <a:r>
              <a:rPr lang="ru-RU" dirty="0" err="1"/>
              <a:t>Халістан</a:t>
            </a:r>
            <a:r>
              <a:rPr lang="ru-RU" dirty="0"/>
              <a:t> на </a:t>
            </a:r>
            <a:r>
              <a:rPr lang="ru-RU" dirty="0" err="1"/>
              <a:t>території</a:t>
            </a:r>
            <a:r>
              <a:rPr lang="ru-RU" dirty="0"/>
              <a:t> Пенджабу (</a:t>
            </a:r>
            <a:r>
              <a:rPr lang="ru-RU" dirty="0" err="1"/>
              <a:t>північно-західної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Індії</a:t>
            </a:r>
            <a:r>
              <a:rPr lang="ru-RU" dirty="0"/>
              <a:t>), </a:t>
            </a:r>
            <a:r>
              <a:rPr lang="ru-RU" dirty="0" err="1"/>
              <a:t>сикхські</a:t>
            </a:r>
            <a:r>
              <a:rPr lang="ru-RU" dirty="0"/>
              <a:t> </a:t>
            </a:r>
            <a:r>
              <a:rPr lang="ru-RU" dirty="0" err="1"/>
              <a:t>сепаратисти</a:t>
            </a:r>
            <a:r>
              <a:rPr lang="ru-RU" dirty="0"/>
              <a:t> закликали до </a:t>
            </a:r>
            <a:r>
              <a:rPr lang="ru-RU" dirty="0" err="1"/>
              <a:t>розчленування</a:t>
            </a:r>
            <a:r>
              <a:rPr lang="ru-RU" dirty="0"/>
              <a:t> </a:t>
            </a:r>
            <a:r>
              <a:rPr lang="ru-RU" dirty="0" err="1"/>
              <a:t>Індії</a:t>
            </a:r>
            <a:r>
              <a:rPr lang="ru-RU" dirty="0"/>
              <a:t>, </a:t>
            </a:r>
            <a:r>
              <a:rPr lang="ru-RU" dirty="0" err="1"/>
              <a:t>тероризували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, вбивали </a:t>
            </a:r>
            <a:r>
              <a:rPr lang="ru-RU" dirty="0" err="1"/>
              <a:t>небажаних</a:t>
            </a:r>
            <a:r>
              <a:rPr lang="ru-RU" dirty="0"/>
              <a:t> </a:t>
            </a:r>
            <a:r>
              <a:rPr lang="ru-RU" dirty="0" err="1"/>
              <a:t>їм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і </a:t>
            </a:r>
            <a:r>
              <a:rPr lang="ru-RU" dirty="0" err="1"/>
              <a:t>громадських</a:t>
            </a:r>
            <a:r>
              <a:rPr lang="ru-RU" dirty="0"/>
              <a:t> </a:t>
            </a:r>
            <a:r>
              <a:rPr lang="ru-RU" dirty="0" err="1"/>
              <a:t>діячів</a:t>
            </a:r>
            <a:r>
              <a:rPr lang="ru-RU" dirty="0"/>
              <a:t>, </a:t>
            </a:r>
            <a:r>
              <a:rPr lang="ru-RU" dirty="0" err="1"/>
              <a:t>провокували</a:t>
            </a:r>
            <a:r>
              <a:rPr lang="ru-RU" dirty="0"/>
              <a:t> </a:t>
            </a:r>
            <a:r>
              <a:rPr lang="ru-RU" dirty="0" err="1"/>
              <a:t>зіткнення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різними</a:t>
            </a:r>
            <a:r>
              <a:rPr lang="ru-RU" dirty="0"/>
              <a:t> </a:t>
            </a:r>
            <a:r>
              <a:rPr lang="ru-RU" dirty="0" err="1"/>
              <a:t>релігійними</a:t>
            </a:r>
            <a:r>
              <a:rPr lang="ru-RU" dirty="0"/>
              <a:t> громадами. Сикхи </a:t>
            </a:r>
            <a:r>
              <a:rPr lang="ru-RU" dirty="0" err="1"/>
              <a:t>організували</a:t>
            </a:r>
            <a:r>
              <a:rPr lang="ru-RU" dirty="0"/>
              <a:t> низку </a:t>
            </a:r>
            <a:r>
              <a:rPr lang="ru-RU" dirty="0" err="1"/>
              <a:t>диверсій</a:t>
            </a:r>
            <a:r>
              <a:rPr lang="ru-RU" dirty="0"/>
              <a:t> на </a:t>
            </a:r>
            <a:r>
              <a:rPr lang="ru-RU" dirty="0" err="1"/>
              <a:t>залізницях</a:t>
            </a:r>
            <a:r>
              <a:rPr lang="ru-RU" dirty="0"/>
              <a:t>, </a:t>
            </a:r>
            <a:r>
              <a:rPr lang="ru-RU" dirty="0" err="1"/>
              <a:t>індійських</a:t>
            </a:r>
            <a:r>
              <a:rPr lang="ru-RU" dirty="0"/>
              <a:t> </a:t>
            </a:r>
            <a:r>
              <a:rPr lang="ru-RU" dirty="0" err="1"/>
              <a:t>авіалайнерах</a:t>
            </a:r>
            <a:r>
              <a:rPr lang="ru-RU" dirty="0"/>
              <a:t>. </a:t>
            </a:r>
            <a:r>
              <a:rPr lang="ru-RU" dirty="0" err="1"/>
              <a:t>Навесні</a:t>
            </a:r>
            <a:r>
              <a:rPr lang="ru-RU" dirty="0"/>
              <a:t> 1984 р. вони </a:t>
            </a:r>
            <a:r>
              <a:rPr lang="ru-RU" dirty="0" err="1"/>
              <a:t>захопили</a:t>
            </a:r>
            <a:r>
              <a:rPr lang="ru-RU" dirty="0"/>
              <a:t> </a:t>
            </a:r>
            <a:r>
              <a:rPr lang="ru-RU" dirty="0" err="1"/>
              <a:t>Золотий</a:t>
            </a:r>
            <a:r>
              <a:rPr lang="ru-RU" dirty="0"/>
              <a:t> храм в </a:t>
            </a:r>
            <a:r>
              <a:rPr lang="ru-RU" dirty="0" err="1"/>
              <a:t>Амрітсарі</a:t>
            </a:r>
            <a:r>
              <a:rPr lang="ru-RU" dirty="0"/>
              <a:t>, </a:t>
            </a:r>
            <a:r>
              <a:rPr lang="ru-RU" dirty="0" err="1"/>
              <a:t>перетворивши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на </a:t>
            </a:r>
            <a:r>
              <a:rPr lang="ru-RU" dirty="0" smtClean="0"/>
              <a:t>штаб-квартиру</a:t>
            </a:r>
            <a:r>
              <a:rPr lang="ru-RU" dirty="0"/>
              <a:t>. </a:t>
            </a:r>
            <a:r>
              <a:rPr lang="ru-RU" dirty="0" err="1"/>
              <a:t>Операція</a:t>
            </a:r>
            <a:r>
              <a:rPr lang="ru-RU" dirty="0"/>
              <a:t> </a:t>
            </a:r>
            <a:r>
              <a:rPr lang="ru-RU" dirty="0" err="1"/>
              <a:t>урядових</a:t>
            </a:r>
            <a:r>
              <a:rPr lang="ru-RU" dirty="0"/>
              <a:t> </a:t>
            </a:r>
            <a:r>
              <a:rPr lang="ru-RU" dirty="0" err="1"/>
              <a:t>військ</a:t>
            </a:r>
            <a:r>
              <a:rPr lang="ru-RU" dirty="0"/>
              <a:t> «</a:t>
            </a:r>
            <a:r>
              <a:rPr lang="ru-RU" dirty="0" err="1"/>
              <a:t>Блакитна</a:t>
            </a:r>
            <a:r>
              <a:rPr lang="ru-RU" dirty="0"/>
              <a:t> </a:t>
            </a:r>
            <a:r>
              <a:rPr lang="ru-RU" dirty="0" err="1"/>
              <a:t>зірка</a:t>
            </a:r>
            <a:r>
              <a:rPr lang="ru-RU" dirty="0"/>
              <a:t>» з </a:t>
            </a:r>
            <a:r>
              <a:rPr lang="ru-RU" dirty="0" err="1"/>
              <a:t>очищення</a:t>
            </a:r>
            <a:r>
              <a:rPr lang="ru-RU" dirty="0"/>
              <a:t> храму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терористів</a:t>
            </a:r>
            <a:r>
              <a:rPr lang="ru-RU" dirty="0"/>
              <a:t> не </a:t>
            </a:r>
            <a:r>
              <a:rPr lang="ru-RU" dirty="0" err="1"/>
              <a:t>тільки</a:t>
            </a:r>
            <a:r>
              <a:rPr lang="ru-RU" dirty="0"/>
              <a:t> не поставила </a:t>
            </a:r>
            <a:r>
              <a:rPr lang="ru-RU" dirty="0" err="1"/>
              <a:t>крапку</a:t>
            </a:r>
            <a:r>
              <a:rPr lang="ru-RU" dirty="0"/>
              <a:t> в </a:t>
            </a:r>
            <a:r>
              <a:rPr lang="ru-RU" dirty="0" err="1"/>
              <a:t>розв’язанні</a:t>
            </a:r>
            <a:r>
              <a:rPr lang="ru-RU" dirty="0"/>
              <a:t> </a:t>
            </a:r>
            <a:r>
              <a:rPr lang="ru-RU" dirty="0" err="1"/>
              <a:t>пенджабської</a:t>
            </a:r>
            <a:r>
              <a:rPr lang="ru-RU" dirty="0"/>
              <a:t> </a:t>
            </a:r>
            <a:r>
              <a:rPr lang="ru-RU" dirty="0" err="1"/>
              <a:t>кризи</a:t>
            </a:r>
            <a:r>
              <a:rPr lang="ru-RU" dirty="0"/>
              <a:t>, а й стала </a:t>
            </a:r>
            <a:r>
              <a:rPr lang="ru-RU" dirty="0" err="1"/>
              <a:t>відправним</a:t>
            </a:r>
            <a:r>
              <a:rPr lang="ru-RU" dirty="0"/>
              <a:t> пунктом для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поодальшого</a:t>
            </a:r>
            <a:r>
              <a:rPr lang="ru-RU" dirty="0"/>
              <a:t> </a:t>
            </a:r>
            <a:r>
              <a:rPr lang="ru-RU" dirty="0" err="1"/>
              <a:t>трагічного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— </a:t>
            </a:r>
            <a:r>
              <a:rPr lang="ru-RU" dirty="0" err="1"/>
              <a:t>убивства</a:t>
            </a:r>
            <a:r>
              <a:rPr lang="ru-RU" dirty="0"/>
              <a:t> </a:t>
            </a:r>
            <a:r>
              <a:rPr lang="ru-RU" dirty="0" err="1"/>
              <a:t>сикхськими</a:t>
            </a:r>
            <a:r>
              <a:rPr lang="ru-RU" dirty="0"/>
              <a:t> </a:t>
            </a:r>
            <a:r>
              <a:rPr lang="ru-RU" dirty="0" err="1"/>
              <a:t>екстремістами</a:t>
            </a:r>
            <a:r>
              <a:rPr lang="ru-RU" dirty="0"/>
              <a:t> </a:t>
            </a:r>
            <a:r>
              <a:rPr lang="ru-RU" dirty="0" err="1"/>
              <a:t>прем’єр-міністра</a:t>
            </a:r>
            <a:r>
              <a:rPr lang="ru-RU" dirty="0"/>
              <a:t> І. </a:t>
            </a:r>
            <a:r>
              <a:rPr lang="ru-RU" dirty="0" err="1"/>
              <a:t>Ганді</a:t>
            </a:r>
            <a:r>
              <a:rPr lang="ru-RU" dirty="0"/>
              <a:t> 31 </a:t>
            </a:r>
            <a:r>
              <a:rPr lang="ru-RU" dirty="0" err="1"/>
              <a:t>жовтня</a:t>
            </a:r>
            <a:r>
              <a:rPr lang="ru-RU" dirty="0"/>
              <a:t> 1984 р.».</a:t>
            </a:r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1484784"/>
            <a:ext cx="2095500" cy="140017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4549" y="3501008"/>
            <a:ext cx="2833951" cy="234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436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748" y="-15546"/>
            <a:ext cx="6781800" cy="1600200"/>
          </a:xfrm>
        </p:spPr>
        <p:txBody>
          <a:bodyPr>
            <a:noAutofit/>
          </a:bodyPr>
          <a:lstStyle/>
          <a:p>
            <a:r>
              <a:rPr lang="uk-UA" sz="3600" dirty="0" smtClean="0"/>
              <a:t>Основні напрями зовнішньої політики Індії на теперішній час:</a:t>
            </a:r>
            <a:endParaRPr lang="uk-UA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916832"/>
            <a:ext cx="5508104" cy="4824536"/>
          </a:xfrm>
        </p:spPr>
        <p:txBody>
          <a:bodyPr>
            <a:normAutofit/>
          </a:bodyPr>
          <a:lstStyle/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ClrTx/>
              <a:buFontTx/>
              <a:buChar char="-"/>
              <a:defRPr/>
            </a:pPr>
            <a:r>
              <a:rPr lang="uk-UA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Вірність Руху </a:t>
            </a:r>
            <a:r>
              <a:rPr lang="uk-UA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неприєднання;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ClrTx/>
              <a:buFontTx/>
              <a:buChar char="-"/>
              <a:defRPr/>
            </a:pPr>
            <a:r>
              <a:rPr lang="uk-UA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рівні та взаємовигідні стосунки з США, Росією, Китаєм, Японією, країнами </a:t>
            </a:r>
            <a:r>
              <a:rPr lang="uk-UA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Азіатсько</a:t>
            </a:r>
            <a:r>
              <a:rPr lang="uk-UA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– Тихоокеанського регіону;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ClrTx/>
              <a:buFontTx/>
              <a:buChar char="-"/>
              <a:defRPr/>
            </a:pPr>
            <a:r>
              <a:rPr lang="uk-UA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нарощення ядерного потенціалу ( 1998 – випробування ядерної зброї);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ClrTx/>
              <a:buFontTx/>
              <a:buChar char="-"/>
              <a:defRPr/>
            </a:pPr>
            <a:r>
              <a:rPr lang="uk-UA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невирішеність спірних питань з Пакистаном</a:t>
            </a:r>
          </a:p>
          <a:p>
            <a:pPr marL="285750" lvl="0" indent="-285750" algn="just" fontAlgn="base">
              <a:spcBef>
                <a:spcPct val="0"/>
              </a:spcBef>
              <a:spcAft>
                <a:spcPct val="0"/>
              </a:spcAft>
              <a:buClrTx/>
              <a:buFontTx/>
              <a:buChar char="-"/>
              <a:defRPr/>
            </a:pPr>
            <a:endParaRPr lang="uk-UA" sz="18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1822512"/>
            <a:ext cx="3349180" cy="3645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66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692696"/>
            <a:ext cx="6788224" cy="1166919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dirty="0" smtClean="0"/>
              <a:t>Індія на сучасному етапі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268760"/>
            <a:ext cx="8568952" cy="2952328"/>
          </a:xfrm>
        </p:spPr>
        <p:txBody>
          <a:bodyPr>
            <a:normAutofit fontScale="700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dirty="0"/>
              <a:t>На </a:t>
            </a:r>
            <a:r>
              <a:rPr lang="ru-RU" dirty="0" err="1"/>
              <a:t>сьогодні</a:t>
            </a:r>
            <a:r>
              <a:rPr lang="ru-RU" dirty="0"/>
              <a:t> </a:t>
            </a:r>
            <a:r>
              <a:rPr lang="ru-RU" dirty="0" err="1"/>
              <a:t>значна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</a:t>
            </a:r>
            <a:r>
              <a:rPr lang="ru-RU" dirty="0" err="1"/>
              <a:t>Індії</a:t>
            </a:r>
            <a:r>
              <a:rPr lang="ru-RU" dirty="0"/>
              <a:t> </a:t>
            </a:r>
            <a:r>
              <a:rPr lang="ru-RU" dirty="0" err="1"/>
              <a:t>проживає</a:t>
            </a:r>
            <a:r>
              <a:rPr lang="ru-RU" dirty="0"/>
              <a:t> в </a:t>
            </a:r>
            <a:r>
              <a:rPr lang="ru-RU" dirty="0" err="1"/>
              <a:t>злиднях</a:t>
            </a:r>
            <a:r>
              <a:rPr lang="ru-RU" dirty="0"/>
              <a:t>, </a:t>
            </a:r>
            <a:r>
              <a:rPr lang="ru-RU" dirty="0" err="1"/>
              <a:t>близько</a:t>
            </a:r>
            <a:r>
              <a:rPr lang="ru-RU" dirty="0"/>
              <a:t> </a:t>
            </a:r>
            <a:r>
              <a:rPr lang="ru-RU" dirty="0" err="1"/>
              <a:t>половини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</a:t>
            </a:r>
            <a:r>
              <a:rPr lang="ru-RU" dirty="0" err="1"/>
              <a:t>залишається</a:t>
            </a:r>
            <a:r>
              <a:rPr lang="ru-RU" dirty="0"/>
              <a:t> неписьменною, </a:t>
            </a:r>
            <a:r>
              <a:rPr lang="ru-RU" dirty="0" err="1"/>
              <a:t>зберігається</a:t>
            </a:r>
            <a:r>
              <a:rPr lang="ru-RU" dirty="0"/>
              <a:t> </a:t>
            </a:r>
            <a:r>
              <a:rPr lang="ru-RU" dirty="0" err="1"/>
              <a:t>високий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безробіття</a:t>
            </a:r>
            <a:r>
              <a:rPr lang="ru-RU" dirty="0"/>
              <a:t>.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соціально-економічних</a:t>
            </a:r>
            <a:r>
              <a:rPr lang="ru-RU" dirty="0"/>
              <a:t>, </a:t>
            </a:r>
            <a:r>
              <a:rPr lang="ru-RU" dirty="0" err="1"/>
              <a:t>національних</a:t>
            </a:r>
            <a:r>
              <a:rPr lang="ru-RU" dirty="0"/>
              <a:t> та </a:t>
            </a:r>
            <a:r>
              <a:rPr lang="ru-RU" dirty="0" err="1"/>
              <a:t>релігійних</a:t>
            </a:r>
            <a:r>
              <a:rPr lang="ru-RU" dirty="0"/>
              <a:t> </a:t>
            </a:r>
            <a:r>
              <a:rPr lang="ru-RU" dirty="0" err="1"/>
              <a:t>залишається</a:t>
            </a:r>
            <a:r>
              <a:rPr lang="ru-RU" dirty="0"/>
              <a:t> актуальною </a:t>
            </a:r>
            <a:r>
              <a:rPr lang="ru-RU" dirty="0" err="1"/>
              <a:t>демографічна</a:t>
            </a:r>
            <a:r>
              <a:rPr lang="ru-RU" dirty="0"/>
              <a:t> проблема. </a:t>
            </a:r>
            <a:r>
              <a:rPr lang="ru-RU" dirty="0" err="1"/>
              <a:t>Населення</a:t>
            </a:r>
            <a:r>
              <a:rPr lang="ru-RU" dirty="0"/>
              <a:t> </a:t>
            </a:r>
            <a:r>
              <a:rPr lang="ru-RU" dirty="0" err="1"/>
              <a:t>Індії</a:t>
            </a:r>
            <a:r>
              <a:rPr lang="ru-RU" dirty="0"/>
              <a:t> </a:t>
            </a:r>
            <a:r>
              <a:rPr lang="ru-RU" dirty="0" err="1"/>
              <a:t>щороку</a:t>
            </a:r>
            <a:r>
              <a:rPr lang="ru-RU" dirty="0"/>
              <a:t> </a:t>
            </a:r>
            <a:r>
              <a:rPr lang="ru-RU" dirty="0" err="1"/>
              <a:t>зростає</a:t>
            </a:r>
            <a:r>
              <a:rPr lang="ru-RU" dirty="0"/>
              <a:t> на 14 млн </a:t>
            </a:r>
            <a:r>
              <a:rPr lang="ru-RU" dirty="0" err="1"/>
              <a:t>чоловік</a:t>
            </a:r>
            <a:r>
              <a:rPr lang="ru-RU" dirty="0"/>
              <a:t> і </a:t>
            </a:r>
            <a:r>
              <a:rPr lang="ru-RU" dirty="0" err="1"/>
              <a:t>сьогодні</a:t>
            </a:r>
            <a:r>
              <a:rPr lang="ru-RU" dirty="0"/>
              <a:t> </a:t>
            </a:r>
            <a:r>
              <a:rPr lang="ru-RU" dirty="0" err="1"/>
              <a:t>перевищує</a:t>
            </a:r>
            <a:r>
              <a:rPr lang="ru-RU" dirty="0"/>
              <a:t> 1 млрд </a:t>
            </a:r>
            <a:r>
              <a:rPr lang="ru-RU" dirty="0" err="1"/>
              <a:t>чол</a:t>
            </a:r>
            <a:r>
              <a:rPr lang="ru-RU" dirty="0"/>
              <a:t>.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dirty="0"/>
              <a:t>Активною </a:t>
            </a:r>
            <a:r>
              <a:rPr lang="ru-RU" dirty="0" err="1"/>
              <a:t>залишається</a:t>
            </a:r>
            <a:r>
              <a:rPr lang="ru-RU" dirty="0"/>
              <a:t> </a:t>
            </a:r>
            <a:r>
              <a:rPr lang="ru-RU" dirty="0" err="1"/>
              <a:t>зовнішньополітична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.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dirty="0" err="1"/>
              <a:t>налагоджуються</a:t>
            </a:r>
            <a:r>
              <a:rPr lang="ru-RU" dirty="0"/>
              <a:t> </a:t>
            </a:r>
            <a:r>
              <a:rPr lang="ru-RU" dirty="0" err="1"/>
              <a:t>українсько-індійські</a:t>
            </a:r>
            <a:r>
              <a:rPr lang="ru-RU" dirty="0"/>
              <a:t> </a:t>
            </a:r>
            <a:r>
              <a:rPr lang="ru-RU" dirty="0" err="1"/>
              <a:t>зв’язки</a:t>
            </a:r>
            <a:r>
              <a:rPr lang="ru-RU" dirty="0"/>
              <a:t>.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тривалого</a:t>
            </a:r>
            <a:r>
              <a:rPr lang="ru-RU" dirty="0"/>
              <a:t> часу </a:t>
            </a:r>
            <a:r>
              <a:rPr lang="ru-RU" dirty="0" err="1"/>
              <a:t>українські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</a:t>
            </a:r>
            <a:r>
              <a:rPr lang="ru-RU" dirty="0" err="1"/>
              <a:t>традиційно</a:t>
            </a:r>
            <a:r>
              <a:rPr lang="ru-RU" dirty="0"/>
              <a:t> </a:t>
            </a:r>
            <a:r>
              <a:rPr lang="ru-RU" dirty="0" err="1"/>
              <a:t>співпрацюють</a:t>
            </a:r>
            <a:r>
              <a:rPr lang="ru-RU" dirty="0"/>
              <a:t> з </a:t>
            </a:r>
            <a:r>
              <a:rPr lang="ru-RU" dirty="0" err="1"/>
              <a:t>індійськими</a:t>
            </a:r>
            <a:r>
              <a:rPr lang="ru-RU" dirty="0"/>
              <a:t> </a:t>
            </a:r>
            <a:r>
              <a:rPr lang="ru-RU" dirty="0" err="1"/>
              <a:t>кампаніями</a:t>
            </a:r>
            <a:r>
              <a:rPr lang="ru-RU" dirty="0"/>
              <a:t>: на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індійських</a:t>
            </a:r>
            <a:r>
              <a:rPr lang="ru-RU" dirty="0"/>
              <a:t> </a:t>
            </a:r>
            <a:r>
              <a:rPr lang="ru-RU" dirty="0" err="1"/>
              <a:t>підприємствах</a:t>
            </a:r>
            <a:r>
              <a:rPr lang="ru-RU" dirty="0"/>
              <a:t> </a:t>
            </a:r>
            <a:r>
              <a:rPr lang="ru-RU" dirty="0" err="1"/>
              <a:t>запроваджені</a:t>
            </a:r>
            <a:r>
              <a:rPr lang="ru-RU" dirty="0"/>
              <a:t> й </a:t>
            </a:r>
            <a:r>
              <a:rPr lang="ru-RU" dirty="0" err="1"/>
              <a:t>використовуються</a:t>
            </a:r>
            <a:r>
              <a:rPr lang="ru-RU" dirty="0"/>
              <a:t> </a:t>
            </a:r>
            <a:r>
              <a:rPr lang="ru-RU" dirty="0" err="1"/>
              <a:t>українські</a:t>
            </a:r>
            <a:r>
              <a:rPr lang="ru-RU" dirty="0"/>
              <a:t> </a:t>
            </a:r>
            <a:r>
              <a:rPr lang="ru-RU" dirty="0" err="1"/>
              <a:t>технології</a:t>
            </a:r>
            <a:r>
              <a:rPr lang="ru-RU" dirty="0"/>
              <a:t>, </a:t>
            </a:r>
            <a:r>
              <a:rPr lang="ru-RU" dirty="0" err="1"/>
              <a:t>машини</a:t>
            </a:r>
            <a:r>
              <a:rPr lang="ru-RU" dirty="0"/>
              <a:t> та </a:t>
            </a:r>
            <a:r>
              <a:rPr lang="ru-RU" dirty="0" err="1"/>
              <a:t>обладнання</a:t>
            </a:r>
            <a:r>
              <a:rPr lang="ru-RU" dirty="0"/>
              <a:t>. </a:t>
            </a:r>
            <a:r>
              <a:rPr lang="ru-RU" dirty="0" err="1"/>
              <a:t>Взаємовигідна</a:t>
            </a:r>
            <a:r>
              <a:rPr lang="ru-RU" dirty="0"/>
              <a:t> </a:t>
            </a:r>
            <a:r>
              <a:rPr lang="ru-RU" dirty="0" err="1"/>
              <a:t>торгівля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Україною</a:t>
            </a:r>
            <a:r>
              <a:rPr lang="ru-RU" dirty="0"/>
              <a:t> та </a:t>
            </a:r>
            <a:r>
              <a:rPr lang="ru-RU" dirty="0" err="1"/>
              <a:t>Індією</a:t>
            </a:r>
            <a:r>
              <a:rPr lang="ru-RU" dirty="0"/>
              <a:t> є </a:t>
            </a:r>
            <a:r>
              <a:rPr lang="ru-RU" dirty="0" err="1"/>
              <a:t>важливим</a:t>
            </a:r>
            <a:r>
              <a:rPr lang="ru-RU" dirty="0"/>
              <a:t> фактором </a:t>
            </a:r>
            <a:r>
              <a:rPr lang="ru-RU" dirty="0" err="1"/>
              <a:t>зміцнення</a:t>
            </a:r>
            <a:r>
              <a:rPr lang="ru-RU" dirty="0"/>
              <a:t> </a:t>
            </a:r>
            <a:r>
              <a:rPr lang="ru-RU" dirty="0" err="1"/>
              <a:t>співробітництва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обома</a:t>
            </a:r>
            <a:r>
              <a:rPr lang="ru-RU" dirty="0"/>
              <a:t> </a:t>
            </a:r>
            <a:r>
              <a:rPr lang="ru-RU" dirty="0" err="1"/>
              <a:t>країнами</a:t>
            </a:r>
            <a:r>
              <a:rPr lang="ru-RU" dirty="0"/>
              <a:t>.</a:t>
            </a:r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4077072"/>
            <a:ext cx="4164881" cy="2729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684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0</TotalTime>
  <Words>907</Words>
  <Application>Microsoft Office PowerPoint</Application>
  <PresentationFormat>Экран (4:3)</PresentationFormat>
  <Paragraphs>75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Исполнительная</vt:lpstr>
      <vt:lpstr>Індія у другій половині ХХ-початку ХХІ ст.</vt:lpstr>
      <vt:lpstr>Презентация PowerPoint</vt:lpstr>
      <vt:lpstr>Презентация PowerPoint</vt:lpstr>
      <vt:lpstr>Політика Індії після здобуття незалежності</vt:lpstr>
      <vt:lpstr>Презентация PowerPoint</vt:lpstr>
      <vt:lpstr>Презентация PowerPoint</vt:lpstr>
      <vt:lpstr>Презентация PowerPoint</vt:lpstr>
      <vt:lpstr>Основні напрями зовнішньої політики Індії на теперішній час:</vt:lpstr>
      <vt:lpstr>Індія на сучасному етапі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Індія у другій половині ХХ-початку ХХІ ст.</dc:title>
  <dc:creator>Natalia</dc:creator>
  <cp:lastModifiedBy>Natalia</cp:lastModifiedBy>
  <cp:revision>1</cp:revision>
  <dcterms:created xsi:type="dcterms:W3CDTF">2014-04-16T12:46:41Z</dcterms:created>
  <dcterms:modified xsi:type="dcterms:W3CDTF">2014-04-16T14:11:34Z</dcterms:modified>
</cp:coreProperties>
</file>