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8" autoAdjust="0"/>
  </p:normalViewPr>
  <p:slideViewPr>
    <p:cSldViewPr>
      <p:cViewPr varScale="1">
        <p:scale>
          <a:sx n="68" d="100"/>
          <a:sy n="68" d="100"/>
        </p:scale>
        <p:origin x="-1446"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52D75F-D3E3-4E3A-B34F-26A5F0DA097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52D75F-D3E3-4E3A-B34F-26A5F0DA0976}" type="datetimeFigureOut">
              <a:rPr lang="ru-RU" smtClean="0"/>
              <a:t>13.01.2014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52D75F-D3E3-4E3A-B34F-26A5F0DA0976}" type="datetimeFigureOut">
              <a:rPr lang="ru-RU" smtClean="0"/>
              <a:t>13.01.2014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52D75F-D3E3-4E3A-B34F-26A5F0DA0976}" type="datetimeFigureOut">
              <a:rPr lang="ru-RU" smtClean="0"/>
              <a:t>13.01.2014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52D75F-D3E3-4E3A-B34F-26A5F0DA097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52D75F-D3E3-4E3A-B34F-26A5F0DA0976}" type="datetimeFigureOut">
              <a:rPr lang="ru-RU" smtClean="0"/>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81B198-06D5-4E41-98E0-A10A8CEB3A8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alpha val="87000"/>
              </a:srgbClr>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2D75F-D3E3-4E3A-B34F-26A5F0DA0976}" type="datetimeFigureOut">
              <a:rPr lang="ru-RU" smtClean="0"/>
              <a:t>13.01.2014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1B198-06D5-4E41-98E0-A10A8CEB3A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7772400" cy="1196752"/>
          </a:xfrm>
        </p:spPr>
        <p:txBody>
          <a:bodyPr>
            <a:normAutofit fontScale="90000"/>
          </a:bodyPr>
          <a:lstStyle/>
          <a:p>
            <a:r>
              <a:rPr lang="en-US" sz="9600" i="1" dirty="0" smtClean="0">
                <a:solidFill>
                  <a:schemeClr val="accent2"/>
                </a:solidFill>
                <a:latin typeface="Arabic Typesetting" pitchFamily="66" charset="-78"/>
                <a:cs typeface="Arabic Typesetting" pitchFamily="66" charset="-78"/>
              </a:rPr>
              <a:t>     </a:t>
            </a:r>
            <a:r>
              <a:rPr lang="en-US" sz="9600" i="1" u="sng" dirty="0" smtClean="0">
                <a:solidFill>
                  <a:schemeClr val="accent2"/>
                </a:solidFill>
                <a:latin typeface="Arabic Typesetting" pitchFamily="66" charset="-78"/>
                <a:cs typeface="Arabic Typesetting" pitchFamily="66" charset="-78"/>
              </a:rPr>
              <a:t>Endangered</a:t>
            </a:r>
            <a:r>
              <a:rPr lang="ru-RU" sz="9600" i="1" u="sng" dirty="0" smtClean="0">
                <a:solidFill>
                  <a:schemeClr val="accent2"/>
                </a:solidFill>
                <a:cs typeface="Arabic Typesetting" pitchFamily="66" charset="-78"/>
              </a:rPr>
              <a:t> </a:t>
            </a:r>
            <a:r>
              <a:rPr lang="en-US" sz="9600" i="1" u="sng" dirty="0" smtClean="0">
                <a:solidFill>
                  <a:schemeClr val="accent2"/>
                </a:solidFill>
                <a:latin typeface="Arabic Typesetting" pitchFamily="66" charset="-78"/>
                <a:cs typeface="Arabic Typesetting" pitchFamily="66" charset="-78"/>
              </a:rPr>
              <a:t>species</a:t>
            </a:r>
            <a:endParaRPr lang="ru-RU" sz="9600" i="1" u="sng" dirty="0">
              <a:solidFill>
                <a:schemeClr val="accent2"/>
              </a:solidFill>
              <a:cs typeface="Arabic Typesetting" pitchFamily="66" charset="-78"/>
            </a:endParaRPr>
          </a:p>
        </p:txBody>
      </p:sp>
      <p:pic>
        <p:nvPicPr>
          <p:cNvPr id="6" name="Рисунок 5" descr="article-1254862-0887E183000005DC-283_634x398.jpg"/>
          <p:cNvPicPr>
            <a:picLocks noChangeAspect="1"/>
          </p:cNvPicPr>
          <p:nvPr/>
        </p:nvPicPr>
        <p:blipFill>
          <a:blip r:embed="rId2" cstate="print"/>
          <a:stretch>
            <a:fillRect/>
          </a:stretch>
        </p:blipFill>
        <p:spPr>
          <a:xfrm>
            <a:off x="467544" y="4437111"/>
            <a:ext cx="3856390" cy="2420889"/>
          </a:xfrm>
          <a:prstGeom prst="rect">
            <a:avLst/>
          </a:prstGeom>
        </p:spPr>
      </p:pic>
      <p:pic>
        <p:nvPicPr>
          <p:cNvPr id="7" name="Рисунок 6" descr="1364808517_haliaeetus_pelagicus.jpg"/>
          <p:cNvPicPr>
            <a:picLocks noChangeAspect="1"/>
          </p:cNvPicPr>
          <p:nvPr/>
        </p:nvPicPr>
        <p:blipFill>
          <a:blip r:embed="rId3" cstate="print"/>
          <a:stretch>
            <a:fillRect/>
          </a:stretch>
        </p:blipFill>
        <p:spPr>
          <a:xfrm>
            <a:off x="467544" y="1700808"/>
            <a:ext cx="3851920" cy="2704713"/>
          </a:xfrm>
          <a:prstGeom prst="rect">
            <a:avLst/>
          </a:prstGeom>
        </p:spPr>
      </p:pic>
      <p:pic>
        <p:nvPicPr>
          <p:cNvPr id="8" name="Рисунок 7" descr="panda-bear-wwf-hamburg.jpg"/>
          <p:cNvPicPr>
            <a:picLocks noChangeAspect="1"/>
          </p:cNvPicPr>
          <p:nvPr/>
        </p:nvPicPr>
        <p:blipFill>
          <a:blip r:embed="rId4" cstate="print"/>
          <a:stretch>
            <a:fillRect/>
          </a:stretch>
        </p:blipFill>
        <p:spPr>
          <a:xfrm>
            <a:off x="4716016" y="1772816"/>
            <a:ext cx="4032448" cy="2592288"/>
          </a:xfrm>
          <a:prstGeom prst="rect">
            <a:avLst/>
          </a:prstGeom>
        </p:spPr>
      </p:pic>
      <p:pic>
        <p:nvPicPr>
          <p:cNvPr id="9" name="Рисунок 8" descr="images (3).jpg"/>
          <p:cNvPicPr>
            <a:picLocks noChangeAspect="1"/>
          </p:cNvPicPr>
          <p:nvPr/>
        </p:nvPicPr>
        <p:blipFill>
          <a:blip r:embed="rId5" cstate="print"/>
          <a:stretch>
            <a:fillRect/>
          </a:stretch>
        </p:blipFill>
        <p:spPr>
          <a:xfrm>
            <a:off x="4716016" y="4364390"/>
            <a:ext cx="4032448" cy="24936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4" name="Рисунок 3" descr="images (9).jpg"/>
          <p:cNvPicPr>
            <a:picLocks noChangeAspect="1"/>
          </p:cNvPicPr>
          <p:nvPr/>
        </p:nvPicPr>
        <p:blipFill>
          <a:blip r:embed="rId2" cstate="print"/>
          <a:stretch>
            <a:fillRect/>
          </a:stretch>
        </p:blipFill>
        <p:spPr>
          <a:xfrm>
            <a:off x="-1" y="0"/>
            <a:ext cx="5436097" cy="6858000"/>
          </a:xfrm>
          <a:prstGeom prst="rect">
            <a:avLst/>
          </a:prstGeom>
        </p:spPr>
      </p:pic>
      <p:sp>
        <p:nvSpPr>
          <p:cNvPr id="6" name="TextBox 5"/>
          <p:cNvSpPr txBox="1"/>
          <p:nvPr/>
        </p:nvSpPr>
        <p:spPr>
          <a:xfrm>
            <a:off x="5508104" y="476672"/>
            <a:ext cx="3456384" cy="2585323"/>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ndalus" pitchFamily="18" charset="-78"/>
                <a:cs typeface="Andalus" pitchFamily="18" charset="-78"/>
              </a:rPr>
              <a:t>Knowledge and education about the extinction of animals and the threats posed on them is important. Spreading the word to outlets which wouldn’t normally learn or understand the importance of an animal planet is a key element to cooperation and finding a solution for survival.</a:t>
            </a:r>
            <a:endParaRPr lang="ru-RU" dirty="0">
              <a:cs typeface="Andalus" pitchFamily="18" charset="-78"/>
            </a:endParaRPr>
          </a:p>
        </p:txBody>
      </p:sp>
      <p:sp>
        <p:nvSpPr>
          <p:cNvPr id="8" name="TextBox 7"/>
          <p:cNvSpPr txBox="1"/>
          <p:nvPr/>
        </p:nvSpPr>
        <p:spPr>
          <a:xfrm>
            <a:off x="5580112" y="3717032"/>
            <a:ext cx="3384376" cy="2554545"/>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Andalus" pitchFamily="18" charset="-78"/>
                <a:cs typeface="Andalus" pitchFamily="18" charset="-78"/>
              </a:rPr>
              <a:t>Polar bears live in the Arctic in areas where they </a:t>
            </a:r>
            <a:r>
              <a:rPr lang="en-US" sz="2000" dirty="0" smtClean="0">
                <a:latin typeface="Andalus" pitchFamily="18" charset="-78"/>
                <a:cs typeface="Andalus" pitchFamily="18" charset="-78"/>
              </a:rPr>
              <a:t>hunt</a:t>
            </a:r>
            <a:r>
              <a:rPr lang="en-US" sz="2000" dirty="0">
                <a:latin typeface="Andalus" pitchFamily="18" charset="-78"/>
                <a:cs typeface="Andalus" pitchFamily="18" charset="-78"/>
              </a:rPr>
              <a:t> seals at openings in sea ice called leads. Five nations have polar bear populations: the United States (Alaska), Canada, Russia, Greenland, and Norway.</a:t>
            </a:r>
            <a:endParaRPr lang="ru-RU" sz="2000" dirty="0">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4" name="Рисунок 3" descr="Polar_Bear_-_Alaska.jpg"/>
          <p:cNvPicPr>
            <a:picLocks noChangeAspect="1"/>
          </p:cNvPicPr>
          <p:nvPr/>
        </p:nvPicPr>
        <p:blipFill>
          <a:blip r:embed="rId2" cstate="print"/>
          <a:stretch>
            <a:fillRect/>
          </a:stretch>
        </p:blipFill>
        <p:spPr>
          <a:xfrm>
            <a:off x="0" y="1659667"/>
            <a:ext cx="9144000" cy="5198333"/>
          </a:xfrm>
          <a:prstGeom prst="rect">
            <a:avLst/>
          </a:prstGeom>
        </p:spPr>
      </p:pic>
      <p:sp>
        <p:nvSpPr>
          <p:cNvPr id="5" name="TextBox 4"/>
          <p:cNvSpPr txBox="1"/>
          <p:nvPr/>
        </p:nvSpPr>
        <p:spPr>
          <a:xfrm>
            <a:off x="0" y="0"/>
            <a:ext cx="9144000" cy="163121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Andalus" pitchFamily="18" charset="-78"/>
                <a:cs typeface="Andalus" pitchFamily="18" charset="-78"/>
              </a:rPr>
              <a:t>Polar bears' fur consists of a dense, insulating undercoat topped by guard hairs of various lengths. It is not actually white—it just looks that way</a:t>
            </a:r>
            <a:r>
              <a:rPr lang="en-US" sz="2000" dirty="0" smtClean="0">
                <a:latin typeface="Andalus" pitchFamily="18" charset="-78"/>
                <a:cs typeface="Andalus" pitchFamily="18" charset="-78"/>
              </a:rPr>
              <a:t>. Polar bears look whitest when they are clean and in sunlight, especially just after the molt period, which usually begins in spring and is complete by late summer. Before molting, oils from the seals they eat can make them look yellow.</a:t>
            </a:r>
            <a:endParaRPr lang="ru-RU" sz="2000" dirty="0">
              <a:cs typeface="Andalus"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4" name="Рисунок 3" descr="images (8).jpg"/>
          <p:cNvPicPr>
            <a:picLocks noChangeAspect="1"/>
          </p:cNvPicPr>
          <p:nvPr/>
        </p:nvPicPr>
        <p:blipFill>
          <a:blip r:embed="rId2" cstate="print"/>
          <a:stretch>
            <a:fillRect/>
          </a:stretch>
        </p:blipFill>
        <p:spPr>
          <a:xfrm>
            <a:off x="0" y="0"/>
            <a:ext cx="5728314" cy="6858000"/>
          </a:xfrm>
          <a:prstGeom prst="rect">
            <a:avLst/>
          </a:prstGeom>
        </p:spPr>
      </p:pic>
      <p:sp>
        <p:nvSpPr>
          <p:cNvPr id="5" name="TextBox 4"/>
          <p:cNvSpPr txBox="1"/>
          <p:nvPr/>
        </p:nvSpPr>
        <p:spPr>
          <a:xfrm>
            <a:off x="5724128" y="0"/>
            <a:ext cx="3419872" cy="686341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dirty="0" smtClean="0">
                <a:latin typeface="Andalus" pitchFamily="18" charset="-78"/>
                <a:cs typeface="Andalus" pitchFamily="18" charset="-78"/>
              </a:rPr>
              <a:t>Polar bear paws are perfect for roaming the Arctic. Paws measure up to 12 inches across (31 centimeters) and help distribute weight when treading on thin ice.</a:t>
            </a:r>
            <a:r>
              <a:rPr lang="en-US" sz="2600" dirty="0"/>
              <a:t> </a:t>
            </a:r>
            <a:r>
              <a:rPr lang="en-US" sz="2600" dirty="0">
                <a:latin typeface="Andalus" pitchFamily="18" charset="-78"/>
                <a:cs typeface="Andalus" pitchFamily="18" charset="-78"/>
              </a:rPr>
              <a:t>When ice is very thin, polar bears extend their legs far apart and lower their bodies to distribute their weight even more. They are expert at placing each paw precisely and quietly </a:t>
            </a:r>
            <a:r>
              <a:rPr lang="en-US" sz="2400" dirty="0">
                <a:latin typeface="Andalus" pitchFamily="18" charset="-78"/>
                <a:cs typeface="Andalus" pitchFamily="18" charset="-78"/>
              </a:rPr>
              <a:t>when stalking seals.</a:t>
            </a:r>
            <a:endParaRPr lang="ru-RU" sz="2400" dirty="0">
              <a:cs typeface="Andalus"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4" name="Рисунок 3" descr="pitara-com.jpg"/>
          <p:cNvPicPr>
            <a:picLocks noChangeAspect="1"/>
          </p:cNvPicPr>
          <p:nvPr/>
        </p:nvPicPr>
        <p:blipFill>
          <a:blip r:embed="rId2" cstate="print"/>
          <a:stretch>
            <a:fillRect/>
          </a:stretch>
        </p:blipFill>
        <p:spPr>
          <a:xfrm>
            <a:off x="0" y="-1"/>
            <a:ext cx="4499992" cy="299295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mages (7).jpg"/>
          <p:cNvPicPr>
            <a:picLocks noChangeAspect="1"/>
          </p:cNvPicPr>
          <p:nvPr/>
        </p:nvPicPr>
        <p:blipFill>
          <a:blip r:embed="rId3" cstate="print"/>
          <a:stretch>
            <a:fillRect/>
          </a:stretch>
        </p:blipFill>
        <p:spPr>
          <a:xfrm>
            <a:off x="4499992" y="0"/>
            <a:ext cx="4644008" cy="299695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olar-bear-cub_1786691i.jpg"/>
          <p:cNvPicPr>
            <a:picLocks noChangeAspect="1"/>
          </p:cNvPicPr>
          <p:nvPr/>
        </p:nvPicPr>
        <p:blipFill>
          <a:blip r:embed="rId4" cstate="print"/>
          <a:stretch>
            <a:fillRect/>
          </a:stretch>
        </p:blipFill>
        <p:spPr>
          <a:xfrm>
            <a:off x="0" y="2979943"/>
            <a:ext cx="4499992" cy="387805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polar-bear-sleeping_666_990x742.jpg"/>
          <p:cNvPicPr>
            <a:picLocks noChangeAspect="1"/>
          </p:cNvPicPr>
          <p:nvPr/>
        </p:nvPicPr>
        <p:blipFill>
          <a:blip r:embed="rId5" cstate="print"/>
          <a:stretch>
            <a:fillRect/>
          </a:stretch>
        </p:blipFill>
        <p:spPr>
          <a:xfrm>
            <a:off x="4499992" y="2996952"/>
            <a:ext cx="4644008" cy="386104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pic>
        <p:nvPicPr>
          <p:cNvPr id="5" name="Рисунок 4" descr="Polar_Bear_2004-11-15.jpg"/>
          <p:cNvPicPr>
            <a:picLocks noChangeAspect="1"/>
          </p:cNvPicPr>
          <p:nvPr/>
        </p:nvPicPr>
        <p:blipFill>
          <a:blip r:embed="rId2" cstate="print"/>
          <a:stretch>
            <a:fillRect/>
          </a:stretch>
        </p:blipFill>
        <p:spPr>
          <a:xfrm>
            <a:off x="41958" y="0"/>
            <a:ext cx="906008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Ursus_maritimus_us_fish.jpg"/>
          <p:cNvPicPr>
            <a:picLocks noChangeAspect="1"/>
          </p:cNvPicPr>
          <p:nvPr/>
        </p:nvPicPr>
        <p:blipFill>
          <a:blip r:embed="rId2" cstate="print"/>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white_bear_03.jpg"/>
          <p:cNvPicPr>
            <a:picLocks noChangeAspect="1"/>
          </p:cNvPicPr>
          <p:nvPr/>
        </p:nvPicPr>
        <p:blipFill>
          <a:blip r:embed="rId2" cstate="print"/>
          <a:stretch>
            <a:fillRect/>
          </a:stretch>
        </p:blipFill>
        <p:spPr>
          <a:xfrm>
            <a:off x="39616" y="1"/>
            <a:ext cx="9104384"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323528" y="476672"/>
            <a:ext cx="8640960" cy="6555641"/>
          </a:xfrm>
          <a:prstGeom prst="rect">
            <a:avLst/>
          </a:prstGeom>
          <a:noFill/>
        </p:spPr>
        <p:txBody>
          <a:bodyPr wrap="square" rtlCol="0">
            <a:spAutoFit/>
          </a:bodyPr>
          <a:lstStyle/>
          <a:p>
            <a:pPr algn="ctr"/>
            <a:r>
              <a:rPr lang="en-US" sz="3200" u="sng" dirty="0">
                <a:latin typeface="Andalus" pitchFamily="18" charset="-78"/>
                <a:cs typeface="Andalus" pitchFamily="18" charset="-78"/>
              </a:rPr>
              <a:t>It is important to keep the future secure for these wild animals and steer them away from the edge of extinction</a:t>
            </a:r>
            <a:r>
              <a:rPr lang="en-US" sz="3200" u="sng" dirty="0" smtClean="0">
                <a:latin typeface="Andalus" pitchFamily="18" charset="-78"/>
                <a:cs typeface="Andalus" pitchFamily="18" charset="-78"/>
              </a:rPr>
              <a:t>.</a:t>
            </a:r>
          </a:p>
          <a:p>
            <a:endParaRPr lang="ru-RU" sz="4000" b="1" dirty="0" smtClean="0">
              <a:cs typeface="Andalus" pitchFamily="18" charset="-78"/>
            </a:endParaRPr>
          </a:p>
          <a:p>
            <a:pPr algn="ctr"/>
            <a:r>
              <a:rPr lang="en-US" sz="4800" i="1" dirty="0" smtClean="0">
                <a:latin typeface="Algerian" pitchFamily="82" charset="0"/>
                <a:cs typeface="Andalus" pitchFamily="18" charset="-78"/>
              </a:rPr>
              <a:t>   </a:t>
            </a:r>
          </a:p>
          <a:p>
            <a:pPr algn="ctr"/>
            <a:r>
              <a:rPr lang="en-US" sz="4800" i="1" dirty="0" smtClean="0">
                <a:latin typeface="Algerian" pitchFamily="82" charset="0"/>
                <a:cs typeface="Andalus" pitchFamily="18" charset="-78"/>
              </a:rPr>
              <a:t>We must protect the       environment and endangered species of animals.</a:t>
            </a:r>
            <a:endParaRPr lang="ru-RU" sz="4800" i="1" dirty="0" smtClean="0">
              <a:cs typeface="Andalus" pitchFamily="18" charset="-78"/>
            </a:endParaRPr>
          </a:p>
          <a:p>
            <a:endParaRPr lang="ru-RU" sz="4400" dirty="0">
              <a:cs typeface="Andalus" pitchFamily="18"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251520" y="332656"/>
            <a:ext cx="8640960" cy="769441"/>
          </a:xfrm>
          <a:prstGeom prst="rect">
            <a:avLst/>
          </a:prstGeom>
          <a:noFill/>
        </p:spPr>
        <p:txBody>
          <a:bodyPr wrap="square" rtlCol="0">
            <a:spAutoFit/>
          </a:bodyPr>
          <a:lstStyle/>
          <a:p>
            <a:r>
              <a:rPr lang="en-US" sz="4400" dirty="0" smtClean="0"/>
              <a:t>   </a:t>
            </a:r>
            <a:r>
              <a:rPr lang="en-US" sz="4400" dirty="0" smtClean="0">
                <a:latin typeface="Algerian" pitchFamily="82" charset="0"/>
              </a:rPr>
              <a:t>Thank you for attention)</a:t>
            </a:r>
            <a:endParaRPr lang="ru-RU" sz="4400" dirty="0"/>
          </a:p>
        </p:txBody>
      </p:sp>
      <p:pic>
        <p:nvPicPr>
          <p:cNvPr id="3" name="Рисунок 2" descr="images (11).jpg"/>
          <p:cNvPicPr>
            <a:picLocks noChangeAspect="1"/>
          </p:cNvPicPr>
          <p:nvPr/>
        </p:nvPicPr>
        <p:blipFill>
          <a:blip r:embed="rId2" cstate="print"/>
          <a:stretch>
            <a:fillRect/>
          </a:stretch>
        </p:blipFill>
        <p:spPr>
          <a:xfrm>
            <a:off x="1" y="1533749"/>
            <a:ext cx="9144000" cy="532425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830997"/>
          </a:xfrm>
          <a:prstGeom prst="rect">
            <a:avLst/>
          </a:prstGeom>
          <a:noFill/>
        </p:spPr>
        <p:txBody>
          <a:bodyPr wrap="square" rtlCol="0">
            <a:spAutoFit/>
          </a:bodyPr>
          <a:lstStyle/>
          <a:p>
            <a:r>
              <a:rPr lang="en-US" sz="2800" b="1" dirty="0" smtClean="0">
                <a:latin typeface="Andalus" pitchFamily="18" charset="-78"/>
                <a:cs typeface="Andalus" pitchFamily="18" charset="-78"/>
              </a:rPr>
              <a:t>                  </a:t>
            </a:r>
            <a:r>
              <a:rPr lang="en-US" sz="4800" b="1" u="sng" dirty="0" smtClean="0">
                <a:solidFill>
                  <a:schemeClr val="accent2">
                    <a:lumMod val="50000"/>
                  </a:schemeClr>
                </a:solidFill>
                <a:latin typeface="Andalus" pitchFamily="18" charset="-78"/>
                <a:cs typeface="Andalus" pitchFamily="18" charset="-78"/>
              </a:rPr>
              <a:t>The </a:t>
            </a:r>
            <a:r>
              <a:rPr lang="en-US" sz="4800" b="1" u="sng" dirty="0">
                <a:solidFill>
                  <a:schemeClr val="accent2">
                    <a:lumMod val="50000"/>
                  </a:schemeClr>
                </a:solidFill>
                <a:latin typeface="Andalus" pitchFamily="18" charset="-78"/>
                <a:cs typeface="Andalus" pitchFamily="18" charset="-78"/>
              </a:rPr>
              <a:t>White Tailed Eagle</a:t>
            </a:r>
            <a:endParaRPr lang="ru-RU" sz="4800" b="1" u="sng" dirty="0">
              <a:solidFill>
                <a:schemeClr val="accent2">
                  <a:lumMod val="50000"/>
                </a:schemeClr>
              </a:solidFill>
              <a:cs typeface="Andalus" pitchFamily="18" charset="-78"/>
            </a:endParaRPr>
          </a:p>
        </p:txBody>
      </p:sp>
      <p:sp>
        <p:nvSpPr>
          <p:cNvPr id="9" name="TextBox 8"/>
          <p:cNvSpPr txBox="1"/>
          <p:nvPr/>
        </p:nvSpPr>
        <p:spPr>
          <a:xfrm>
            <a:off x="5364088" y="1556792"/>
            <a:ext cx="3096344" cy="4801314"/>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550" dirty="0" smtClean="0">
                <a:latin typeface="Andalus" pitchFamily="18" charset="-78"/>
                <a:cs typeface="Andalus" pitchFamily="18" charset="-78"/>
              </a:rPr>
              <a:t>The White Tailed Eagle could be found in huge numbers across the globe, before humans started to pollute its wetland habits with insecticides and other chemical sprays</a:t>
            </a:r>
            <a:r>
              <a:rPr lang="ru-RU" sz="2550" dirty="0" smtClean="0">
                <a:cs typeface="Andalus" pitchFamily="18" charset="-78"/>
              </a:rPr>
              <a:t>.</a:t>
            </a:r>
            <a:r>
              <a:rPr lang="en-US" sz="2550" dirty="0">
                <a:latin typeface="Andalus" pitchFamily="18" charset="-78"/>
                <a:cs typeface="Andalus" pitchFamily="18" charset="-78"/>
              </a:rPr>
              <a:t>  The population of the bird in the Middle East is the least of them all.</a:t>
            </a:r>
            <a:endParaRPr lang="ru-RU" sz="2550" dirty="0">
              <a:cs typeface="Andalus" pitchFamily="18" charset="-78"/>
            </a:endParaRPr>
          </a:p>
        </p:txBody>
      </p:sp>
      <p:pic>
        <p:nvPicPr>
          <p:cNvPr id="10" name="Рисунок 9" descr="images (2).jpg"/>
          <p:cNvPicPr>
            <a:picLocks noChangeAspect="1"/>
          </p:cNvPicPr>
          <p:nvPr/>
        </p:nvPicPr>
        <p:blipFill>
          <a:blip r:embed="rId2" cstate="print"/>
          <a:stretch>
            <a:fillRect/>
          </a:stretch>
        </p:blipFill>
        <p:spPr>
          <a:xfrm>
            <a:off x="0" y="1052736"/>
            <a:ext cx="4211960" cy="58052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3-350x461.jpg"/>
          <p:cNvPicPr>
            <a:picLocks noChangeAspect="1"/>
          </p:cNvPicPr>
          <p:nvPr/>
        </p:nvPicPr>
        <p:blipFill>
          <a:blip r:embed="rId2" cstate="print"/>
          <a:stretch>
            <a:fillRect/>
          </a:stretch>
        </p:blipFill>
        <p:spPr>
          <a:xfrm>
            <a:off x="-1" y="1"/>
            <a:ext cx="4716017" cy="6858000"/>
          </a:xfrm>
          <a:prstGeom prst="rect">
            <a:avLst/>
          </a:prstGeom>
        </p:spPr>
      </p:pic>
      <p:sp>
        <p:nvSpPr>
          <p:cNvPr id="6" name="TextBox 5"/>
          <p:cNvSpPr txBox="1"/>
          <p:nvPr/>
        </p:nvSpPr>
        <p:spPr>
          <a:xfrm>
            <a:off x="5076056" y="3573016"/>
            <a:ext cx="3600400" cy="2554545"/>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latin typeface="Andalus" pitchFamily="18" charset="-78"/>
                <a:cs typeface="Andalus" pitchFamily="18" charset="-78"/>
              </a:rPr>
              <a:t>  The nesting places, on the other hand, have also been destroyed by modern forestry techniques. Though the bird was completely extinct in Britain during the 1900s, it still exists in Scotland after it was reintroduced in the year, 1975.</a:t>
            </a:r>
            <a:endParaRPr lang="ru-RU" sz="2000" dirty="0">
              <a:cs typeface="Andalus" pitchFamily="18" charset="-78"/>
            </a:endParaRPr>
          </a:p>
        </p:txBody>
      </p:sp>
      <p:sp>
        <p:nvSpPr>
          <p:cNvPr id="7" name="TextBox 6"/>
          <p:cNvSpPr txBox="1"/>
          <p:nvPr/>
        </p:nvSpPr>
        <p:spPr>
          <a:xfrm>
            <a:off x="5076056" y="620688"/>
            <a:ext cx="3672408" cy="2554545"/>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Andalus" pitchFamily="18" charset="-78"/>
                <a:cs typeface="Andalus" pitchFamily="18" charset="-78"/>
              </a:rPr>
              <a:t>The bird flies across distances and several geographical locations in search of its food, fish. However, feeding on poisoned fish has lead to the bird laying thin-shelled or infertile eggs that could be easily broken apart.</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3124.jpg"/>
          <p:cNvPicPr>
            <a:picLocks noChangeAspect="1"/>
          </p:cNvPicPr>
          <p:nvPr/>
        </p:nvPicPr>
        <p:blipFill>
          <a:blip r:embed="rId2" cstate="print"/>
          <a:stretch>
            <a:fillRect/>
          </a:stretch>
        </p:blipFill>
        <p:spPr>
          <a:xfrm>
            <a:off x="1" y="3269451"/>
            <a:ext cx="4716015" cy="3588549"/>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images.jpg"/>
          <p:cNvPicPr>
            <a:picLocks noChangeAspect="1"/>
          </p:cNvPicPr>
          <p:nvPr/>
        </p:nvPicPr>
        <p:blipFill>
          <a:blip r:embed="rId3" cstate="print"/>
          <a:stretch>
            <a:fillRect/>
          </a:stretch>
        </p:blipFill>
        <p:spPr>
          <a:xfrm>
            <a:off x="4716016" y="3284984"/>
            <a:ext cx="4427984" cy="357301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orlan.jpg"/>
          <p:cNvPicPr>
            <a:picLocks noChangeAspect="1"/>
          </p:cNvPicPr>
          <p:nvPr/>
        </p:nvPicPr>
        <p:blipFill>
          <a:blip r:embed="rId4" cstate="print"/>
          <a:stretch>
            <a:fillRect/>
          </a:stretch>
        </p:blipFill>
        <p:spPr>
          <a:xfrm>
            <a:off x="0" y="0"/>
            <a:ext cx="4716016" cy="328498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ages (1).jpg"/>
          <p:cNvPicPr>
            <a:picLocks noChangeAspect="1"/>
          </p:cNvPicPr>
          <p:nvPr/>
        </p:nvPicPr>
        <p:blipFill>
          <a:blip r:embed="rId5" cstate="print"/>
          <a:stretch>
            <a:fillRect/>
          </a:stretch>
        </p:blipFill>
        <p:spPr>
          <a:xfrm>
            <a:off x="4716016" y="0"/>
            <a:ext cx="4427984" cy="3284984"/>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en-US" sz="6600" b="1" u="sng" dirty="0">
                <a:latin typeface="Andalus" pitchFamily="18" charset="-78"/>
                <a:cs typeface="Andalus" pitchFamily="18" charset="-78"/>
              </a:rPr>
              <a:t>Jackass Penguin</a:t>
            </a:r>
            <a:endParaRPr lang="ru-RU" sz="6600" b="1" u="sng" dirty="0">
              <a:cs typeface="Andalus" pitchFamily="18" charset="-78"/>
            </a:endParaRPr>
          </a:p>
        </p:txBody>
      </p:sp>
      <p:pic>
        <p:nvPicPr>
          <p:cNvPr id="4" name="Рисунок 3" descr="penguenler7.jpg"/>
          <p:cNvPicPr>
            <a:picLocks noChangeAspect="1"/>
          </p:cNvPicPr>
          <p:nvPr/>
        </p:nvPicPr>
        <p:blipFill>
          <a:blip r:embed="rId2" cstate="print"/>
          <a:stretch>
            <a:fillRect/>
          </a:stretch>
        </p:blipFill>
        <p:spPr>
          <a:xfrm>
            <a:off x="0" y="1268760"/>
            <a:ext cx="4158194" cy="5536058"/>
          </a:xfrm>
          <a:prstGeom prst="rect">
            <a:avLst/>
          </a:prstGeom>
        </p:spPr>
      </p:pic>
      <p:sp>
        <p:nvSpPr>
          <p:cNvPr id="5" name="TextBox 4"/>
          <p:cNvSpPr txBox="1"/>
          <p:nvPr/>
        </p:nvSpPr>
        <p:spPr>
          <a:xfrm>
            <a:off x="4716016" y="1772816"/>
            <a:ext cx="3816424" cy="4832092"/>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t>When you think of penguins, you may picture them surrounded by snow and ice. However, there is one species of penguins that is acclimated to warmer climates. African penguins live in colonies on the coast and islands of southern Africa. </a:t>
            </a:r>
            <a:endParaRPr lang="ru-RU" sz="2800" dirty="0">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4" name="Рисунок 3" descr="African_penguins_Boulder_Bay_1.jpg"/>
          <p:cNvPicPr>
            <a:picLocks noChangeAspect="1"/>
          </p:cNvPicPr>
          <p:nvPr/>
        </p:nvPicPr>
        <p:blipFill>
          <a:blip r:embed="rId2" cstate="print"/>
          <a:stretch>
            <a:fillRect/>
          </a:stretch>
        </p:blipFill>
        <p:spPr>
          <a:xfrm>
            <a:off x="0" y="0"/>
            <a:ext cx="5292080" cy="6858000"/>
          </a:xfrm>
          <a:prstGeom prst="rect">
            <a:avLst/>
          </a:prstGeom>
        </p:spPr>
      </p:pic>
      <p:sp>
        <p:nvSpPr>
          <p:cNvPr id="5" name="TextBox 4"/>
          <p:cNvSpPr txBox="1"/>
          <p:nvPr/>
        </p:nvSpPr>
        <p:spPr>
          <a:xfrm>
            <a:off x="5436096" y="332656"/>
            <a:ext cx="3456384" cy="2677656"/>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latin typeface="Andalus" pitchFamily="18" charset="-78"/>
                <a:cs typeface="Andalus" pitchFamily="18" charset="-78"/>
              </a:rPr>
              <a:t>The bird’s survival is primarily dependent on sea creatures. However, the constant fishing around the area has led to a scarcity of appropriate food for the bird.</a:t>
            </a:r>
            <a:endParaRPr lang="ru-RU" sz="2400" dirty="0">
              <a:cs typeface="Andalus" pitchFamily="18" charset="-78"/>
            </a:endParaRPr>
          </a:p>
        </p:txBody>
      </p:sp>
      <p:sp>
        <p:nvSpPr>
          <p:cNvPr id="7" name="TextBox 6"/>
          <p:cNvSpPr txBox="1"/>
          <p:nvPr/>
        </p:nvSpPr>
        <p:spPr>
          <a:xfrm>
            <a:off x="5436096" y="3501008"/>
            <a:ext cx="3384376" cy="3046988"/>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300" dirty="0" smtClean="0">
                <a:latin typeface="Andalus" pitchFamily="18" charset="-78"/>
                <a:cs typeface="Andalus" pitchFamily="18" charset="-78"/>
              </a:rPr>
              <a:t>The African penguin averages about 60 cm tall and weighs up to 3.6 kg . Their short tails and flipper-like wings that help them navigate in the water, while their webbed feet help propel them. </a:t>
            </a:r>
            <a:endParaRPr lang="ru-RU" sz="2300" dirty="0" smtClean="0">
              <a:cs typeface="Andalus" pitchFamily="18" charset="-78"/>
            </a:endParaRPr>
          </a:p>
          <a:p>
            <a:endParaRPr lang="ru-RU"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5" name="Рисунок 4" descr="jackass-penguins_585_990x742.jpg"/>
          <p:cNvPicPr>
            <a:picLocks noChangeAspect="1"/>
          </p:cNvPicPr>
          <p:nvPr/>
        </p:nvPicPr>
        <p:blipFill>
          <a:blip r:embed="rId2" cstate="print"/>
          <a:stretch>
            <a:fillRect/>
          </a:stretch>
        </p:blipFill>
        <p:spPr>
          <a:xfrm>
            <a:off x="0" y="1556792"/>
            <a:ext cx="9144000" cy="530120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0"/>
            <a:ext cx="9144000" cy="156966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The loss of nesting places due to guano removal has contributed to the population decline as well as a decrease of food due to overfishing and pollution. As such, African penguins are now considered vulnerable by IUCN’s Red List. This means there is a risk they may become extinct.</a:t>
            </a:r>
            <a:r>
              <a:rPr lang="en-US" sz="2400" dirty="0" smtClean="0">
                <a:latin typeface="Andalus" pitchFamily="18" charset="-78"/>
                <a:cs typeface="Andalus" pitchFamily="18" charset="-78"/>
              </a:rPr>
              <a:t> </a:t>
            </a:r>
            <a:endParaRPr lang="ru-RU" sz="2400" dirty="0">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4" name="Рисунок 3" descr="800px-AfricanPenguinNEAq.jpg"/>
          <p:cNvPicPr>
            <a:picLocks noChangeAspect="1"/>
          </p:cNvPicPr>
          <p:nvPr/>
        </p:nvPicPr>
        <p:blipFill>
          <a:blip r:embed="rId2" cstate="print"/>
          <a:stretch>
            <a:fillRect/>
          </a:stretch>
        </p:blipFill>
        <p:spPr>
          <a:xfrm>
            <a:off x="0" y="0"/>
            <a:ext cx="4668011" cy="350100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African Penguin3.jpg"/>
          <p:cNvPicPr>
            <a:picLocks noChangeAspect="1"/>
          </p:cNvPicPr>
          <p:nvPr/>
        </p:nvPicPr>
        <p:blipFill>
          <a:blip r:embed="rId3" cstate="print"/>
          <a:stretch>
            <a:fillRect/>
          </a:stretch>
        </p:blipFill>
        <p:spPr>
          <a:xfrm>
            <a:off x="4644008" y="0"/>
            <a:ext cx="4499992" cy="3501008"/>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african_penguin_1.jpg"/>
          <p:cNvPicPr>
            <a:picLocks noChangeAspect="1"/>
          </p:cNvPicPr>
          <p:nvPr/>
        </p:nvPicPr>
        <p:blipFill>
          <a:blip r:embed="rId4" cstate="print"/>
          <a:stretch>
            <a:fillRect/>
          </a:stretch>
        </p:blipFill>
        <p:spPr>
          <a:xfrm>
            <a:off x="0" y="3501008"/>
            <a:ext cx="4644008" cy="335699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ages (6).jpg"/>
          <p:cNvPicPr>
            <a:picLocks noChangeAspect="1"/>
          </p:cNvPicPr>
          <p:nvPr/>
        </p:nvPicPr>
        <p:blipFill>
          <a:blip r:embed="rId5" cstate="print"/>
          <a:stretch>
            <a:fillRect/>
          </a:stretch>
        </p:blipFill>
        <p:spPr>
          <a:xfrm>
            <a:off x="4643221" y="3501008"/>
            <a:ext cx="4503617" cy="335699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8000" u="sng" dirty="0">
                <a:solidFill>
                  <a:schemeClr val="accent6">
                    <a:lumMod val="60000"/>
                    <a:lumOff val="40000"/>
                  </a:schemeClr>
                </a:solidFill>
              </a:rPr>
              <a:t>A Polar </a:t>
            </a:r>
            <a:r>
              <a:rPr lang="en-US" sz="8000" u="sng" dirty="0" smtClean="0">
                <a:solidFill>
                  <a:schemeClr val="accent6">
                    <a:lumMod val="60000"/>
                    <a:lumOff val="40000"/>
                  </a:schemeClr>
                </a:solidFill>
              </a:rPr>
              <a:t>Bear</a:t>
            </a:r>
            <a:r>
              <a:rPr lang="ru-RU" sz="8000" u="sng" dirty="0" smtClean="0">
                <a:solidFill>
                  <a:schemeClr val="accent6">
                    <a:lumMod val="60000"/>
                    <a:lumOff val="40000"/>
                  </a:schemeClr>
                </a:solidFill>
              </a:rPr>
              <a:t>.</a:t>
            </a:r>
            <a:endParaRPr lang="ru-RU" sz="8000" u="sng" dirty="0">
              <a:solidFill>
                <a:schemeClr val="accent6">
                  <a:lumMod val="60000"/>
                  <a:lumOff val="40000"/>
                </a:schemeClr>
              </a:solidFill>
            </a:endParaRPr>
          </a:p>
        </p:txBody>
      </p:sp>
      <p:pic>
        <p:nvPicPr>
          <p:cNvPr id="5" name="Рисунок 4" descr="images (10).jpg"/>
          <p:cNvPicPr>
            <a:picLocks noChangeAspect="1"/>
          </p:cNvPicPr>
          <p:nvPr/>
        </p:nvPicPr>
        <p:blipFill>
          <a:blip r:embed="rId2" cstate="print"/>
          <a:stretch>
            <a:fillRect/>
          </a:stretch>
        </p:blipFill>
        <p:spPr>
          <a:xfrm>
            <a:off x="18382" y="1665510"/>
            <a:ext cx="4625626" cy="5192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148064" y="2060848"/>
            <a:ext cx="3816424" cy="3477875"/>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2000" dirty="0" smtClean="0">
                <a:latin typeface="Andalus" pitchFamily="18" charset="-78"/>
                <a:cs typeface="Andalus" pitchFamily="18" charset="-78"/>
              </a:rPr>
              <a:t>Many environmentalists have protested against the idea of arctic drilling not only because of its environmental impact, but because of the threat it will pose to the species existing within the area in question. Polar bears are marine mammals that live on the ice of the Arctic Ocean. Polar bears are listed as a threatened species in the US under the Endangered Species Act.</a:t>
            </a:r>
            <a:endParaRPr lang="ru-RU" sz="2000" dirty="0">
              <a:cs typeface="Andalus"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454</Words>
  <Application>Microsoft Office PowerPoint</Application>
  <PresentationFormat>Экран (4:3)</PresentationFormat>
  <Paragraphs>21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Endangered species</vt:lpstr>
      <vt:lpstr>Слайд 2</vt:lpstr>
      <vt:lpstr>Слайд 3</vt:lpstr>
      <vt:lpstr>Слайд 4</vt:lpstr>
      <vt:lpstr>Jackass Penguin</vt:lpstr>
      <vt:lpstr>Слайд 6</vt:lpstr>
      <vt:lpstr>Слайд 7</vt:lpstr>
      <vt:lpstr>Слайд 8</vt:lpstr>
      <vt:lpstr>A Polar Bear.</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dc:title>
  <dc:creator>Anna Shpichak</dc:creator>
  <cp:lastModifiedBy>Anna Shpichak</cp:lastModifiedBy>
  <cp:revision>21</cp:revision>
  <dcterms:created xsi:type="dcterms:W3CDTF">2014-01-14T03:09:18Z</dcterms:created>
  <dcterms:modified xsi:type="dcterms:W3CDTF">2014-01-14T06:31:47Z</dcterms:modified>
</cp:coreProperties>
</file>