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6255C-6575-4746-8DB1-577BF56729CA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A507-2CB1-494F-93FD-0B8DBC0470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8814-2234-4AF2-889C-CC0EEB390553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455F-2DCF-4971-B37F-01B60EA9F5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264320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Вооружение СССР в период Второй мировой войны.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Военно-морской флот.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4035978" cy="268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Советский флот в годы Великой Отечественной войны</a:t>
            </a:r>
            <a:r>
              <a:rPr lang="ru-RU" sz="3600" b="1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Торпедный </a:t>
            </a:r>
            <a:r>
              <a:rPr lang="ru-RU" dirty="0"/>
              <a:t>катер ТК-238 (тип "</a:t>
            </a:r>
            <a:r>
              <a:rPr lang="ru-RU" dirty="0" err="1"/>
              <a:t>Воспер</a:t>
            </a:r>
            <a:r>
              <a:rPr lang="ru-RU" dirty="0"/>
              <a:t>").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5034" r="4362"/>
          <a:stretch>
            <a:fillRect/>
          </a:stretch>
        </p:blipFill>
        <p:spPr bwMode="auto">
          <a:xfrm>
            <a:off x="285720" y="2071678"/>
            <a:ext cx="385762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643446"/>
            <a:ext cx="6645910" cy="198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464344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Эскадренный </a:t>
            </a:r>
            <a:r>
              <a:rPr lang="ru-RU" dirty="0"/>
              <a:t>миноносец "Свирепый".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15001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Малый </a:t>
            </a:r>
            <a:r>
              <a:rPr lang="ru-RU" dirty="0"/>
              <a:t>охотник СКА-065.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 l="1379" r="3493" b="6249"/>
          <a:stretch>
            <a:fillRect/>
          </a:stretch>
        </p:blipFill>
        <p:spPr bwMode="auto">
          <a:xfrm>
            <a:off x="4214810" y="2071678"/>
            <a:ext cx="49291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Советский флот в годы Великой Отечественной войны.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/>
              <a:t>  Линкор </a:t>
            </a:r>
            <a:r>
              <a:rPr lang="ru-RU" sz="2000" dirty="0"/>
              <a:t>"Парижская </a:t>
            </a:r>
            <a:r>
              <a:rPr lang="ru-RU" sz="2000" dirty="0" err="1"/>
              <a:t>комунна</a:t>
            </a:r>
            <a:r>
              <a:rPr lang="ru-RU" sz="2000" dirty="0"/>
              <a:t>".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6645910" cy="17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00063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</a:t>
            </a:r>
            <a:r>
              <a:rPr lang="ru-RU" sz="2000" dirty="0" smtClean="0"/>
              <a:t>Торпедный </a:t>
            </a:r>
            <a:r>
              <a:rPr lang="ru-RU" sz="2000" dirty="0"/>
              <a:t>катер ТК-52. 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357694"/>
            <a:ext cx="37433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71612"/>
            <a:ext cx="288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Подводная </a:t>
            </a:r>
            <a:r>
              <a:rPr lang="ru-RU" dirty="0"/>
              <a:t>лодка М-32.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57153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Советский флот в годы Великой Отечественной войны.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6645910" cy="19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43576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 </a:t>
            </a:r>
            <a:r>
              <a:rPr lang="ru-RU" dirty="0" smtClean="0"/>
              <a:t> Подводная </a:t>
            </a:r>
            <a:r>
              <a:rPr lang="ru-RU" dirty="0"/>
              <a:t>лодка К-21. 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6645910" cy="136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/>
              <a:t>Советский флот в годы Великой Отечественной войны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438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Быстроходный </a:t>
            </a:r>
            <a:r>
              <a:rPr lang="ru-RU" dirty="0"/>
              <a:t>тральщик Т-1 "Стрела".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t="5875"/>
          <a:stretch>
            <a:fillRect/>
          </a:stretch>
        </p:blipFill>
        <p:spPr bwMode="auto">
          <a:xfrm>
            <a:off x="214282" y="2000240"/>
            <a:ext cx="6645910" cy="22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500570"/>
            <a:ext cx="254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Крейсер </a:t>
            </a:r>
            <a:r>
              <a:rPr lang="ru-RU" dirty="0"/>
              <a:t>"Молотов". 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 b="4109"/>
          <a:stretch>
            <a:fillRect/>
          </a:stretch>
        </p:blipFill>
        <p:spPr bwMode="auto">
          <a:xfrm>
            <a:off x="285720" y="5000636"/>
            <a:ext cx="66459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64297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Советский флот в годы Великой Отечественной войны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222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Линкор </a:t>
            </a:r>
            <a:r>
              <a:rPr lang="ru-RU" dirty="0"/>
              <a:t>"Марат".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b="7135"/>
          <a:stretch>
            <a:fillRect/>
          </a:stretch>
        </p:blipFill>
        <p:spPr bwMode="auto">
          <a:xfrm>
            <a:off x="285720" y="2000240"/>
            <a:ext cx="66459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071942"/>
            <a:ext cx="293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Лидер </a:t>
            </a:r>
            <a:r>
              <a:rPr lang="ru-RU" dirty="0"/>
              <a:t>эсминцев "Баку". 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6645910" cy="16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М-97 </a:t>
            </a:r>
            <a:r>
              <a:rPr lang="ru-RU" sz="3200" b="1" dirty="0" smtClean="0"/>
              <a:t>(</a:t>
            </a:r>
            <a:r>
              <a:rPr lang="ru-RU" sz="3200" b="1" dirty="0"/>
              <a:t>XII серия).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072098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№112 (г. Горький). Заложена 26.7.1937, спущена на воду 20.7.1938, вступила в строй 12.11.1939.</a:t>
            </a:r>
          </a:p>
          <a:p>
            <a:r>
              <a:rPr lang="ru-RU" i="1" u="sng" dirty="0"/>
              <a:t>Судьба</a:t>
            </a:r>
            <a:r>
              <a:rPr lang="ru-RU" dirty="0"/>
              <a:t>: 2-11.9.1942 погибла в результате подрыва на мине в Финском заливе.</a:t>
            </a:r>
          </a:p>
          <a:p>
            <a:r>
              <a:rPr lang="ru-RU" i="1" u="sng" dirty="0"/>
              <a:t>Входила в состав:</a:t>
            </a:r>
          </a:p>
          <a:p>
            <a:pPr>
              <a:buNone/>
            </a:pPr>
            <a:r>
              <a:rPr lang="ru-RU" dirty="0"/>
              <a:t>8-го Дивизиона подводной лодки 2-й Бригады подводных лодок, с 6.9.1941 Бригады подводных </a:t>
            </a:r>
            <a:r>
              <a:rPr lang="ru-RU" dirty="0" smtClean="0"/>
              <a:t>лодок</a:t>
            </a:r>
            <a:endParaRPr lang="ru-RU" dirty="0"/>
          </a:p>
          <a:p>
            <a:pPr>
              <a:buNone/>
            </a:pPr>
            <a:r>
              <a:rPr lang="ru-RU" dirty="0"/>
              <a:t>5-го Дивизиона подводной лодки Бригады подводных </a:t>
            </a:r>
            <a:r>
              <a:rPr lang="ru-RU" dirty="0" smtClean="0"/>
              <a:t>лодок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Подводной лодкой командовали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капитан-лейтенант А.И. </a:t>
            </a:r>
            <a:r>
              <a:rPr lang="ru-RU" dirty="0" err="1" smtClean="0"/>
              <a:t>Мыльников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капитан-лейтенант Н.В. </a:t>
            </a:r>
            <a:r>
              <a:rPr lang="ru-RU" dirty="0" smtClean="0"/>
              <a:t>Дьяков.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Подводная лодка совершила 5 боевых походов. Побед нет.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285728"/>
            <a:ext cx="985841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8643998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М-96 (VI-бис серия).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№112 (г. Горький). Заложена 26.7.1937. спущена на воду 20.7.1938, вступила в строй 12.12.1939.</a:t>
            </a:r>
          </a:p>
          <a:p>
            <a:r>
              <a:rPr lang="ru-RU" i="1" u="sng" dirty="0"/>
              <a:t>Судьба</a:t>
            </a:r>
            <a:r>
              <a:rPr lang="ru-RU" dirty="0"/>
              <a:t>: 7-9.9.1944 пропала без вести в Нарвском заливе.</a:t>
            </a:r>
          </a:p>
          <a:p>
            <a:r>
              <a:rPr lang="ru-RU" i="1" u="sng" dirty="0"/>
              <a:t>Входила в состав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8-го Дивизиона подводных лодок 2-й Бригады подводных лодок, с 6.9.1941 Бригада подводных </a:t>
            </a:r>
            <a:r>
              <a:rPr lang="ru-RU" dirty="0" smtClean="0"/>
              <a:t>лодок;</a:t>
            </a:r>
            <a:endParaRPr lang="ru-RU" dirty="0"/>
          </a:p>
          <a:p>
            <a:pPr>
              <a:buNone/>
            </a:pPr>
            <a:r>
              <a:rPr lang="ru-RU" dirty="0"/>
              <a:t>5-го Дивизион подводных лодок Бригады подводных </a:t>
            </a:r>
            <a:r>
              <a:rPr lang="ru-RU" dirty="0" smtClean="0"/>
              <a:t>лодок.</a:t>
            </a:r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Подводной лодкой командовали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капитан 3 ранга А.И. </a:t>
            </a:r>
            <a:r>
              <a:rPr lang="ru-RU" dirty="0" err="1" smtClean="0"/>
              <a:t>Маринеско</a:t>
            </a:r>
            <a:r>
              <a:rPr lang="ru-RU" dirty="0" smtClean="0"/>
              <a:t> ;</a:t>
            </a:r>
          </a:p>
          <a:p>
            <a:pPr>
              <a:buNone/>
            </a:pPr>
            <a:r>
              <a:rPr lang="ru-RU" dirty="0" smtClean="0"/>
              <a:t>капитан-лейтенант </a:t>
            </a:r>
            <a:r>
              <a:rPr lang="ru-RU" dirty="0"/>
              <a:t>Н.И. </a:t>
            </a:r>
            <a:r>
              <a:rPr lang="ru-RU" dirty="0" smtClean="0"/>
              <a:t>Карташов.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/>
              <a:t>Подводная лодка совершила 6 боевых походов в Балтийское море и 1 - на Ладожском озере. Подтвержденных побед 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1357322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72330" y="435769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Александр Иванович </a:t>
            </a:r>
            <a:r>
              <a:rPr lang="ru-RU" sz="1600" i="1" dirty="0" err="1" smtClean="0"/>
              <a:t>Маринеско</a:t>
            </a:r>
            <a:endParaRPr lang="ru-RU" sz="16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1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578644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М-95 (XII-серия).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4929222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№196 (г. Ленинград). Заложена 25.12.1938, спущена на воду 11.9.1939, вступила в строй 12.12.1939.</a:t>
            </a:r>
          </a:p>
          <a:p>
            <a:r>
              <a:rPr lang="ru-RU" i="1" u="sng" dirty="0"/>
              <a:t>Судьба</a:t>
            </a:r>
            <a:r>
              <a:rPr lang="ru-RU" dirty="0"/>
              <a:t>: 14-18.6.1942 пропала без вести в районе между о-вам </a:t>
            </a:r>
            <a:r>
              <a:rPr lang="ru-RU" dirty="0" err="1"/>
              <a:t>Лавенсари</a:t>
            </a:r>
            <a:r>
              <a:rPr lang="ru-RU" dirty="0"/>
              <a:t> и </a:t>
            </a:r>
            <a:r>
              <a:rPr lang="ru-RU" dirty="0" err="1"/>
              <a:t>Гогланд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Входила в состав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8-го Дивизиона подводных лодок 2-й Бригады подводных лодок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 6.9.1941 Бригада подводных </a:t>
            </a:r>
            <a:r>
              <a:rPr lang="ru-RU" dirty="0" smtClean="0"/>
              <a:t>лодок</a:t>
            </a:r>
            <a:endParaRPr lang="ru-RU" dirty="0"/>
          </a:p>
          <a:p>
            <a:r>
              <a:rPr lang="ru-RU" dirty="0"/>
              <a:t>5-го Дивизиона подводных лодок Бригады подводных </a:t>
            </a:r>
            <a:r>
              <a:rPr lang="ru-RU" dirty="0" smtClean="0"/>
              <a:t>лодок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Подводной лодкой командовал</a:t>
            </a:r>
          </a:p>
          <a:p>
            <a:pPr>
              <a:buNone/>
            </a:pPr>
            <a:r>
              <a:rPr lang="ru-RU" dirty="0"/>
              <a:t>капитан-лейтенант Л.II. Федоров (22.6.1941-6.1942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Подводной лодкой совершила 3 боевых похода. Побед </a:t>
            </a:r>
            <a:r>
              <a:rPr lang="ru-RU" dirty="0" smtClean="0"/>
              <a:t>нет.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600" dirty="0" smtClean="0"/>
              <a:t>Потерянный </a:t>
            </a:r>
            <a:r>
              <a:rPr lang="ru-RU" sz="2600" dirty="0"/>
              <a:t>в годы гражданской войны и вновь построенный </a:t>
            </a:r>
            <a:r>
              <a:rPr lang="ru-RU" sz="2600" dirty="0" smtClean="0"/>
              <a:t>за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предвоенный </a:t>
            </a:r>
            <a:r>
              <a:rPr lang="ru-RU" sz="2600" dirty="0"/>
              <a:t>период Флот, единственный из всех </a:t>
            </a:r>
            <a:r>
              <a:rPr lang="ru-RU" sz="2600" dirty="0" smtClean="0"/>
              <a:t>видов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Вооружённых Сил, </a:t>
            </a:r>
            <a:r>
              <a:rPr lang="ru-RU" sz="2600" dirty="0"/>
              <a:t>в полной боевой готовности огнем </a:t>
            </a:r>
            <a:r>
              <a:rPr lang="ru-RU" sz="2600" dirty="0" smtClean="0"/>
              <a:t>встретил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нападение </a:t>
            </a:r>
            <a:r>
              <a:rPr lang="ru-RU" sz="2600" dirty="0"/>
              <a:t>Германии, и в первый день войны не потерял </a:t>
            </a:r>
            <a:r>
              <a:rPr lang="ru-RU" sz="2600" dirty="0" smtClean="0"/>
              <a:t>ни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одного </a:t>
            </a:r>
            <a:r>
              <a:rPr lang="ru-RU" sz="2600" dirty="0"/>
              <a:t>корабля. С моря противником не была взята ни </a:t>
            </a:r>
            <a:r>
              <a:rPr lang="ru-RU" sz="2600" dirty="0" smtClean="0"/>
              <a:t>одна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военно-морская </a:t>
            </a:r>
            <a:r>
              <a:rPr lang="ru-RU" sz="2600" dirty="0"/>
              <a:t>база. </a:t>
            </a:r>
            <a:endParaRPr lang="ru-RU" sz="2600" dirty="0" smtClean="0"/>
          </a:p>
          <a:p>
            <a:pPr>
              <a:spcBef>
                <a:spcPts val="0"/>
              </a:spcBef>
              <a:buNone/>
            </a:pPr>
            <a:endParaRPr lang="ru-RU" sz="2600" dirty="0"/>
          </a:p>
          <a:p>
            <a:pPr marL="514350" indent="-514350">
              <a:spcBef>
                <a:spcPts val="0"/>
              </a:spcBef>
              <a:buBlip>
                <a:blip r:embed="rId2"/>
              </a:buBlip>
            </a:pPr>
            <a:r>
              <a:rPr lang="ru-RU" sz="2600" dirty="0"/>
              <a:t>ВМФ включал около 1600 кораблей (3 линкора, 8 </a:t>
            </a:r>
            <a:r>
              <a:rPr lang="ru-RU" sz="2600" dirty="0" smtClean="0"/>
              <a:t>крейсеров,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34 лидера </a:t>
            </a:r>
            <a:r>
              <a:rPr lang="ru-RU" sz="2600" dirty="0"/>
              <a:t>и эсминца, 22 сторожевых корабля, 212 </a:t>
            </a:r>
            <a:r>
              <a:rPr lang="ru-RU" sz="2600" dirty="0" smtClean="0"/>
              <a:t>подводных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лодок, 4 </a:t>
            </a:r>
            <a:r>
              <a:rPr lang="ru-RU" sz="2600" dirty="0"/>
              <a:t>минных и 2 сетевых заградителя, </a:t>
            </a:r>
            <a:r>
              <a:rPr lang="ru-RU" sz="2600" dirty="0" smtClean="0"/>
              <a:t>около 630 катеров </a:t>
            </a:r>
            <a:r>
              <a:rPr lang="ru-RU" sz="2600" dirty="0"/>
              <a:t>(</a:t>
            </a:r>
            <a:r>
              <a:rPr lang="ru-RU" sz="2600" dirty="0" smtClean="0"/>
              <a:t>в том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числе </a:t>
            </a:r>
            <a:r>
              <a:rPr lang="ru-RU" sz="2600" dirty="0"/>
              <a:t>287 торпедных и свыше 100 </a:t>
            </a:r>
            <a:r>
              <a:rPr lang="ru-RU" sz="2600" dirty="0" smtClean="0"/>
              <a:t>противоминных и много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вспомогательных</a:t>
            </a:r>
            <a:r>
              <a:rPr lang="ru-RU" sz="2600" dirty="0"/>
              <a:t>), 2800 самолетов морской авиации, </a:t>
            </a:r>
            <a:r>
              <a:rPr lang="ru-RU" sz="2600" dirty="0" smtClean="0"/>
              <a:t>260 батарей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береговой </a:t>
            </a:r>
            <a:r>
              <a:rPr lang="ru-RU" sz="2600" dirty="0"/>
              <a:t>артиллерии, бригаду морской </a:t>
            </a:r>
            <a:r>
              <a:rPr lang="ru-RU" sz="2600" dirty="0" smtClean="0"/>
              <a:t>пехоты,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административные</a:t>
            </a:r>
            <a:r>
              <a:rPr lang="ru-RU" sz="2600" dirty="0"/>
              <a:t>, научно-исследовательские, </a:t>
            </a:r>
            <a:r>
              <a:rPr lang="ru-RU" sz="2600" dirty="0" smtClean="0"/>
              <a:t>учебные,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600" dirty="0" smtClean="0"/>
              <a:t>ремонтные </a:t>
            </a:r>
            <a:r>
              <a:rPr lang="ru-RU" sz="2600" dirty="0"/>
              <a:t>и хозяйственные учреждения. Основой </a:t>
            </a:r>
            <a:r>
              <a:rPr lang="ru-RU" sz="2600" dirty="0" smtClean="0"/>
              <a:t>флотов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становились </a:t>
            </a:r>
            <a:r>
              <a:rPr lang="ru-RU" sz="2600" dirty="0"/>
              <a:t>авианосцы.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8"/>
            <a:ext cx="9144000" cy="6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М-94 (XII-серия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68632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№196 (г. Ленинград). Заложена 25.12.1938, спущена на воду 11.9.1939, вступила в строй 12.12.1939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Судьба</a:t>
            </a:r>
            <a:r>
              <a:rPr lang="ru-RU" dirty="0"/>
              <a:t>: 21.7.1941 потоплена немецкой подводной лодкой «U 140» в районе м. Ристна (о. </a:t>
            </a:r>
            <a:r>
              <a:rPr lang="ru-RU" dirty="0" err="1"/>
              <a:t>Хиума</a:t>
            </a:r>
            <a:r>
              <a:rPr lang="ru-RU" dirty="0"/>
              <a:t>).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Входила в состав:</a:t>
            </a:r>
          </a:p>
          <a:p>
            <a:pPr>
              <a:buNone/>
            </a:pPr>
            <a:r>
              <a:rPr lang="ru-RU" i="1" u="sng" dirty="0"/>
              <a:t>8-го Дивизиона подв</a:t>
            </a:r>
            <a:r>
              <a:rPr lang="ru-RU" dirty="0"/>
              <a:t>одных лодок 2-й Бригады подводных </a:t>
            </a:r>
            <a:r>
              <a:rPr lang="ru-RU" dirty="0" smtClean="0"/>
              <a:t>лодок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Подводной лодкой командовал:</a:t>
            </a:r>
          </a:p>
          <a:p>
            <a:pPr>
              <a:buNone/>
            </a:pPr>
            <a:r>
              <a:rPr lang="ru-RU" dirty="0"/>
              <a:t>старший лейтенант Н.В. Дьяков (22.6-21.7.1941)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Подводная лодка М-94 совершила 2 боевых похода. Побед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3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8643966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«М-90» (XII серия)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6143668"/>
          </a:xfrm>
        </p:spPr>
        <p:txBody>
          <a:bodyPr>
            <a:normAutofit fontScale="625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№196 (г. Ленинград). Заложена 27.6.1936. спущена на воду 28.11.1937, вступила в строй 25.6.1938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i="1" u="sng" dirty="0"/>
              <a:t>Судьба</a:t>
            </a:r>
            <a:r>
              <a:rPr lang="ru-RU" dirty="0"/>
              <a:t>: 12.11.1952 выведена из боевого состава и </a:t>
            </a:r>
            <a:r>
              <a:rPr lang="ru-RU" dirty="0" err="1"/>
              <a:t>переклассифицированна</a:t>
            </a:r>
            <a:r>
              <a:rPr lang="ru-RU" dirty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учебную </a:t>
            </a:r>
            <a:r>
              <a:rPr lang="ru-RU" dirty="0"/>
              <a:t>.Исключена из состава ВМФ в связи со сдачей в отдел </a:t>
            </a:r>
            <a:r>
              <a:rPr lang="ru-RU" dirty="0" smtClean="0"/>
              <a:t>фондового</a:t>
            </a:r>
          </a:p>
          <a:p>
            <a:pPr>
              <a:buNone/>
            </a:pPr>
            <a:r>
              <a:rPr lang="ru-RU" dirty="0" smtClean="0"/>
              <a:t>имущества для разоружения</a:t>
            </a:r>
            <a:r>
              <a:rPr lang="ru-RU" dirty="0"/>
              <a:t>, демонтажа и реализации.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Входила в состав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8-го Дивизиона подводных лодок 2-й Бригады подводных лодок, с 6.9.1941 бригада подводных </a:t>
            </a:r>
            <a:r>
              <a:rPr lang="ru-RU" dirty="0" smtClean="0"/>
              <a:t>лодок;</a:t>
            </a:r>
            <a:endParaRPr lang="ru-RU" dirty="0"/>
          </a:p>
          <a:p>
            <a:pPr>
              <a:buNone/>
            </a:pPr>
            <a:r>
              <a:rPr lang="ru-RU" dirty="0"/>
              <a:t>5-го Дивизиона подводных лодок Бригады подводных </a:t>
            </a:r>
            <a:r>
              <a:rPr lang="ru-RU" dirty="0" smtClean="0"/>
              <a:t>лодок.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Подводной лодкой командовали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старшин </a:t>
            </a:r>
            <a:r>
              <a:rPr lang="ru-RU" dirty="0"/>
              <a:t>лейтенант И.М. Татаринов, капитан-лейтенант Д.М. Сазонов, </a:t>
            </a:r>
            <a:r>
              <a:rPr lang="ru-RU" dirty="0" smtClean="0"/>
              <a:t>капитан</a:t>
            </a:r>
          </a:p>
          <a:p>
            <a:pPr>
              <a:buNone/>
            </a:pPr>
            <a:r>
              <a:rPr lang="ru-RU" dirty="0" smtClean="0"/>
              <a:t>лейтенант </a:t>
            </a:r>
            <a:r>
              <a:rPr lang="ru-RU" dirty="0"/>
              <a:t>С.М. Эпштейн,  лейтенант М.И. Березин , </a:t>
            </a:r>
            <a:r>
              <a:rPr lang="ru-RU" dirty="0" err="1"/>
              <a:t>врид</a:t>
            </a:r>
            <a:r>
              <a:rPr lang="ru-RU" dirty="0"/>
              <a:t> капитан-лейтенант </a:t>
            </a:r>
            <a:r>
              <a:rPr lang="ru-RU" dirty="0" smtClean="0"/>
              <a:t>Ю.С.</a:t>
            </a:r>
          </a:p>
          <a:p>
            <a:pPr>
              <a:buNone/>
            </a:pPr>
            <a:r>
              <a:rPr lang="ru-RU" dirty="0" err="1" smtClean="0"/>
              <a:t>Руссин</a:t>
            </a:r>
            <a:r>
              <a:rPr lang="ru-RU" dirty="0"/>
              <a:t>, капитан-лейтенант Г.М. Егоров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Подводная лодка совершила 5 боевых походов в Балтийское море и один боевой поход на Ладожском озере. Подтвержденных побед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088" y="500042"/>
            <a:ext cx="923208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15436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М-83 (VI-Бис серия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072098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№196 (г. Ленинград). Заложена 10.2.1934. спущена на воду 1.6.1935. вступила в строй 8.11.1935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u="sng" dirty="0"/>
              <a:t>Судьба: </a:t>
            </a:r>
            <a:r>
              <a:rPr lang="ru-RU" dirty="0"/>
              <a:t>27.6.1941 взорвана экипажем в </a:t>
            </a:r>
            <a:r>
              <a:rPr lang="ru-RU" dirty="0" err="1"/>
              <a:t>Либаве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Входила в состав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4-ый дивизион подводный лодок 1-ой бригады подводных </a:t>
            </a:r>
            <a:r>
              <a:rPr lang="ru-RU" dirty="0" smtClean="0"/>
              <a:t>лодок.</a:t>
            </a:r>
          </a:p>
          <a:p>
            <a:pPr>
              <a:buNone/>
            </a:pPr>
            <a:endParaRPr lang="ru-RU" dirty="0"/>
          </a:p>
          <a:p>
            <a:r>
              <a:rPr lang="ru-RU" i="1" u="sng" dirty="0" smtClean="0"/>
              <a:t>Подводной </a:t>
            </a:r>
            <a:r>
              <a:rPr lang="ru-RU" i="1" u="sng" dirty="0"/>
              <a:t>лодкой командовал:</a:t>
            </a:r>
          </a:p>
          <a:p>
            <a:pPr>
              <a:buNone/>
            </a:pPr>
            <a:r>
              <a:rPr lang="ru-RU" dirty="0"/>
              <a:t>старший лейтенант П.М. </a:t>
            </a:r>
            <a:r>
              <a:rPr lang="ru-RU" dirty="0" err="1"/>
              <a:t>Шалаев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Подводная лодка совершила 1 боевой поход. Побед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7837"/>
            <a:ext cx="8501122" cy="68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892975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Советская подводная лодка М-81 (VI-бис серия)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143536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Построена</a:t>
            </a:r>
            <a:r>
              <a:rPr lang="ru-RU" dirty="0"/>
              <a:t> на заводе №198 (г. Николаев). Заложена 25.8.1934, спущена на воду 15.9.1935, вступила в строй в 15.7.1936. 6.11.1936 вошла в состав Краснознаменный Балтийский флот.</a:t>
            </a:r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Судьба</a:t>
            </a:r>
            <a:r>
              <a:rPr lang="ru-RU" dirty="0"/>
              <a:t>: 1.7.1941 подорвалась на донной мине и затонула в северной части пролива </a:t>
            </a:r>
            <a:r>
              <a:rPr lang="ru-RU" dirty="0" err="1"/>
              <a:t>Мухувяйн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Входила в состав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4-го Дивизиона подводных лодок 1-й бригады подводных </a:t>
            </a:r>
            <a:r>
              <a:rPr lang="ru-RU" dirty="0" smtClean="0"/>
              <a:t>лодок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i="1" u="sng" dirty="0"/>
              <a:t>Подводной лодкой командовал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капитан-лейтенант Ф.А. </a:t>
            </a:r>
            <a:r>
              <a:rPr lang="ru-RU" dirty="0" smtClean="0"/>
              <a:t>Зубков.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Подводная </a:t>
            </a:r>
            <a:r>
              <a:rPr lang="ru-RU" dirty="0"/>
              <a:t>лодка совершила 1 боевой поход. Побед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7442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54293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b="1" dirty="0" smtClean="0"/>
              <a:t>Советская </a:t>
            </a:r>
            <a:r>
              <a:rPr lang="ru-RU" sz="3600" b="1" dirty="0"/>
              <a:t>подводная лодка «М-80» (VI-бис серия)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4357718" cy="5000660"/>
          </a:xfrm>
        </p:spPr>
        <p:txBody>
          <a:bodyPr/>
          <a:lstStyle/>
          <a:p>
            <a:r>
              <a:rPr lang="ru-RU" sz="2400" i="1" u="sng" dirty="0"/>
              <a:t>Построена</a:t>
            </a:r>
            <a:r>
              <a:rPr lang="ru-RU" sz="2400" dirty="0"/>
              <a:t> на заводе №198 (г. Николаев). </a:t>
            </a:r>
            <a:r>
              <a:rPr lang="ru-RU" sz="2400" dirty="0" smtClean="0"/>
              <a:t>Заложен, </a:t>
            </a:r>
          </a:p>
          <a:p>
            <a:pPr>
              <a:buNone/>
            </a:pPr>
            <a:r>
              <a:rPr lang="ru-RU" sz="2400" dirty="0" smtClean="0"/>
              <a:t>25.8.1934, спущена </a:t>
            </a:r>
            <a:r>
              <a:rPr lang="ru-RU" sz="2400" dirty="0"/>
              <a:t>на воду 15.9.1935, вступила в строй 15.7.1936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22.7.1936</a:t>
            </a:r>
            <a:r>
              <a:rPr lang="ru-RU" sz="2400" dirty="0"/>
              <a:t> </a:t>
            </a:r>
            <a:r>
              <a:rPr lang="ru-RU" sz="2400" dirty="0" smtClean="0"/>
              <a:t>вошла </a:t>
            </a:r>
            <a:r>
              <a:rPr lang="ru-RU" sz="2400" dirty="0"/>
              <a:t>в состав Краснознаменного Балтийского флота.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i="1" u="sng" dirty="0"/>
              <a:t>Судьба</a:t>
            </a:r>
            <a:r>
              <a:rPr lang="ru-RU" sz="2400" dirty="0"/>
              <a:t>: 23.6.1941 взорвана экипажем в </a:t>
            </a:r>
            <a:r>
              <a:rPr lang="ru-RU" sz="2400" dirty="0" err="1"/>
              <a:t>Либаве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406971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sz="2800" dirty="0"/>
              <a:t>Советский </a:t>
            </a:r>
            <a:r>
              <a:rPr lang="ru-RU" sz="2800" dirty="0" smtClean="0"/>
              <a:t>ВМФ </a:t>
            </a:r>
            <a:r>
              <a:rPr lang="ru-RU" sz="2800" dirty="0"/>
              <a:t>за годы войны </a:t>
            </a:r>
            <a:r>
              <a:rPr lang="ru-RU" sz="2800" dirty="0" smtClean="0"/>
              <a:t>потопил около </a:t>
            </a:r>
            <a:r>
              <a:rPr lang="ru-RU" sz="2800" dirty="0"/>
              <a:t>1400 </a:t>
            </a:r>
            <a:r>
              <a:rPr lang="ru-RU" sz="2800" dirty="0" smtClean="0"/>
              <a:t>транспортных</a:t>
            </a:r>
          </a:p>
          <a:p>
            <a:pPr>
              <a:buNone/>
            </a:pPr>
            <a:r>
              <a:rPr lang="ru-RU" sz="2800" dirty="0" smtClean="0"/>
              <a:t>судов </a:t>
            </a:r>
            <a:r>
              <a:rPr lang="ru-RU" sz="2800" dirty="0"/>
              <a:t>противника, более </a:t>
            </a:r>
            <a:r>
              <a:rPr lang="ru-RU" sz="2800" dirty="0" smtClean="0"/>
              <a:t>1300 боевых </a:t>
            </a:r>
            <a:r>
              <a:rPr lang="ru-RU" sz="2800" dirty="0"/>
              <a:t>кораблей и </a:t>
            </a:r>
            <a:r>
              <a:rPr lang="ru-RU" sz="2800" dirty="0" smtClean="0"/>
              <a:t>вспомогательных</a:t>
            </a:r>
          </a:p>
          <a:p>
            <a:pPr>
              <a:buNone/>
            </a:pPr>
            <a:r>
              <a:rPr lang="ru-RU" sz="2800" dirty="0"/>
              <a:t>с</a:t>
            </a:r>
            <a:r>
              <a:rPr lang="ru-RU" sz="2800" dirty="0" smtClean="0"/>
              <a:t>удов </a:t>
            </a:r>
            <a:r>
              <a:rPr lang="ru-RU" sz="2800" dirty="0"/>
              <a:t>различных классов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  <a:p>
            <a:pPr>
              <a:buBlip>
                <a:blip r:embed="rId2"/>
              </a:buBlip>
            </a:pPr>
            <a:r>
              <a:rPr lang="ru-RU" sz="2800" dirty="0"/>
              <a:t>Морская авиация совершила 76,3 тыс. боевых </a:t>
            </a:r>
            <a:r>
              <a:rPr lang="ru-RU" sz="2800" dirty="0" err="1" smtClean="0"/>
              <a:t>самолето-вылетов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потопив </a:t>
            </a:r>
            <a:r>
              <a:rPr lang="ru-RU" sz="2800" dirty="0"/>
              <a:t>свыше 970 транспортов и 410 </a:t>
            </a:r>
            <a:r>
              <a:rPr lang="ru-RU" sz="2800" dirty="0" smtClean="0"/>
              <a:t>кораблей охранения.</a:t>
            </a:r>
          </a:p>
          <a:p>
            <a:pPr>
              <a:buNone/>
            </a:pPr>
            <a:r>
              <a:rPr lang="ru-RU" sz="2800" dirty="0" smtClean="0"/>
              <a:t>Надводные </a:t>
            </a:r>
            <a:r>
              <a:rPr lang="ru-RU" sz="2800" dirty="0"/>
              <a:t>корабли потопили 24 транспорта </a:t>
            </a:r>
            <a:r>
              <a:rPr lang="ru-RU" sz="2800" dirty="0" smtClean="0"/>
              <a:t>и более </a:t>
            </a:r>
            <a:r>
              <a:rPr lang="ru-RU" sz="2800" dirty="0"/>
              <a:t>50 </a:t>
            </a:r>
            <a:r>
              <a:rPr lang="ru-RU" sz="2800" dirty="0" smtClean="0"/>
              <a:t>кораблей</a:t>
            </a:r>
          </a:p>
          <a:p>
            <a:pPr>
              <a:buNone/>
            </a:pPr>
            <a:r>
              <a:rPr lang="ru-RU" sz="2800" dirty="0" smtClean="0"/>
              <a:t>противника</a:t>
            </a:r>
            <a:r>
              <a:rPr lang="ru-RU" sz="2800" dirty="0"/>
              <a:t>. </a:t>
            </a:r>
            <a:r>
              <a:rPr lang="ru-RU" sz="2800" dirty="0" smtClean="0"/>
              <a:t>На активных минных </a:t>
            </a:r>
            <a:r>
              <a:rPr lang="ru-RU" sz="2800" dirty="0"/>
              <a:t>заграждениях, </a:t>
            </a:r>
            <a:r>
              <a:rPr lang="ru-RU" sz="2800" dirty="0" smtClean="0"/>
              <a:t>выставленных</a:t>
            </a:r>
          </a:p>
          <a:p>
            <a:pPr>
              <a:buNone/>
            </a:pPr>
            <a:r>
              <a:rPr lang="ru-RU" sz="2800" dirty="0" smtClean="0"/>
              <a:t>авиацией</a:t>
            </a:r>
            <a:r>
              <a:rPr lang="ru-RU" sz="2800" dirty="0"/>
              <a:t>, </a:t>
            </a:r>
            <a:r>
              <a:rPr lang="ru-RU" sz="2800" dirty="0" smtClean="0"/>
              <a:t>подводными лодками </a:t>
            </a:r>
            <a:r>
              <a:rPr lang="ru-RU" sz="2800" dirty="0"/>
              <a:t>и надводными кораблями </a:t>
            </a:r>
            <a:r>
              <a:rPr lang="ru-RU" sz="2800" dirty="0" smtClean="0"/>
              <a:t>ВМФ</a:t>
            </a:r>
          </a:p>
          <a:p>
            <a:pPr>
              <a:buNone/>
            </a:pPr>
            <a:r>
              <a:rPr lang="ru-RU" sz="2800" dirty="0" smtClean="0"/>
              <a:t>подорвалось 110 транспортов </a:t>
            </a:r>
            <a:r>
              <a:rPr lang="ru-RU" sz="2800" dirty="0"/>
              <a:t>и более 100 кораблей противника.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Всего </a:t>
            </a:r>
            <a:r>
              <a:rPr lang="ru-RU" sz="2800" dirty="0"/>
              <a:t>же </a:t>
            </a:r>
            <a:r>
              <a:rPr lang="ru-RU" sz="2800" dirty="0" smtClean="0"/>
              <a:t>за ВОВ </a:t>
            </a:r>
            <a:r>
              <a:rPr lang="ru-RU" sz="2800" dirty="0"/>
              <a:t>силами ВМФ было уничтожено 670 транспортов </a:t>
            </a:r>
            <a:r>
              <a:rPr lang="ru-RU" sz="2800" dirty="0" smtClean="0"/>
              <a:t>и</a:t>
            </a:r>
          </a:p>
          <a:p>
            <a:pPr>
              <a:buNone/>
            </a:pPr>
            <a:r>
              <a:rPr lang="ru-RU" sz="2800" dirty="0" smtClean="0"/>
              <a:t>615  кораблей</a:t>
            </a:r>
            <a:r>
              <a:rPr lang="ru-RU" sz="2800" dirty="0"/>
              <a:t>. Перечисленные успехи, однако, были </a:t>
            </a:r>
            <a:r>
              <a:rPr lang="ru-RU" sz="2800" dirty="0" smtClean="0"/>
              <a:t>достигнуты</a:t>
            </a:r>
          </a:p>
          <a:p>
            <a:pPr>
              <a:buNone/>
            </a:pPr>
            <a:r>
              <a:rPr lang="ru-RU" sz="2800" dirty="0" smtClean="0"/>
              <a:t>дорогой </a:t>
            </a:r>
            <a:r>
              <a:rPr lang="ru-RU" sz="2800" dirty="0"/>
              <a:t>ценой. За время войны флот потерял 212 </a:t>
            </a:r>
            <a:r>
              <a:rPr lang="ru-RU" sz="2800" dirty="0" smtClean="0"/>
              <a:t>надводных</a:t>
            </a:r>
          </a:p>
          <a:p>
            <a:pPr>
              <a:buNone/>
            </a:pPr>
            <a:r>
              <a:rPr lang="ru-RU" sz="2800" dirty="0" smtClean="0"/>
              <a:t>кораблей </a:t>
            </a:r>
            <a:r>
              <a:rPr lang="ru-RU" sz="2800" dirty="0"/>
              <a:t>(34% от имевшихся), 102 подводных лодки (35,8%), </a:t>
            </a:r>
            <a:r>
              <a:rPr lang="ru-RU" sz="2800" dirty="0" smtClean="0"/>
              <a:t>около</a:t>
            </a:r>
          </a:p>
          <a:p>
            <a:pPr>
              <a:buNone/>
            </a:pPr>
            <a:r>
              <a:rPr lang="ru-RU" sz="2800" dirty="0" smtClean="0"/>
              <a:t>700 </a:t>
            </a:r>
            <a:r>
              <a:rPr lang="ru-RU" sz="2800" dirty="0"/>
              <a:t>боевых катеров (20,5%) и до 5 тыс. самолетов морской авиации.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Подводная лодка М-79 (VI-бис серия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715040"/>
          </a:xfrm>
        </p:spPr>
        <p:txBody>
          <a:bodyPr>
            <a:noAutofit/>
          </a:bodyPr>
          <a:lstStyle/>
          <a:p>
            <a:r>
              <a:rPr lang="ru-RU" sz="2000" i="1" u="sng" dirty="0"/>
              <a:t>Построена</a:t>
            </a:r>
            <a:r>
              <a:rPr lang="ru-RU" sz="2000" dirty="0"/>
              <a:t> на заводе №198 (г. Николаев). Заложена 25.8.1934, спущена на воду 15.9.1935, вступила в строй в 22.7.1936. 10.10.1936 вошла в состав Краснознаменного балтийского флота. С 25.6.1943 по 31.8.1944 находилась в оперативном подчинении командующего ладожской военной флотилии.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i="1" u="sng" dirty="0"/>
              <a:t>Судьба</a:t>
            </a:r>
            <a:r>
              <a:rPr lang="ru-RU" sz="2000" dirty="0"/>
              <a:t>: 22.2.1949 исключена из состава военно-морского флота в связи со сдачей в отдел фондового имущества для разоружения, демонтажа и реализации.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i="1" u="sng" dirty="0"/>
              <a:t>Входила в состав</a:t>
            </a:r>
            <a:r>
              <a:rPr lang="ru-RU" sz="2000" dirty="0"/>
              <a:t>:</a:t>
            </a:r>
          </a:p>
          <a:p>
            <a:pPr>
              <a:buNone/>
            </a:pPr>
            <a:r>
              <a:rPr lang="ru-RU" sz="2000" dirty="0"/>
              <a:t>4-го Дивизиона подводных лодок 1-й бригады подводных лодок, с 6.9.1941 бригада подводных лодок.</a:t>
            </a:r>
          </a:p>
          <a:p>
            <a:pPr>
              <a:buNone/>
            </a:pPr>
            <a:r>
              <a:rPr lang="ru-RU" sz="2000" dirty="0"/>
              <a:t>5-го Дивизиона подводных лодок бригады подводных лодок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i="1" u="sng" dirty="0" smtClean="0"/>
              <a:t>Подводной </a:t>
            </a:r>
            <a:r>
              <a:rPr lang="ru-RU" sz="2000" i="1" u="sng" dirty="0"/>
              <a:t>лодкой командовали:</a:t>
            </a:r>
          </a:p>
          <a:p>
            <a:pPr>
              <a:buNone/>
            </a:pPr>
            <a:r>
              <a:rPr lang="ru-RU" sz="2000" dirty="0" smtClean="0"/>
              <a:t>	капитан </a:t>
            </a:r>
            <a:r>
              <a:rPr lang="ru-RU" sz="2000" dirty="0"/>
              <a:t>-лейтенант И.В. </a:t>
            </a:r>
            <a:r>
              <a:rPr lang="ru-RU" sz="2000" dirty="0" err="1" smtClean="0"/>
              <a:t>Автомонов</a:t>
            </a:r>
            <a:r>
              <a:rPr lang="ru-RU" sz="2000" dirty="0" smtClean="0"/>
              <a:t>, капитан </a:t>
            </a:r>
            <a:r>
              <a:rPr lang="ru-RU" sz="2000" dirty="0"/>
              <a:t>-лейтенант К.С. </a:t>
            </a:r>
            <a:r>
              <a:rPr lang="ru-RU" sz="2000" dirty="0" smtClean="0"/>
              <a:t>Кочетков, капитан </a:t>
            </a:r>
            <a:r>
              <a:rPr lang="ru-RU" sz="2000" dirty="0"/>
              <a:t>-лейтенант А.А. </a:t>
            </a:r>
            <a:r>
              <a:rPr lang="ru-RU" sz="2000" dirty="0" smtClean="0"/>
              <a:t>Клюшкин, капитан </a:t>
            </a:r>
            <a:r>
              <a:rPr lang="ru-RU" sz="2000" dirty="0"/>
              <a:t>3 ранга С.З. </a:t>
            </a:r>
            <a:r>
              <a:rPr lang="ru-RU" sz="2000" dirty="0" err="1"/>
              <a:t>Таращенко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7222" y="285728"/>
            <a:ext cx="6257940" cy="654032"/>
          </a:xfrm>
        </p:spPr>
        <p:txBody>
          <a:bodyPr>
            <a:normAutofit/>
          </a:bodyPr>
          <a:lstStyle/>
          <a:p>
            <a:r>
              <a:rPr lang="ru-RU" sz="2800" b="1" dirty="0"/>
              <a:t>Зенитная артиллерия корабля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85794"/>
            <a:ext cx="10144164" cy="60722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/>
              <a:t>От нападений с воздуха линейные корабли </a:t>
            </a:r>
            <a:r>
              <a:rPr lang="ru-RU" sz="2200" dirty="0" smtClean="0"/>
              <a:t>необходимо было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/>
              <a:t> защищать истребительной </a:t>
            </a:r>
            <a:r>
              <a:rPr lang="ru-RU" sz="2200" dirty="0"/>
              <a:t>авиацией. Поэтому во </a:t>
            </a:r>
            <a:r>
              <a:rPr lang="ru-RU" sz="2200" dirty="0" smtClean="0"/>
              <a:t>вторую половину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/>
              <a:t>второй </a:t>
            </a:r>
            <a:r>
              <a:rPr lang="ru-RU" sz="2200" dirty="0"/>
              <a:t>мировой войны в охранение </a:t>
            </a:r>
            <a:r>
              <a:rPr lang="ru-RU" sz="2200" dirty="0" smtClean="0"/>
              <a:t>линейного корабля на больших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/>
              <a:t> переходах </a:t>
            </a:r>
            <a:r>
              <a:rPr lang="ru-RU" sz="2200" dirty="0"/>
              <a:t>морем </a:t>
            </a:r>
            <a:r>
              <a:rPr lang="ru-RU" sz="2200" dirty="0" smtClean="0"/>
              <a:t>почти всегда входил авианосец. Но в то же время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/>
              <a:t>необходимо было усилить собственную защиту кораблей.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/>
              <a:t>И это было сделано.</a:t>
            </a:r>
          </a:p>
          <a:p>
            <a:pPr>
              <a:spcBef>
                <a:spcPts val="0"/>
              </a:spcBef>
            </a:pPr>
            <a:r>
              <a:rPr lang="ru-RU" sz="2300" dirty="0" smtClean="0"/>
              <a:t>Прежде </a:t>
            </a:r>
            <a:r>
              <a:rPr lang="ru-RU" sz="2300" dirty="0"/>
              <a:t>всего еще больше увеличилось число </a:t>
            </a:r>
            <a:r>
              <a:rPr lang="ru-RU" sz="2300" dirty="0" smtClean="0"/>
              <a:t>зенитных установок </a:t>
            </a:r>
            <a:r>
              <a:rPr lang="ru-RU" sz="2300" dirty="0"/>
              <a:t>на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корабле</a:t>
            </a:r>
            <a:r>
              <a:rPr lang="ru-RU" sz="2300" dirty="0"/>
              <a:t>. На новейших линейных кораблях </a:t>
            </a:r>
            <a:r>
              <a:rPr lang="ru-RU" sz="2300" dirty="0" smtClean="0"/>
              <a:t>число зенитных </a:t>
            </a:r>
            <a:r>
              <a:rPr lang="ru-RU" sz="2300" dirty="0"/>
              <a:t>установок </a:t>
            </a:r>
            <a:r>
              <a:rPr lang="ru-RU" sz="23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доходит </a:t>
            </a:r>
            <a:r>
              <a:rPr lang="ru-RU" sz="2300" dirty="0"/>
              <a:t>до </a:t>
            </a:r>
            <a:r>
              <a:rPr lang="ru-RU" sz="2300" dirty="0" smtClean="0"/>
              <a:t>130. Их вспомогательная артиллерия состоит </a:t>
            </a:r>
            <a:r>
              <a:rPr lang="ru-RU" sz="2300" dirty="0"/>
              <a:t>из 20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«</a:t>
            </a:r>
            <a:r>
              <a:rPr lang="ru-RU" sz="2300" dirty="0"/>
              <a:t>универсальных»  </a:t>
            </a:r>
            <a:r>
              <a:rPr lang="ru-RU" sz="2300" dirty="0" smtClean="0"/>
              <a:t>орудий</a:t>
            </a:r>
            <a:r>
              <a:rPr lang="ru-RU" sz="2300" dirty="0"/>
              <a:t>. </a:t>
            </a:r>
            <a:r>
              <a:rPr lang="ru-RU" sz="2300" dirty="0" smtClean="0"/>
              <a:t>Это значит</a:t>
            </a:r>
            <a:r>
              <a:rPr lang="ru-RU" sz="2300" dirty="0"/>
              <a:t>,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что </a:t>
            </a:r>
            <a:r>
              <a:rPr lang="ru-RU" sz="2300" dirty="0"/>
              <a:t>пушки могут </a:t>
            </a:r>
            <a:r>
              <a:rPr lang="ru-RU" sz="2300" dirty="0" smtClean="0"/>
              <a:t>вести </a:t>
            </a:r>
            <a:r>
              <a:rPr lang="ru-RU" sz="2300" dirty="0"/>
              <a:t>и </a:t>
            </a:r>
            <a:r>
              <a:rPr lang="ru-RU" sz="2300" dirty="0" smtClean="0"/>
              <a:t>зенитный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огонь, </a:t>
            </a:r>
            <a:r>
              <a:rPr lang="ru-RU" sz="2300" dirty="0"/>
              <a:t>что </a:t>
            </a:r>
            <a:r>
              <a:rPr lang="ru-RU" sz="2300" dirty="0" smtClean="0"/>
              <a:t>общее количество </a:t>
            </a:r>
            <a:r>
              <a:rPr lang="ru-RU" sz="2300" dirty="0"/>
              <a:t>зенитных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установок доходит </a:t>
            </a:r>
            <a:r>
              <a:rPr lang="ru-RU" sz="2300" dirty="0"/>
              <a:t>до 150, что </a:t>
            </a:r>
            <a:r>
              <a:rPr lang="ru-RU" sz="2300" dirty="0" smtClean="0"/>
              <a:t>каждый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кв.палубы </a:t>
            </a:r>
            <a:r>
              <a:rPr lang="ru-RU" sz="2300" dirty="0"/>
              <a:t>и </a:t>
            </a:r>
            <a:r>
              <a:rPr lang="ru-RU" sz="2300" dirty="0" smtClean="0"/>
              <a:t>надстроек </a:t>
            </a:r>
            <a:r>
              <a:rPr lang="ru-RU" sz="2300" dirty="0"/>
              <a:t>корабля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защищен зенитными </a:t>
            </a:r>
            <a:r>
              <a:rPr lang="ru-RU" sz="2300" dirty="0"/>
              <a:t>орудиями </a:t>
            </a:r>
            <a:endParaRPr lang="ru-RU" sz="2300" dirty="0" smtClean="0"/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разных типов </a:t>
            </a:r>
            <a:r>
              <a:rPr lang="ru-RU" sz="2300" dirty="0"/>
              <a:t>и </a:t>
            </a:r>
            <a:r>
              <a:rPr lang="ru-RU" sz="2300" dirty="0" smtClean="0"/>
              <a:t>калибров</a:t>
            </a:r>
            <a:r>
              <a:rPr lang="ru-RU" sz="2300" dirty="0"/>
              <a:t>.</a:t>
            </a:r>
          </a:p>
          <a:p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67" t="19533" r="5000"/>
          <a:stretch>
            <a:fillRect/>
          </a:stretch>
        </p:blipFill>
        <p:spPr bwMode="auto">
          <a:xfrm>
            <a:off x="5000628" y="4000504"/>
            <a:ext cx="4000528" cy="26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200" dirty="0"/>
              <a:t>Также качество зенитной артиллерии стало более высокое. Малые зенитные пушки линейных кораблей в последние годы выбрасывали в единицу времени примерно в 50 раз больше </a:t>
            </a:r>
            <a:r>
              <a:rPr lang="ru-RU" sz="2200" dirty="0" smtClean="0"/>
              <a:t>металла, чем до войны. Также прибавились улучшения </a:t>
            </a:r>
            <a:r>
              <a:rPr lang="ru-RU" sz="2200" dirty="0"/>
              <a:t>в технике управления огнем и </a:t>
            </a:r>
            <a:r>
              <a:rPr lang="ru-RU" sz="2200" dirty="0" smtClean="0"/>
              <a:t>увеличение </a:t>
            </a:r>
            <a:r>
              <a:rPr lang="ru-RU" sz="2200" dirty="0"/>
              <a:t>поражающего действия </a:t>
            </a:r>
            <a:r>
              <a:rPr lang="ru-RU" sz="2200" dirty="0" smtClean="0"/>
              <a:t>снарядов.</a:t>
            </a:r>
            <a:endParaRPr lang="ru-RU" sz="2200" dirty="0"/>
          </a:p>
          <a:p>
            <a:pPr>
              <a:buBlip>
                <a:blip r:embed="rId2"/>
              </a:buBlip>
            </a:pPr>
            <a:r>
              <a:rPr lang="ru-RU" sz="2200" dirty="0" smtClean="0"/>
              <a:t>Ствол </a:t>
            </a:r>
            <a:r>
              <a:rPr lang="ru-RU" sz="2200" dirty="0"/>
              <a:t>зенитной пушки должен обладать возможностью менять угол возвышения от 0 до 90°. Воздушный противник может внезапно появиться с </a:t>
            </a:r>
            <a:r>
              <a:rPr lang="ru-RU" sz="2200" dirty="0" smtClean="0"/>
              <a:t>любой стороны, значит</a:t>
            </a:r>
            <a:r>
              <a:rPr lang="ru-RU" sz="2200" dirty="0"/>
              <a:t>, ствол зенитной пушки должен обладать возможностью кругового обстрела, менять горизонтальный угол от 0 до 360°.</a:t>
            </a:r>
          </a:p>
          <a:p>
            <a:pPr>
              <a:buBlip>
                <a:blip r:embed="rId2"/>
              </a:buBlip>
            </a:pPr>
            <a:r>
              <a:rPr lang="ru-RU" sz="2200" dirty="0" smtClean="0"/>
              <a:t>Самолет </a:t>
            </a:r>
            <a:r>
              <a:rPr lang="ru-RU" sz="2200" dirty="0"/>
              <a:t>перемещается в воздухе </a:t>
            </a:r>
            <a:r>
              <a:rPr lang="ru-RU" sz="2200" dirty="0" smtClean="0"/>
              <a:t>очень быстро. Поэтому </a:t>
            </a:r>
            <a:r>
              <a:rPr lang="ru-RU" sz="2200" dirty="0"/>
              <a:t>ствол зенитной пушки во много раз «поворотливей</a:t>
            </a:r>
            <a:r>
              <a:rPr lang="ru-RU" sz="2200" dirty="0" smtClean="0"/>
              <a:t>».</a:t>
            </a:r>
            <a:endParaRPr lang="ru-RU" sz="2200" dirty="0"/>
          </a:p>
          <a:p>
            <a:pPr>
              <a:buBlip>
                <a:blip r:embed="rId2"/>
              </a:buBlip>
            </a:pPr>
            <a:r>
              <a:rPr lang="ru-RU" sz="2200" dirty="0"/>
              <a:t>Зенитные орудия должны еще отличаться значительной скорострельностью. Перед второй мировой войной зенитные пушки выпускали до 25 </a:t>
            </a:r>
            <a:r>
              <a:rPr lang="ru-RU" sz="2200" dirty="0" smtClean="0"/>
              <a:t>нарядов </a:t>
            </a:r>
            <a:r>
              <a:rPr lang="ru-RU" sz="2200" dirty="0"/>
              <a:t>в минуту. А зенитные малокалиберные автоматы и пулеметы выпускают очереди со скоростью сотни выстрелов в минуту.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8229600" cy="1000132"/>
          </a:xfrm>
        </p:spPr>
        <p:txBody>
          <a:bodyPr>
            <a:noAutofit/>
          </a:bodyPr>
          <a:lstStyle/>
          <a:p>
            <a:r>
              <a:rPr lang="ru-RU" sz="3000" b="1" dirty="0"/>
              <a:t>Пушка главного калибра линейного корабля.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126611"/>
            <a:ext cx="4076700" cy="273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71612"/>
            <a:ext cx="3333752" cy="23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Поддержка Черноморским флотом оборонявшихся в Севастополе.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В конце декабря 1941 </a:t>
            </a:r>
            <a:r>
              <a:rPr lang="ru-RU" sz="4000" dirty="0" smtClean="0"/>
              <a:t>года </a:t>
            </a:r>
            <a:r>
              <a:rPr lang="ru-RU" sz="4000" dirty="0"/>
              <a:t>Севастополь переживал наиболее трудные </a:t>
            </a:r>
            <a:r>
              <a:rPr lang="ru-RU" sz="4000" dirty="0" smtClean="0"/>
              <a:t>дни. </a:t>
            </a:r>
            <a:r>
              <a:rPr lang="ru-RU" sz="4000" dirty="0"/>
              <a:t>Защитники города яростными контратаками отбрасывали врага и в минуты передышки уверенно всматривались в горизонт, ожидая появления дымов кораблей. Они знали, что вот-вот придет им на помощь могучая артиллерия флота.</a:t>
            </a:r>
          </a:p>
          <a:p>
            <a:r>
              <a:rPr lang="ru-RU" sz="4000" dirty="0" smtClean="0"/>
              <a:t>И </a:t>
            </a:r>
            <a:r>
              <a:rPr lang="ru-RU" sz="4000" dirty="0"/>
              <a:t>31 декабря стало радостным днем для города-героя. Накануне Нового года на Севастопольский рейд пришел его тезка — линейный корабль «Севастополь» с крейсерами «Красный Крым» и «Красный Кавказ» и эскадренными миноносцами. И уже через несколько минут над городом и его укреплениями пронеслись снаряды главного калибра линейного корабля. </a:t>
            </a:r>
          </a:p>
          <a:p>
            <a:r>
              <a:rPr lang="ru-RU" sz="4000" dirty="0"/>
              <a:t>Корабли Черноморского флота во главе с «Севастополем» еще не раз обрушивали на врага грозную мощь своей артиллерии. Эти удары были настолько меткими и внезапными, что во многих случаях батареи противника не успевали открыть огонь, так как артиллеристы корабля уничтожали свои цели.</a:t>
            </a:r>
          </a:p>
          <a:p>
            <a:r>
              <a:rPr lang="ru-RU" sz="4000" dirty="0"/>
              <a:t>За время с ноября 1941 года по апрель 1942 года линейный корабль «Севастополь» девять раз наносил врагу тяжкие удары своим главным калибром. Его орудия произвели по врагу 3000 выстрелов, а зенитчики отразили 21 воздушную атаку, не допустив та одного повреждения от действия авиации противника.</a:t>
            </a:r>
          </a:p>
          <a:p>
            <a:r>
              <a:rPr lang="ru-RU" sz="4000" dirty="0"/>
              <a:t>И за все время своей боевой службы и Отечественную войну линейный корабль «Севастополь» вставал перед врагом грозной силой. Таким образом, советские моряки поддерживали огнем сухопутные части Красной Армии.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6211669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линейный корабль «Севастополь»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1396</Words>
  <Application>Microsoft Office PowerPoint</Application>
  <PresentationFormat>Экран (4:3)</PresentationFormat>
  <Paragraphs>186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Вооружение СССР в период Второй мировой войны. Военно-морской флот.</vt:lpstr>
      <vt:lpstr>Слайд 2</vt:lpstr>
      <vt:lpstr>Слайд 3</vt:lpstr>
      <vt:lpstr>Зенитная артиллерия корабля</vt:lpstr>
      <vt:lpstr>Слайд 5</vt:lpstr>
      <vt:lpstr>Слайд 6</vt:lpstr>
      <vt:lpstr>Пушка главного калибра линейного корабля. </vt:lpstr>
      <vt:lpstr>Поддержка Черноморским флотом оборонявшихся в Севастополе.</vt:lpstr>
      <vt:lpstr>Слайд 9</vt:lpstr>
      <vt:lpstr>Советский флот в годы Великой Отечественной войны.</vt:lpstr>
      <vt:lpstr>Советский флот в годы Великой Отечественной войны.</vt:lpstr>
      <vt:lpstr>Слайд 12</vt:lpstr>
      <vt:lpstr>Советский флот в годы Великой Отечественной войны.</vt:lpstr>
      <vt:lpstr>Слайд 14</vt:lpstr>
      <vt:lpstr>Советская подводная лодка М-97 (XII серия). </vt:lpstr>
      <vt:lpstr>Слайд 16</vt:lpstr>
      <vt:lpstr>Советская подводная лодка М-96 (VI-бис серия). </vt:lpstr>
      <vt:lpstr>Слайд 18</vt:lpstr>
      <vt:lpstr>Советская подводная лодка М-95 (XII-серия).</vt:lpstr>
      <vt:lpstr>Слайд 20</vt:lpstr>
      <vt:lpstr>Советская подводная лодка М-94 (XII-серия)</vt:lpstr>
      <vt:lpstr>Слайд 22</vt:lpstr>
      <vt:lpstr>Советская подводная лодка «М-90» (XII серия)</vt:lpstr>
      <vt:lpstr>Слайд 24</vt:lpstr>
      <vt:lpstr>Советская подводная лодка М-83 (VI-Бис серия)</vt:lpstr>
      <vt:lpstr>Слайд 26</vt:lpstr>
      <vt:lpstr>Советская подводная лодка М-81 (VI-бис серия)</vt:lpstr>
      <vt:lpstr>Слайд 28</vt:lpstr>
      <vt:lpstr> Советская подводная лодка «М-80» (VI-бис серия)</vt:lpstr>
      <vt:lpstr>Подводная лодка М-79 (VI-бис серия)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Вооружение СССР в период Второй мировой войны. Морские</dc:title>
  <dc:creator>Bogdana_Yarik</dc:creator>
  <cp:lastModifiedBy>Bogdana_Yarik</cp:lastModifiedBy>
  <cp:revision>21</cp:revision>
  <dcterms:created xsi:type="dcterms:W3CDTF">2013-09-16T16:40:58Z</dcterms:created>
  <dcterms:modified xsi:type="dcterms:W3CDTF">2013-09-16T20:17:08Z</dcterms:modified>
</cp:coreProperties>
</file>