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83" r:id="rId14"/>
    <p:sldId id="268" r:id="rId15"/>
    <p:sldId id="269" r:id="rId16"/>
    <p:sldId id="270" r:id="rId17"/>
    <p:sldId id="271" r:id="rId18"/>
    <p:sldId id="273" r:id="rId19"/>
    <p:sldId id="274" r:id="rId20"/>
    <p:sldId id="275" r:id="rId21"/>
    <p:sldId id="276" r:id="rId22"/>
    <p:sldId id="272" r:id="rId23"/>
    <p:sldId id="277" r:id="rId24"/>
    <p:sldId id="278" r:id="rId25"/>
    <p:sldId id="279" r:id="rId26"/>
    <p:sldId id="280" r:id="rId27"/>
    <p:sldId id="284" r:id="rId28"/>
    <p:sldId id="281" r:id="rId29"/>
    <p:sldId id="285" r:id="rId30"/>
    <p:sldId id="286" r:id="rId31"/>
    <p:sldId id="287" r:id="rId32"/>
    <p:sldId id="288"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64" autoAdjust="0"/>
    <p:restoredTop sz="94660"/>
  </p:normalViewPr>
  <p:slideViewPr>
    <p:cSldViewPr>
      <p:cViewPr varScale="1">
        <p:scale>
          <a:sx n="67" d="100"/>
          <a:sy n="67" d="100"/>
        </p:scale>
        <p:origin x="-64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30.01.2013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30.01.2013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30.01.2013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30.01.2013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30.01.2013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30.01.2013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8" Type="http://schemas.openxmlformats.org/officeDocument/2006/relationships/hyperlink" Target="http://ru.wikipedia.org/wiki/%D0%9A%D0%BE%D0%BB%D0%BB%D0%B5%D0%BA%D1%82%D0%B8%D0%B2%D0%B8%D0%B7%D0%B0%D1%86%D0%B8%D1%8F_%D0%B2_%D0%A1%D0%A1%D0%A1%D0%A0" TargetMode="External"/><Relationship Id="rId3" Type="http://schemas.openxmlformats.org/officeDocument/2006/relationships/hyperlink" Target="http://podelise.ru/docs/3274/index-134500-8.html" TargetMode="External"/><Relationship Id="rId7" Type="http://schemas.openxmlformats.org/officeDocument/2006/relationships/hyperlink" Target="http://bibliotekar.ru/sovetskaya-rossiya/52.htm" TargetMode="External"/><Relationship Id="rId2" Type="http://schemas.openxmlformats.org/officeDocument/2006/relationships/hyperlink" Target="http://ru.wikipedia.org/wiki/%D0%98%D0%BD%D0%B4%D1%83%D1%81%D1%82%D1%80%D0%B8%D0%B0%D0%BB%D0%B8%D0%B7%D0%B0%D1%86%D0%B8%D1%8F_%D0%A1%D0%A1%D0%A1%D0%A0" TargetMode="External"/><Relationship Id="rId1" Type="http://schemas.openxmlformats.org/officeDocument/2006/relationships/slideLayout" Target="../slideLayouts/slideLayout2.xml"/><Relationship Id="rId6" Type="http://schemas.openxmlformats.org/officeDocument/2006/relationships/hyperlink" Target="http://www.disput.az/index.php?showtopic=149878" TargetMode="External"/><Relationship Id="rId5" Type="http://schemas.openxmlformats.org/officeDocument/2006/relationships/hyperlink" Target="http://ukrmap.su/ru-wh10/1267.html" TargetMode="External"/><Relationship Id="rId4" Type="http://schemas.openxmlformats.org/officeDocument/2006/relationships/hyperlink" Target="http://referatplus.ru/istoriya/1_history_9_0024.php" TargetMode="External"/><Relationship Id="rId9" Type="http://schemas.openxmlformats.org/officeDocument/2006/relationships/hyperlink" Target="http://www.kursburo.ru/component/djcatalog/item/6-ref-work/83-ref7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1371600"/>
            <a:ext cx="8364812" cy="2700342"/>
          </a:xfrm>
        </p:spPr>
        <p:txBody>
          <a:bodyPr>
            <a:normAutofit/>
          </a:bodyPr>
          <a:lstStyle/>
          <a:p>
            <a:r>
              <a:rPr lang="ru-RU" dirty="0" smtClean="0"/>
              <a:t>Сталинская модернизация</a:t>
            </a:r>
            <a:br>
              <a:rPr lang="ru-RU" dirty="0" smtClean="0"/>
            </a:br>
            <a:r>
              <a:rPr lang="ru-RU" dirty="0" smtClean="0"/>
              <a:t> </a:t>
            </a:r>
            <a:r>
              <a:rPr lang="ru-RU" sz="4400" dirty="0" smtClean="0"/>
              <a:t>СССР 1920-1930</a:t>
            </a:r>
            <a:r>
              <a:rPr lang="ru-RU" sz="3600" dirty="0" smtClean="0"/>
              <a:t>гг</a:t>
            </a:r>
            <a:r>
              <a:rPr lang="ru-RU" sz="4400" dirty="0" smtClean="0"/>
              <a:t>.</a:t>
            </a:r>
            <a:endParaRPr lang="ru-RU" sz="4400" dirty="0"/>
          </a:p>
        </p:txBody>
      </p:sp>
      <p:sp>
        <p:nvSpPr>
          <p:cNvPr id="3" name="Подзаголовок 2"/>
          <p:cNvSpPr>
            <a:spLocks noGrp="1"/>
          </p:cNvSpPr>
          <p:nvPr>
            <p:ph type="subTitle" idx="1"/>
          </p:nvPr>
        </p:nvSpPr>
        <p:spPr>
          <a:xfrm>
            <a:off x="2743200" y="5105400"/>
            <a:ext cx="6400800" cy="1752600"/>
          </a:xfrm>
        </p:spPr>
        <p:txBody>
          <a:bodyPr>
            <a:normAutofit fontScale="92500" lnSpcReduction="20000"/>
          </a:bodyPr>
          <a:lstStyle/>
          <a:p>
            <a:pPr algn="r"/>
            <a:r>
              <a:rPr lang="ru-RU" dirty="0" smtClean="0"/>
              <a:t>Презентацию выполнила</a:t>
            </a:r>
          </a:p>
          <a:p>
            <a:pPr algn="r"/>
            <a:r>
              <a:rPr lang="ru-RU" dirty="0" smtClean="0"/>
              <a:t>Очеретяная </a:t>
            </a:r>
            <a:r>
              <a:rPr lang="ru-RU" dirty="0" err="1" smtClean="0"/>
              <a:t>Карина</a:t>
            </a:r>
            <a:endParaRPr lang="ru-RU" dirty="0" smtClean="0"/>
          </a:p>
          <a:p>
            <a:pPr algn="r"/>
            <a:r>
              <a:rPr lang="ru-RU" dirty="0" smtClean="0"/>
              <a:t>Ученица 10-А класса</a:t>
            </a:r>
          </a:p>
          <a:p>
            <a:pPr algn="r"/>
            <a:r>
              <a:rPr lang="ru-RU" dirty="0" err="1" smtClean="0"/>
              <a:t>СОШ</a:t>
            </a:r>
            <a:r>
              <a:rPr lang="ru-RU" dirty="0" smtClean="0"/>
              <a:t> №2 г. Новомосковска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14282" y="285728"/>
            <a:ext cx="8686800" cy="511156"/>
          </a:xfrm>
        </p:spPr>
        <p:txBody>
          <a:bodyPr>
            <a:normAutofit fontScale="90000"/>
          </a:bodyPr>
          <a:lstStyle/>
          <a:p>
            <a:r>
              <a:rPr lang="ru-RU" dirty="0" smtClean="0"/>
              <a:t>Вторая пятилетка 1933-1937</a:t>
            </a:r>
            <a:endParaRPr lang="ru-RU" dirty="0"/>
          </a:p>
        </p:txBody>
      </p:sp>
      <p:sp>
        <p:nvSpPr>
          <p:cNvPr id="6" name="Содержимое 5"/>
          <p:cNvSpPr>
            <a:spLocks noGrp="1"/>
          </p:cNvSpPr>
          <p:nvPr>
            <p:ph idx="1"/>
          </p:nvPr>
        </p:nvSpPr>
        <p:spPr>
          <a:xfrm>
            <a:off x="285720" y="1071546"/>
            <a:ext cx="8401080" cy="5237814"/>
          </a:xfrm>
        </p:spPr>
        <p:txBody>
          <a:bodyPr>
            <a:normAutofit fontScale="85000" lnSpcReduction="20000"/>
          </a:bodyPr>
          <a:lstStyle/>
          <a:p>
            <a:pPr>
              <a:buNone/>
            </a:pPr>
            <a:r>
              <a:rPr lang="ru-RU" dirty="0" smtClean="0">
                <a:effectLst>
                  <a:outerShdw blurRad="38100" dist="38100" dir="2700000" algn="tl">
                    <a:srgbClr val="000000">
                      <a:alpha val="43137"/>
                    </a:srgbClr>
                  </a:outerShdw>
                </a:effectLst>
              </a:rPr>
              <a:t> План развития утвержден  </a:t>
            </a:r>
            <a:r>
              <a:rPr lang="ru-RU" dirty="0" err="1" smtClean="0">
                <a:effectLst>
                  <a:outerShdw blurRad="38100" dist="38100" dir="2700000" algn="tl">
                    <a:srgbClr val="000000">
                      <a:alpha val="43137"/>
                    </a:srgbClr>
                  </a:outerShdw>
                </a:effectLst>
              </a:rPr>
              <a:t>XVII</a:t>
            </a:r>
            <a:r>
              <a:rPr lang="ru-RU" dirty="0" smtClean="0">
                <a:effectLst>
                  <a:outerShdw blurRad="38100" dist="38100" dir="2700000" algn="tl">
                    <a:srgbClr val="000000">
                      <a:alpha val="43137"/>
                    </a:srgbClr>
                  </a:outerShdw>
                </a:effectLst>
              </a:rPr>
              <a:t> съездом </a:t>
            </a:r>
            <a:r>
              <a:rPr lang="ru-RU" dirty="0" err="1" smtClean="0">
                <a:effectLst>
                  <a:outerShdw blurRad="38100" dist="38100" dir="2700000" algn="tl">
                    <a:srgbClr val="000000">
                      <a:alpha val="43137"/>
                    </a:srgbClr>
                  </a:outerShdw>
                </a:effectLst>
              </a:rPr>
              <a:t>ВКП</a:t>
            </a:r>
            <a:r>
              <a:rPr lang="ru-RU" dirty="0" smtClean="0">
                <a:effectLst>
                  <a:outerShdw blurRad="38100" dist="38100" dir="2700000" algn="tl">
                    <a:srgbClr val="000000">
                      <a:alpha val="43137"/>
                    </a:srgbClr>
                  </a:outerShdw>
                </a:effectLst>
              </a:rPr>
              <a:t> (б).</a:t>
            </a:r>
          </a:p>
          <a:p>
            <a:pPr>
              <a:buNone/>
            </a:pPr>
            <a:r>
              <a:rPr lang="ru-RU" dirty="0" smtClean="0">
                <a:effectLst>
                  <a:outerShdw blurRad="38100" dist="38100" dir="2700000" algn="tl">
                    <a:srgbClr val="000000">
                      <a:alpha val="43137"/>
                    </a:srgbClr>
                  </a:outerShdw>
                </a:effectLst>
              </a:rPr>
              <a:t>Приоритет в развитии тяжелой индустрии в ущерб легкой промышленности.  </a:t>
            </a:r>
            <a:r>
              <a:rPr lang="ru-RU" b="1" dirty="0" smtClean="0">
                <a:solidFill>
                  <a:schemeClr val="accent1"/>
                </a:solidFill>
                <a:effectLst>
                  <a:outerShdw blurRad="38100" dist="38100" dir="2700000" algn="tl">
                    <a:srgbClr val="000000">
                      <a:alpha val="43137"/>
                    </a:srgbClr>
                  </a:outerShdw>
                </a:effectLst>
              </a:rPr>
              <a:t>Главная экономическая задача </a:t>
            </a:r>
            <a:r>
              <a:rPr lang="ru-RU" dirty="0" smtClean="0">
                <a:effectLst>
                  <a:outerShdw blurRad="38100" dist="38100" dir="2700000" algn="tl">
                    <a:srgbClr val="000000">
                      <a:alpha val="43137"/>
                    </a:srgbClr>
                  </a:outerShdw>
                </a:effectLst>
              </a:rPr>
              <a:t>– завершить реконструкцию народного хозяйства на основе новейшей техники. Плановые задания были более реальными. Смогли построить 4,5 тысячи  крупных промышленных предприятий, десятки доменных и мартеновских печей, шахт. В Москве проложена первая линия метрополитена. Завершение плана было объявлено досрочным. Масштабы промышленного строительства заражали энтузиазмом советских людей. Организуется социалистическое соревнование, откликнулись тысячи людей. Получило широкое  развитие стахановское движение (Стаханов за смену в шахте дал 14 трудовых норм). Трудовой энтузиазм во многом определил итоги индустриализации.</a:t>
            </a:r>
          </a:p>
          <a:p>
            <a:pPr>
              <a:buNone/>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6" name="Текст 5"/>
          <p:cNvSpPr>
            <a:spLocks noGrp="1"/>
          </p:cNvSpPr>
          <p:nvPr>
            <p:ph type="body" sz="half" idx="2"/>
          </p:nvPr>
        </p:nvSpPr>
        <p:spPr/>
        <p:txBody>
          <a:bodyPr/>
          <a:lstStyle/>
          <a:p>
            <a:endParaRPr lang="ru-RU"/>
          </a:p>
        </p:txBody>
      </p:sp>
      <p:pic>
        <p:nvPicPr>
          <p:cNvPr id="21506" name="Picture 2" descr="http://www.posterok.com.ua/photo/big/POK02780_1.jpg"/>
          <p:cNvPicPr>
            <a:picLocks noGrp="1" noChangeAspect="1" noChangeArrowheads="1"/>
          </p:cNvPicPr>
          <p:nvPr>
            <p:ph type="pic" idx="1"/>
          </p:nvPr>
        </p:nvPicPr>
        <p:blipFill>
          <a:blip r:embed="rId2"/>
          <a:srcRect t="4009" b="4009"/>
          <a:stretch>
            <a:fillRect/>
          </a:stretch>
        </p:blipFill>
        <p:spPr bwMode="auto">
          <a:xfrm>
            <a:off x="2143108" y="214290"/>
            <a:ext cx="4929222" cy="624052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23554" name="Picture 2" descr="http://t1.gstatic.com/images?q=tbn:ANd9GcQwujhStMYNgGgGhJet-VY8OGUJcDOJfeEC6NduRLESL8tG8UZx"/>
          <p:cNvPicPr>
            <a:picLocks noGrp="1" noChangeAspect="1" noChangeArrowheads="1"/>
          </p:cNvPicPr>
          <p:nvPr>
            <p:ph type="pic" idx="1"/>
          </p:nvPr>
        </p:nvPicPr>
        <p:blipFill>
          <a:blip r:embed="rId2"/>
          <a:srcRect l="2913" r="2913"/>
          <a:stretch>
            <a:fillRect/>
          </a:stretch>
        </p:blipFill>
        <p:spPr bwMode="auto">
          <a:xfrm>
            <a:off x="1142976" y="928669"/>
            <a:ext cx="6929486" cy="500462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57158" y="0"/>
            <a:ext cx="8258204" cy="441306"/>
          </a:xfrm>
        </p:spPr>
        <p:txBody>
          <a:bodyPr>
            <a:normAutofit fontScale="90000"/>
          </a:bodyPr>
          <a:lstStyle/>
          <a:p>
            <a:r>
              <a:rPr lang="ru-RU" dirty="0" smtClean="0"/>
              <a:t>Индустриализация</a:t>
            </a:r>
            <a:endParaRPr lang="ru-RU" dirty="0"/>
          </a:p>
        </p:txBody>
      </p:sp>
      <p:sp>
        <p:nvSpPr>
          <p:cNvPr id="6" name="Текст 5"/>
          <p:cNvSpPr>
            <a:spLocks noGrp="1"/>
          </p:cNvSpPr>
          <p:nvPr>
            <p:ph type="body" idx="1"/>
          </p:nvPr>
        </p:nvSpPr>
        <p:spPr>
          <a:xfrm>
            <a:off x="285720" y="500042"/>
            <a:ext cx="4000528" cy="642942"/>
          </a:xfrm>
        </p:spPr>
        <p:txBody>
          <a:bodyPr/>
          <a:lstStyle/>
          <a:p>
            <a:pPr algn="ctr"/>
            <a:r>
              <a:rPr lang="ru-RU" b="1" dirty="0" smtClean="0">
                <a:solidFill>
                  <a:schemeClr val="accent1"/>
                </a:solidFill>
                <a:effectLst>
                  <a:outerShdw blurRad="38100" dist="38100" dir="2700000" algn="tl">
                    <a:srgbClr val="000000">
                      <a:alpha val="43137"/>
                    </a:srgbClr>
                  </a:outerShdw>
                </a:effectLst>
              </a:rPr>
              <a:t>Достижения</a:t>
            </a:r>
            <a:endParaRPr lang="ru-RU" b="1" dirty="0">
              <a:solidFill>
                <a:schemeClr val="accent1"/>
              </a:solidFill>
              <a:effectLst>
                <a:outerShdw blurRad="38100" dist="38100" dir="2700000" algn="tl">
                  <a:srgbClr val="000000">
                    <a:alpha val="43137"/>
                  </a:srgbClr>
                </a:outerShdw>
              </a:effectLst>
            </a:endParaRPr>
          </a:p>
        </p:txBody>
      </p:sp>
      <p:sp>
        <p:nvSpPr>
          <p:cNvPr id="8" name="Текст 7"/>
          <p:cNvSpPr>
            <a:spLocks noGrp="1"/>
          </p:cNvSpPr>
          <p:nvPr>
            <p:ph type="body" sz="half" idx="3"/>
          </p:nvPr>
        </p:nvSpPr>
        <p:spPr>
          <a:xfrm>
            <a:off x="4643438" y="571480"/>
            <a:ext cx="4041775" cy="571504"/>
          </a:xfrm>
        </p:spPr>
        <p:txBody>
          <a:bodyPr/>
          <a:lstStyle/>
          <a:p>
            <a:pPr algn="ctr"/>
            <a:r>
              <a:rPr lang="ru-RU" b="1" dirty="0" smtClean="0">
                <a:solidFill>
                  <a:schemeClr val="accent1"/>
                </a:solidFill>
                <a:effectLst>
                  <a:outerShdw blurRad="38100" dist="38100" dir="2700000" algn="tl">
                    <a:srgbClr val="000000">
                      <a:alpha val="43137"/>
                    </a:srgbClr>
                  </a:outerShdw>
                </a:effectLst>
              </a:rPr>
              <a:t>Просчёты</a:t>
            </a:r>
            <a:endParaRPr lang="ru-RU" b="1" dirty="0">
              <a:solidFill>
                <a:schemeClr val="accent1"/>
              </a:solidFill>
              <a:effectLst>
                <a:outerShdw blurRad="38100" dist="38100" dir="2700000" algn="tl">
                  <a:srgbClr val="000000">
                    <a:alpha val="43137"/>
                  </a:srgbClr>
                </a:outerShdw>
              </a:effectLst>
            </a:endParaRPr>
          </a:p>
        </p:txBody>
      </p:sp>
      <p:sp>
        <p:nvSpPr>
          <p:cNvPr id="9" name="Содержимое 8"/>
          <p:cNvSpPr>
            <a:spLocks noGrp="1"/>
          </p:cNvSpPr>
          <p:nvPr>
            <p:ph sz="quarter" idx="4"/>
          </p:nvPr>
        </p:nvSpPr>
        <p:spPr>
          <a:xfrm>
            <a:off x="4429125" y="1142984"/>
            <a:ext cx="4714876" cy="5715016"/>
          </a:xfrm>
        </p:spPr>
        <p:txBody>
          <a:bodyPr>
            <a:noAutofit/>
          </a:bodyPr>
          <a:lstStyle/>
          <a:p>
            <a:r>
              <a:rPr lang="ru-RU" sz="1600" dirty="0" smtClean="0">
                <a:effectLst>
                  <a:outerShdw blurRad="38100" dist="38100" dir="2700000" algn="tl">
                    <a:srgbClr val="000000">
                      <a:alpha val="43137"/>
                    </a:srgbClr>
                  </a:outerShdw>
                </a:effectLst>
              </a:rPr>
              <a:t>В пользу индустриализации поколение советских людей жертвовало своим материальным благополучием, уровень  жизни был      очень низким</a:t>
            </a:r>
          </a:p>
          <a:p>
            <a:r>
              <a:rPr lang="ru-RU" sz="1600" dirty="0" smtClean="0">
                <a:effectLst>
                  <a:outerShdw blurRad="38100" dist="38100" dir="2700000" algn="tl">
                    <a:srgbClr val="000000">
                      <a:alpha val="43137"/>
                    </a:srgbClr>
                  </a:outerShdw>
                </a:effectLst>
              </a:rPr>
              <a:t> В ходе индустриализации пострадали             многие люди, власти прибегли к  массовым                репрессиям</a:t>
            </a:r>
          </a:p>
          <a:p>
            <a:r>
              <a:rPr lang="ru-RU" sz="1600" dirty="0" smtClean="0">
                <a:effectLst>
                  <a:outerShdw blurRad="38100" dist="38100" dir="2700000" algn="tl">
                    <a:srgbClr val="000000">
                      <a:alpha val="43137"/>
                    </a:srgbClr>
                  </a:outerShdw>
                </a:effectLst>
              </a:rPr>
              <a:t>Индустриализация произошла за счет разорения деревни, что привело к  голоду      1932-33г.</a:t>
            </a:r>
          </a:p>
          <a:p>
            <a:r>
              <a:rPr lang="ru-RU" sz="1600" dirty="0" err="1" smtClean="0">
                <a:effectLst>
                  <a:outerShdw blurRad="38100" dist="38100" dir="2700000" algn="tl">
                    <a:srgbClr val="000000">
                      <a:alpha val="43137"/>
                    </a:srgbClr>
                  </a:outerShdw>
                </a:effectLst>
              </a:rPr>
              <a:t>Продукция,выпускаемая</a:t>
            </a:r>
            <a:r>
              <a:rPr lang="ru-RU" sz="1600" dirty="0" smtClean="0">
                <a:effectLst>
                  <a:outerShdw blurRad="38100" dist="38100" dir="2700000" algn="tl">
                    <a:srgbClr val="000000">
                      <a:alpha val="43137"/>
                    </a:srgbClr>
                  </a:outerShdw>
                </a:effectLst>
              </a:rPr>
              <a:t> предприятиями в годы индустриализации была  низкого           качества и неконкурентоспособной на мировом рынке</a:t>
            </a:r>
          </a:p>
          <a:p>
            <a:r>
              <a:rPr lang="ru-RU" sz="1600" dirty="0" smtClean="0">
                <a:effectLst>
                  <a:outerShdw blurRad="38100" dist="38100" dir="2700000" algn="tl">
                    <a:srgbClr val="000000">
                      <a:alpha val="43137"/>
                    </a:srgbClr>
                  </a:outerShdw>
                </a:effectLst>
              </a:rPr>
              <a:t> Созданная в ходе индустриализации промышленность была ориентирована в        первую очередь на нужды государства ,     выпуск товаров массового  потребления налажен не  был. </a:t>
            </a:r>
            <a:r>
              <a:rPr lang="ru-RU" sz="1800" dirty="0" smtClean="0"/>
              <a:t/>
            </a:r>
            <a:br>
              <a:rPr lang="ru-RU" sz="1800" dirty="0" smtClean="0"/>
            </a:br>
            <a:r>
              <a:rPr lang="ru-RU" sz="1800" dirty="0" smtClean="0"/>
              <a:t/>
            </a:r>
            <a:br>
              <a:rPr lang="ru-RU" sz="1800" dirty="0" smtClean="0"/>
            </a:br>
            <a:endParaRPr lang="ru-RU" sz="1800" dirty="0"/>
          </a:p>
        </p:txBody>
      </p:sp>
      <p:sp>
        <p:nvSpPr>
          <p:cNvPr id="11" name="Содержимое 10"/>
          <p:cNvSpPr>
            <a:spLocks noGrp="1"/>
          </p:cNvSpPr>
          <p:nvPr>
            <p:ph sz="quarter" idx="2"/>
          </p:nvPr>
        </p:nvSpPr>
        <p:spPr>
          <a:xfrm>
            <a:off x="0" y="1214422"/>
            <a:ext cx="4500562" cy="5500726"/>
          </a:xfrm>
        </p:spPr>
        <p:txBody>
          <a:bodyPr>
            <a:noAutofit/>
          </a:bodyPr>
          <a:lstStyle/>
          <a:p>
            <a:r>
              <a:rPr lang="ru-RU" sz="1600" dirty="0" smtClean="0">
                <a:effectLst>
                  <a:outerShdw blurRad="38100" dist="38100" dir="2700000" algn="tl">
                    <a:srgbClr val="000000">
                      <a:alpha val="43137"/>
                    </a:srgbClr>
                  </a:outerShdw>
                </a:effectLst>
              </a:rPr>
              <a:t> Индустриализация привела к тому, что     СССР стал выпускать всю  необходимую ему для существования промышленную                  продукцию, страна обеспечила  себе экономическую, а значит и политическую независимость</a:t>
            </a:r>
          </a:p>
          <a:p>
            <a:r>
              <a:rPr lang="ru-RU" sz="1600" dirty="0" smtClean="0">
                <a:effectLst>
                  <a:outerShdw blurRad="38100" dist="38100" dir="2700000" algn="tl">
                    <a:srgbClr val="000000">
                      <a:alpha val="43137"/>
                    </a:srgbClr>
                  </a:outerShdw>
                </a:effectLst>
              </a:rPr>
              <a:t>СССР из аграрной превратился в индустриально-аграрную страну, с его  интересами стали считаться</a:t>
            </a:r>
          </a:p>
          <a:p>
            <a:r>
              <a:rPr lang="ru-RU" sz="1600" dirty="0" smtClean="0">
                <a:effectLst>
                  <a:outerShdw blurRad="38100" dist="38100" dir="2700000" algn="tl">
                    <a:srgbClr val="000000">
                      <a:alpha val="43137"/>
                    </a:srgbClr>
                  </a:outerShdw>
                </a:effectLst>
              </a:rPr>
              <a:t> Индустриализация создала базу для          развития материального  благосостояния советских людей в будущем</a:t>
            </a:r>
          </a:p>
          <a:p>
            <a:r>
              <a:rPr lang="ru-RU" sz="1600" dirty="0" smtClean="0">
                <a:effectLst>
                  <a:outerShdw blurRad="38100" dist="38100" dir="2700000" algn="tl">
                    <a:srgbClr val="000000">
                      <a:alpha val="43137"/>
                    </a:srgbClr>
                  </a:outerShdw>
                </a:effectLst>
              </a:rPr>
              <a:t> Без развития промышленности СССР не   смог бы одержать победу во второй  мировой    войне</a:t>
            </a:r>
          </a:p>
          <a:p>
            <a:r>
              <a:rPr lang="ru-RU" sz="1600" dirty="0" smtClean="0">
                <a:effectLst>
                  <a:outerShdw blurRad="38100" dist="38100" dir="2700000" algn="tl">
                    <a:srgbClr val="000000">
                      <a:alpha val="43137"/>
                    </a:srgbClr>
                  </a:outerShdw>
                </a:effectLst>
              </a:rPr>
              <a:t>   В стране была решена проблема              безработицы</a:t>
            </a:r>
            <a:br>
              <a:rPr lang="ru-RU" sz="1600" dirty="0" smtClean="0">
                <a:effectLst>
                  <a:outerShdw blurRad="38100" dist="38100" dir="2700000" algn="tl">
                    <a:srgbClr val="000000">
                      <a:alpha val="43137"/>
                    </a:srgbClr>
                  </a:outerShdw>
                </a:effectLst>
              </a:rPr>
            </a:br>
            <a:r>
              <a:rPr lang="ru-RU" sz="1600" dirty="0" smtClean="0">
                <a:effectLst>
                  <a:outerShdw blurRad="38100" dist="38100" dir="2700000" algn="tl">
                    <a:srgbClr val="000000">
                      <a:alpha val="43137"/>
                    </a:srgbClr>
                  </a:outerShdw>
                </a:effectLst>
              </a:rPr>
              <a:t/>
            </a:r>
            <a:br>
              <a:rPr lang="ru-RU" sz="1600" dirty="0" smtClean="0">
                <a:effectLst>
                  <a:outerShdw blurRad="38100" dist="38100" dir="2700000" algn="tl">
                    <a:srgbClr val="000000">
                      <a:alpha val="43137"/>
                    </a:srgbClr>
                  </a:outerShdw>
                </a:effectLst>
              </a:rPr>
            </a:br>
            <a:r>
              <a:rPr lang="ru-RU" sz="1600" dirty="0" smtClean="0"/>
              <a:t/>
            </a:r>
            <a:br>
              <a:rPr lang="ru-RU" sz="1600" dirty="0" smtClean="0"/>
            </a:br>
            <a:r>
              <a:rPr lang="ru-RU" sz="1600" dirty="0" smtClean="0"/>
              <a:t/>
            </a:r>
            <a:br>
              <a:rPr lang="ru-RU" sz="1600" dirty="0" smtClean="0"/>
            </a:br>
            <a:endParaRPr lang="ru-RU"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42910" y="214290"/>
            <a:ext cx="8015286" cy="785794"/>
          </a:xfrm>
        </p:spPr>
        <p:txBody>
          <a:bodyPr>
            <a:normAutofit fontScale="90000"/>
          </a:bodyPr>
          <a:lstStyle/>
          <a:p>
            <a:r>
              <a:rPr lang="ru-RU" dirty="0" smtClean="0"/>
              <a:t>Особенности индустриализации</a:t>
            </a:r>
            <a:br>
              <a:rPr lang="ru-RU" dirty="0" smtClean="0"/>
            </a:br>
            <a:r>
              <a:rPr lang="ru-RU" dirty="0" smtClean="0"/>
              <a:t> Итоги и последствия</a:t>
            </a:r>
            <a:endParaRPr lang="ru-RU" dirty="0"/>
          </a:p>
        </p:txBody>
      </p:sp>
      <p:sp>
        <p:nvSpPr>
          <p:cNvPr id="6" name="Содержимое 5"/>
          <p:cNvSpPr>
            <a:spLocks noGrp="1"/>
          </p:cNvSpPr>
          <p:nvPr>
            <p:ph idx="1"/>
          </p:nvPr>
        </p:nvSpPr>
        <p:spPr>
          <a:xfrm>
            <a:off x="571472" y="1214422"/>
            <a:ext cx="8115328" cy="5094938"/>
          </a:xfrm>
        </p:spPr>
        <p:txBody>
          <a:bodyPr/>
          <a:lstStyle/>
          <a:p>
            <a:pPr>
              <a:buNone/>
            </a:pPr>
            <a:r>
              <a:rPr lang="ru-RU" b="1" dirty="0" smtClean="0">
                <a:solidFill>
                  <a:schemeClr val="accent1"/>
                </a:solidFill>
                <a:effectLst>
                  <a:outerShdw blurRad="38100" dist="38100" dir="2700000" algn="tl">
                    <a:srgbClr val="000000">
                      <a:alpha val="43137"/>
                    </a:srgbClr>
                  </a:outerShdw>
                </a:effectLst>
              </a:rPr>
              <a:t>Особенности:</a:t>
            </a:r>
          </a:p>
          <a:p>
            <a:r>
              <a:rPr lang="ru-RU" dirty="0" smtClean="0">
                <a:effectLst>
                  <a:outerShdw blurRad="38100" dist="38100" dir="2700000" algn="tl">
                    <a:srgbClr val="000000">
                      <a:alpha val="43137"/>
                    </a:srgbClr>
                  </a:outerShdw>
                </a:effectLst>
              </a:rPr>
              <a:t>Высокие темпы и сжатые сроки.</a:t>
            </a:r>
          </a:p>
          <a:p>
            <a:r>
              <a:rPr lang="ru-RU" dirty="0" smtClean="0">
                <a:effectLst>
                  <a:outerShdw blurRad="38100" dist="38100" dir="2700000" algn="tl">
                    <a:srgbClr val="000000">
                      <a:alpha val="43137"/>
                    </a:srgbClr>
                  </a:outerShdw>
                </a:effectLst>
              </a:rPr>
              <a:t>Развитие тяжелой промышленности в ущерб легкой и перекачка средств из аграрного сектора.</a:t>
            </a:r>
          </a:p>
          <a:p>
            <a:pPr>
              <a:buNone/>
            </a:pPr>
            <a:r>
              <a:rPr lang="ru-RU" b="1" dirty="0" smtClean="0">
                <a:solidFill>
                  <a:schemeClr val="accent1"/>
                </a:solidFill>
                <a:effectLst>
                  <a:outerShdw blurRad="38100" dist="38100" dir="2700000" algn="tl">
                    <a:srgbClr val="000000">
                      <a:alpha val="43137"/>
                    </a:srgbClr>
                  </a:outerShdw>
                </a:effectLst>
              </a:rPr>
              <a:t>Итоги:</a:t>
            </a:r>
          </a:p>
          <a:p>
            <a:r>
              <a:rPr lang="ru-RU" dirty="0" smtClean="0">
                <a:effectLst>
                  <a:outerShdw blurRad="38100" dist="38100" dir="2700000" algn="tl">
                    <a:srgbClr val="000000">
                      <a:alpha val="43137"/>
                    </a:srgbClr>
                  </a:outerShdw>
                </a:effectLst>
              </a:rPr>
              <a:t>Реконструирована материально-техническая база народного хозяйства.</a:t>
            </a:r>
          </a:p>
          <a:p>
            <a:r>
              <a:rPr lang="ru-RU" dirty="0" smtClean="0">
                <a:effectLst>
                  <a:outerShdw blurRad="38100" dist="38100" dir="2700000" algn="tl">
                    <a:srgbClr val="000000">
                      <a:alpha val="43137"/>
                    </a:srgbClr>
                  </a:outerShdw>
                </a:effectLst>
              </a:rPr>
              <a:t>Созданы новые отрасли промышленности.</a:t>
            </a:r>
          </a:p>
          <a:p>
            <a:r>
              <a:rPr lang="ru-RU" dirty="0" smtClean="0">
                <a:effectLst>
                  <a:outerShdw blurRad="38100" dist="38100" dir="2700000" algn="tl">
                    <a:srgbClr val="000000">
                      <a:alpha val="43137"/>
                    </a:srgbClr>
                  </a:outerShdw>
                </a:effectLst>
              </a:rPr>
              <a:t>Достигнута экономическая независимость.</a:t>
            </a:r>
          </a:p>
          <a:p>
            <a:endParaRPr lang="ru-RU" dirty="0" smtClean="0">
              <a:solidFill>
                <a:schemeClr val="accent1"/>
              </a:solidFill>
              <a:effectLst>
                <a:outerShdw blurRad="38100" dist="38100" dir="2700000" algn="tl">
                  <a:srgbClr val="000000">
                    <a:alpha val="43137"/>
                  </a:srgbClr>
                </a:outerShdw>
              </a:effectLst>
            </a:endParaRP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472518" cy="1011222"/>
          </a:xfrm>
        </p:spPr>
        <p:txBody>
          <a:bodyPr>
            <a:normAutofit/>
          </a:bodyPr>
          <a:lstStyle/>
          <a:p>
            <a:r>
              <a:rPr lang="ru-RU" dirty="0" smtClean="0"/>
              <a:t>Коллективизация</a:t>
            </a:r>
            <a:endParaRPr lang="ru-RU" dirty="0"/>
          </a:p>
        </p:txBody>
      </p:sp>
      <p:sp>
        <p:nvSpPr>
          <p:cNvPr id="3" name="Содержимое 2"/>
          <p:cNvSpPr>
            <a:spLocks noGrp="1"/>
          </p:cNvSpPr>
          <p:nvPr>
            <p:ph idx="1"/>
          </p:nvPr>
        </p:nvSpPr>
        <p:spPr>
          <a:xfrm>
            <a:off x="357158" y="928670"/>
            <a:ext cx="8786842" cy="2857520"/>
          </a:xfrm>
        </p:spPr>
        <p:txBody>
          <a:bodyPr>
            <a:normAutofit fontScale="70000" lnSpcReduction="20000"/>
          </a:bodyPr>
          <a:lstStyle/>
          <a:p>
            <a:pPr>
              <a:buNone/>
            </a:pPr>
            <a:r>
              <a:rPr lang="ru-RU" b="1" dirty="0" smtClean="0">
                <a:solidFill>
                  <a:schemeClr val="accent1"/>
                </a:solidFill>
                <a:effectLst>
                  <a:outerShdw blurRad="38100" dist="38100" dir="2700000" algn="tl">
                    <a:srgbClr val="000000">
                      <a:alpha val="43137"/>
                    </a:srgbClr>
                  </a:outerShdw>
                </a:effectLst>
              </a:rPr>
              <a:t>Коллективизация</a:t>
            </a:r>
            <a:r>
              <a:rPr lang="ru-RU" b="1" dirty="0" smtClean="0">
                <a:effectLst>
                  <a:outerShdw blurRad="38100" dist="38100" dir="2700000" algn="tl">
                    <a:srgbClr val="000000">
                      <a:alpha val="43137"/>
                    </a:srgbClr>
                  </a:outerShdw>
                </a:effectLst>
              </a:rPr>
              <a:t> </a:t>
            </a:r>
            <a:r>
              <a:rPr lang="ru-RU" dirty="0" smtClean="0">
                <a:effectLst>
                  <a:outerShdw blurRad="38100" dist="38100" dir="2700000" algn="tl">
                    <a:srgbClr val="000000">
                      <a:alpha val="43137"/>
                    </a:srgbClr>
                  </a:outerShdw>
                </a:effectLst>
              </a:rPr>
              <a:t>— процесс объединения единоличных крестьянских хозяйств в коллективные хозяйства (колхозы в СССР). Проводилась в СССР в конце 1920-х — начале 1930-х </a:t>
            </a:r>
            <a:r>
              <a:rPr lang="ru-RU" dirty="0" err="1" smtClean="0">
                <a:effectLst>
                  <a:outerShdw blurRad="38100" dist="38100" dir="2700000" algn="tl">
                    <a:srgbClr val="000000">
                      <a:alpha val="43137"/>
                    </a:srgbClr>
                  </a:outerShdw>
                </a:effectLst>
              </a:rPr>
              <a:t>гг</a:t>
            </a:r>
            <a:r>
              <a:rPr lang="ru-RU" dirty="0" smtClean="0">
                <a:effectLst>
                  <a:outerShdw blurRad="38100" dist="38100" dir="2700000" algn="tl">
                    <a:srgbClr val="000000">
                      <a:alpha val="43137"/>
                    </a:srgbClr>
                  </a:outerShdw>
                </a:effectLst>
              </a:rPr>
              <a:t> (1928-1933) в западных районах Украины, Белоруссии и Молдавии, в Эстонии, Латвии и Литве коллективизация была завершена в 1949—1950 гг.</a:t>
            </a:r>
          </a:p>
          <a:p>
            <a:pPr>
              <a:buNone/>
            </a:pPr>
            <a:r>
              <a:rPr lang="ru-RU" b="1" dirty="0" smtClean="0">
                <a:solidFill>
                  <a:schemeClr val="accent1"/>
                </a:solidFill>
                <a:effectLst>
                  <a:outerShdw blurRad="38100" dist="38100" dir="2700000" algn="tl">
                    <a:srgbClr val="000000">
                      <a:alpha val="43137"/>
                    </a:srgbClr>
                  </a:outerShdw>
                </a:effectLst>
              </a:rPr>
              <a:t>Декабрь 1927 года</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XV</a:t>
            </a:r>
            <a:r>
              <a:rPr lang="ru-RU" dirty="0" smtClean="0">
                <a:effectLst>
                  <a:outerShdw blurRad="38100" dist="38100" dir="2700000" algn="tl">
                    <a:srgbClr val="000000">
                      <a:alpha val="43137"/>
                    </a:srgbClr>
                  </a:outerShdw>
                </a:effectLst>
              </a:rPr>
              <a:t> съезд </a:t>
            </a:r>
            <a:r>
              <a:rPr lang="ru-RU" dirty="0" err="1" smtClean="0">
                <a:effectLst>
                  <a:outerShdw blurRad="38100" dist="38100" dir="2700000" algn="tl">
                    <a:srgbClr val="000000">
                      <a:alpha val="43137"/>
                    </a:srgbClr>
                  </a:outerShdw>
                </a:effectLst>
              </a:rPr>
              <a:t>ВКП</a:t>
            </a:r>
            <a:r>
              <a:rPr lang="ru-RU" dirty="0" smtClean="0">
                <a:effectLst>
                  <a:outerShdw blurRad="38100" dist="38100" dir="2700000" algn="tl">
                    <a:srgbClr val="000000">
                      <a:alpha val="43137"/>
                    </a:srgbClr>
                  </a:outerShdw>
                </a:effectLst>
              </a:rPr>
              <a:t> (б). Принята резолюция по вопросу о работе в деревне. </a:t>
            </a:r>
            <a:r>
              <a:rPr lang="ru-RU" b="1" dirty="0" smtClean="0">
                <a:solidFill>
                  <a:schemeClr val="accent1"/>
                </a:solidFill>
                <a:effectLst>
                  <a:outerShdw blurRad="38100" dist="38100" dir="2700000" algn="tl">
                    <a:srgbClr val="000000">
                      <a:alpha val="43137"/>
                    </a:srgbClr>
                  </a:outerShdw>
                </a:effectLst>
              </a:rPr>
              <a:t>Задача</a:t>
            </a:r>
            <a:r>
              <a:rPr lang="ru-RU" dirty="0" smtClean="0">
                <a:effectLst>
                  <a:outerShdw blurRad="38100" dist="38100" dir="2700000" algn="tl">
                    <a:srgbClr val="000000">
                      <a:alpha val="43137"/>
                    </a:srgbClr>
                  </a:outerShdw>
                </a:effectLst>
              </a:rPr>
              <a:t>: переход к коллективной обработке земли. Март 1928 года – ЦК партии в разосланном на места письме потребовал укрепления существующих и создания новых колхозов</a:t>
            </a:r>
            <a:r>
              <a:rPr lang="ru-RU" dirty="0" smtClean="0"/>
              <a:t>.</a:t>
            </a:r>
            <a:endParaRPr lang="ru-RU" dirty="0"/>
          </a:p>
        </p:txBody>
      </p:sp>
      <p:pic>
        <p:nvPicPr>
          <p:cNvPr id="24578" name="Picture 2" descr="http://t2.gstatic.com/images?q=tbn:ANd9GcR86b8kx952bJW2H0CgKuFSPuITSIHfZsDbWh2SidER_5B3_O9n"/>
          <p:cNvPicPr>
            <a:picLocks noChangeAspect="1" noChangeArrowheads="1"/>
          </p:cNvPicPr>
          <p:nvPr/>
        </p:nvPicPr>
        <p:blipFill>
          <a:blip r:embed="rId2"/>
          <a:srcRect/>
          <a:stretch>
            <a:fillRect/>
          </a:stretch>
        </p:blipFill>
        <p:spPr bwMode="auto">
          <a:xfrm>
            <a:off x="5786446" y="3500438"/>
            <a:ext cx="2357454" cy="3188061"/>
          </a:xfrm>
          <a:prstGeom prst="rect">
            <a:avLst/>
          </a:prstGeom>
          <a:noFill/>
        </p:spPr>
      </p:pic>
      <p:pic>
        <p:nvPicPr>
          <p:cNvPr id="24580" name="Picture 4" descr="http://www.home-edu.ru/user/uatml/00000754/histbibil/ist_otech/20vek/imgs/ekonom7.jpg"/>
          <p:cNvPicPr>
            <a:picLocks noChangeAspect="1" noChangeArrowheads="1"/>
          </p:cNvPicPr>
          <p:nvPr/>
        </p:nvPicPr>
        <p:blipFill>
          <a:blip r:embed="rId3"/>
          <a:srcRect/>
          <a:stretch>
            <a:fillRect/>
          </a:stretch>
        </p:blipFill>
        <p:spPr bwMode="auto">
          <a:xfrm>
            <a:off x="714348" y="3357562"/>
            <a:ext cx="4714908" cy="331615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lstStyle/>
          <a:p>
            <a:r>
              <a:rPr lang="ru-RU" dirty="0" smtClean="0"/>
              <a:t>Цели коллективизации </a:t>
            </a:r>
            <a:endParaRPr lang="ru-RU" dirty="0"/>
          </a:p>
        </p:txBody>
      </p:sp>
      <p:sp>
        <p:nvSpPr>
          <p:cNvPr id="3" name="Содержимое 2"/>
          <p:cNvSpPr>
            <a:spLocks noGrp="1"/>
          </p:cNvSpPr>
          <p:nvPr>
            <p:ph idx="1"/>
          </p:nvPr>
        </p:nvSpPr>
        <p:spPr>
          <a:xfrm>
            <a:off x="500034" y="1428736"/>
            <a:ext cx="8186766" cy="4880624"/>
          </a:xfrm>
        </p:spPr>
        <p:txBody>
          <a:bodyPr/>
          <a:lstStyle/>
          <a:p>
            <a:r>
              <a:rPr lang="ru-RU" dirty="0" smtClean="0">
                <a:effectLst>
                  <a:outerShdw blurRad="38100" dist="38100" dir="2700000" algn="tl">
                    <a:srgbClr val="000000">
                      <a:alpha val="43137"/>
                    </a:srgbClr>
                  </a:outerShdw>
                </a:effectLst>
              </a:rPr>
              <a:t>Обеспечение перекачивания средств из деревни в город на нужды индустриализации.</a:t>
            </a:r>
          </a:p>
          <a:p>
            <a:r>
              <a:rPr lang="ru-RU" dirty="0" smtClean="0">
                <a:effectLst>
                  <a:outerShdw blurRad="38100" dist="38100" dir="2700000" algn="tl">
                    <a:srgbClr val="000000">
                      <a:alpha val="43137"/>
                    </a:srgbClr>
                  </a:outerShdw>
                </a:effectLst>
              </a:rPr>
              <a:t>Ликвидация кулачества как класса. </a:t>
            </a:r>
          </a:p>
          <a:p>
            <a:r>
              <a:rPr lang="ru-RU" dirty="0" smtClean="0">
                <a:effectLst>
                  <a:outerShdw blurRad="38100" dist="38100" dir="2700000" algn="tl">
                    <a:srgbClr val="000000">
                      <a:alpha val="43137"/>
                    </a:srgbClr>
                  </a:outerShdw>
                </a:effectLst>
              </a:rPr>
              <a:t>Стремление наладить эффективное сельскохозяйственное производство.</a:t>
            </a:r>
          </a:p>
          <a:p>
            <a:r>
              <a:rPr lang="ru-RU" dirty="0" smtClean="0">
                <a:effectLst>
                  <a:outerShdw blurRad="38100" dist="38100" dir="2700000" algn="tl">
                    <a:srgbClr val="000000">
                      <a:alpha val="43137"/>
                    </a:srgbClr>
                  </a:outerShdw>
                </a:effectLst>
              </a:rPr>
              <a:t>Распространение влияния государства на частный сектор сельского хозяйства(полное огосударствление экономики). </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329642" cy="868346"/>
          </a:xfrm>
        </p:spPr>
        <p:txBody>
          <a:bodyPr>
            <a:normAutofit fontScale="90000"/>
          </a:bodyPr>
          <a:lstStyle/>
          <a:p>
            <a:r>
              <a:rPr lang="ru-RU" dirty="0" smtClean="0"/>
              <a:t>Осуществление коллективизации</a:t>
            </a:r>
            <a:endParaRPr lang="ru-RU" dirty="0"/>
          </a:p>
        </p:txBody>
      </p:sp>
      <p:sp>
        <p:nvSpPr>
          <p:cNvPr id="3" name="Содержимое 2"/>
          <p:cNvSpPr>
            <a:spLocks noGrp="1"/>
          </p:cNvSpPr>
          <p:nvPr>
            <p:ph idx="1"/>
          </p:nvPr>
        </p:nvSpPr>
        <p:spPr>
          <a:xfrm>
            <a:off x="0" y="785794"/>
            <a:ext cx="9144000" cy="6072206"/>
          </a:xfrm>
        </p:spPr>
        <p:txBody>
          <a:bodyPr>
            <a:normAutofit fontScale="62500" lnSpcReduction="20000"/>
          </a:bodyPr>
          <a:lstStyle/>
          <a:p>
            <a:r>
              <a:rPr lang="ru-RU" dirty="0" smtClean="0"/>
              <a:t>1928 – начало форсированного создания колхозов</a:t>
            </a:r>
          </a:p>
          <a:p>
            <a:r>
              <a:rPr lang="ru-RU" dirty="0" smtClean="0"/>
              <a:t>На практике курс на коллективизацию вылился в создание новых колхозов. Из госбюджета выделялись суммы на их финансирование, им предоставлялись льготы в налогообложении.</a:t>
            </a:r>
          </a:p>
          <a:p>
            <a:r>
              <a:rPr lang="ru-RU" dirty="0" smtClean="0"/>
              <a:t>1929 – сплошная коллективизация,  «год великого перелома».</a:t>
            </a:r>
          </a:p>
          <a:p>
            <a:r>
              <a:rPr lang="ru-RU" dirty="0" smtClean="0"/>
              <a:t>Ограничивались возможности развития кулацких хозяйств. Возглавлял руководство колхозным строительством в стране Молотов. Был создан Колхозцентр во главе с Каминским.</a:t>
            </a:r>
          </a:p>
          <a:p>
            <a:r>
              <a:rPr lang="ru-RU" dirty="0" smtClean="0"/>
              <a:t>1930 – ликвидация кулачества как класса</a:t>
            </a:r>
          </a:p>
          <a:p>
            <a:r>
              <a:rPr lang="ru-RU" dirty="0" smtClean="0"/>
              <a:t>В постановлении ЦК </a:t>
            </a:r>
            <a:r>
              <a:rPr lang="ru-RU" dirty="0" err="1" smtClean="0"/>
              <a:t>ВКП</a:t>
            </a:r>
            <a:r>
              <a:rPr lang="ru-RU" dirty="0" smtClean="0"/>
              <a:t> (б) от 1930 года установлены жесткие сроки проведения коллективизации. К концу первой пятилетки коллективизацию планировалось осуществить в масштабе всей страны. Низовые партийные организации стремились ускорить этот процесс. Началось соревнование за рекорды в  «сплошной коллективизации». На практике принцип добровольности нарушался, первые колхозы распадались. Для технического обслуживания в сельских районах организовывались </a:t>
            </a:r>
            <a:r>
              <a:rPr lang="ru-RU" dirty="0" err="1" smtClean="0"/>
              <a:t>МТС</a:t>
            </a:r>
            <a:r>
              <a:rPr lang="ru-RU" dirty="0" smtClean="0"/>
              <a:t> (Машинно-тракторные станции).</a:t>
            </a:r>
          </a:p>
          <a:p>
            <a:r>
              <a:rPr lang="ru-RU" dirty="0" smtClean="0"/>
              <a:t> В ходе коллективизации была проведена ликвидация кулацких хозяйств. Кулацкими считались те, которые применяли наемный труд и машины, занимающиеся торговлей. Это было около 3% крестьянских хозяйств. Этот конфликт вызвал террористические действия против колхозных активистов.</a:t>
            </a:r>
          </a:p>
          <a:p>
            <a:r>
              <a:rPr lang="ru-RU" dirty="0" smtClean="0"/>
              <a:t>Голод 1932-1933 года. Умерли от 5 до 7 млн. человек. Фактическое приостановление коллективизации.</a:t>
            </a:r>
          </a:p>
          <a:p>
            <a:r>
              <a:rPr lang="ru-RU" dirty="0" smtClean="0"/>
              <a:t>1935 – принятие нового устава колхозов</a:t>
            </a:r>
          </a:p>
          <a:p>
            <a:r>
              <a:rPr lang="ru-RU" dirty="0" smtClean="0"/>
              <a:t>1937 – завершение коллективизации</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6" name="Текст 5"/>
          <p:cNvSpPr>
            <a:spLocks noGrp="1"/>
          </p:cNvSpPr>
          <p:nvPr>
            <p:ph type="body" sz="half" idx="2"/>
          </p:nvPr>
        </p:nvSpPr>
        <p:spPr/>
        <p:txBody>
          <a:bodyPr/>
          <a:lstStyle/>
          <a:p>
            <a:endParaRPr lang="ru-RU"/>
          </a:p>
        </p:txBody>
      </p:sp>
      <p:pic>
        <p:nvPicPr>
          <p:cNvPr id="27650" name="Picture 2" descr="http://img11.nnm.ru/c/6/3/2/1/e008b7083b86913988d9471ac50.jpg"/>
          <p:cNvPicPr>
            <a:picLocks noGrp="1" noChangeAspect="1" noChangeArrowheads="1"/>
          </p:cNvPicPr>
          <p:nvPr>
            <p:ph type="pic" idx="1"/>
          </p:nvPr>
        </p:nvPicPr>
        <p:blipFill>
          <a:blip r:embed="rId2"/>
          <a:srcRect l="90" r="90"/>
          <a:stretch>
            <a:fillRect/>
          </a:stretch>
        </p:blipFill>
        <p:spPr bwMode="auto">
          <a:xfrm>
            <a:off x="928661" y="928670"/>
            <a:ext cx="7447581" cy="485778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31746" name="Picture 2" descr="http://img12.nnm.ru/3/4/3/6/d/9f4545b2d0f86e8d8c07538acbc.jpg"/>
          <p:cNvPicPr>
            <a:picLocks noGrp="1" noChangeAspect="1" noChangeArrowheads="1"/>
          </p:cNvPicPr>
          <p:nvPr>
            <p:ph type="pic" idx="1"/>
          </p:nvPr>
        </p:nvPicPr>
        <p:blipFill>
          <a:blip r:embed="rId2"/>
          <a:srcRect t="616" b="616"/>
          <a:stretch>
            <a:fillRect/>
          </a:stretch>
        </p:blipFill>
        <p:spPr bwMode="auto">
          <a:xfrm>
            <a:off x="2357422" y="571480"/>
            <a:ext cx="4643470" cy="574933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186766" cy="939784"/>
          </a:xfrm>
        </p:spPr>
        <p:txBody>
          <a:bodyPr>
            <a:normAutofit fontScale="90000"/>
          </a:bodyPr>
          <a:lstStyle/>
          <a:p>
            <a:r>
              <a:rPr lang="ru-RU" dirty="0" smtClean="0"/>
              <a:t>Индустриализация и коллективизация в СССР</a:t>
            </a:r>
            <a:endParaRPr lang="ru-RU" dirty="0"/>
          </a:p>
        </p:txBody>
      </p:sp>
      <p:sp>
        <p:nvSpPr>
          <p:cNvPr id="3" name="Содержимое 2"/>
          <p:cNvSpPr>
            <a:spLocks noGrp="1"/>
          </p:cNvSpPr>
          <p:nvPr>
            <p:ph idx="1"/>
          </p:nvPr>
        </p:nvSpPr>
        <p:spPr>
          <a:xfrm>
            <a:off x="0" y="1214422"/>
            <a:ext cx="9144000" cy="2543180"/>
          </a:xfrm>
        </p:spPr>
        <p:txBody>
          <a:bodyPr>
            <a:normAutofit fontScale="62500" lnSpcReduction="20000"/>
          </a:bodyPr>
          <a:lstStyle/>
          <a:p>
            <a:pPr>
              <a:buNone/>
            </a:pPr>
            <a:r>
              <a:rPr lang="ru-RU" b="1" dirty="0" smtClean="0">
                <a:solidFill>
                  <a:schemeClr val="accent1"/>
                </a:solidFill>
                <a:effectLst>
                  <a:outerShdw blurRad="38100" dist="38100" dir="2700000" algn="tl">
                    <a:srgbClr val="000000">
                      <a:alpha val="43137"/>
                    </a:srgbClr>
                  </a:outerShdw>
                </a:effectLst>
              </a:rPr>
              <a:t>Социалистическая индустриализация СССР (Сталинская индустриализация)</a:t>
            </a:r>
            <a:r>
              <a:rPr lang="ru-RU" dirty="0" smtClean="0">
                <a:effectLst>
                  <a:outerShdw blurRad="38100" dist="38100" dir="2700000" algn="tl">
                    <a:srgbClr val="000000">
                      <a:alpha val="43137"/>
                    </a:srgbClr>
                  </a:outerShdw>
                </a:effectLst>
              </a:rPr>
              <a:t> — превращение СССР в 1930-е годы из преимущественно аграрной страны в ведущую индустриальную державу.</a:t>
            </a:r>
          </a:p>
          <a:p>
            <a:pPr>
              <a:buNone/>
            </a:pPr>
            <a:r>
              <a:rPr lang="ru-RU" dirty="0" smtClean="0">
                <a:effectLst>
                  <a:outerShdw blurRad="38100" dist="38100" dir="2700000" algn="tl">
                    <a:srgbClr val="000000">
                      <a:alpha val="43137"/>
                    </a:srgbClr>
                  </a:outerShdw>
                </a:effectLst>
              </a:rPr>
              <a:t>Перед страной  очевидной стала проблема модернизации.  </a:t>
            </a:r>
          </a:p>
          <a:p>
            <a:pPr>
              <a:buNone/>
            </a:pPr>
            <a:r>
              <a:rPr lang="ru-RU" dirty="0" smtClean="0">
                <a:effectLst>
                  <a:outerShdw blurRad="38100" dist="38100" dir="2700000" algn="tl">
                    <a:srgbClr val="000000">
                      <a:alpha val="43137"/>
                    </a:srgbClr>
                  </a:outerShdw>
                </a:effectLst>
              </a:rPr>
              <a:t>Сталинский вариант модернизации: </a:t>
            </a:r>
            <a:r>
              <a:rPr lang="ru-RU" b="1" dirty="0" smtClean="0">
                <a:effectLst>
                  <a:outerShdw blurRad="38100" dist="38100" dir="2700000" algn="tl">
                    <a:srgbClr val="000000">
                      <a:alpha val="43137"/>
                    </a:srgbClr>
                  </a:outerShdw>
                </a:effectLst>
              </a:rPr>
              <a:t>индустриализация </a:t>
            </a:r>
            <a:r>
              <a:rPr lang="ru-RU" dirty="0" smtClean="0">
                <a:effectLst>
                  <a:outerShdw blurRad="38100" dist="38100" dir="2700000" algn="tl">
                    <a:srgbClr val="000000">
                      <a:alpha val="43137"/>
                    </a:srgbClr>
                  </a:outerShdw>
                </a:effectLst>
              </a:rPr>
              <a:t>и </a:t>
            </a:r>
            <a:r>
              <a:rPr lang="ru-RU" b="1" dirty="0" smtClean="0">
                <a:effectLst>
                  <a:outerShdw blurRad="38100" dist="38100" dir="2700000" algn="tl">
                    <a:srgbClr val="000000">
                      <a:alpha val="43137"/>
                    </a:srgbClr>
                  </a:outerShdw>
                </a:effectLst>
              </a:rPr>
              <a:t>коллективизация</a:t>
            </a:r>
            <a:r>
              <a:rPr lang="ru-RU" b="1" u="sng" dirty="0" smtClean="0">
                <a:effectLst>
                  <a:outerShdw blurRad="38100" dist="38100" dir="2700000" algn="tl">
                    <a:srgbClr val="000000">
                      <a:alpha val="43137"/>
                    </a:srgbClr>
                  </a:outerShdw>
                </a:effectLst>
              </a:rPr>
              <a:t>.</a:t>
            </a:r>
          </a:p>
          <a:p>
            <a:pPr>
              <a:buNone/>
            </a:pPr>
            <a:r>
              <a:rPr lang="ru-RU" dirty="0" smtClean="0">
                <a:effectLst>
                  <a:outerShdw blurRad="38100" dist="38100" dir="2700000" algn="tl">
                    <a:srgbClr val="000000">
                      <a:alpha val="43137"/>
                    </a:srgbClr>
                  </a:outerShdw>
                </a:effectLst>
              </a:rPr>
              <a:t>Курс на индустриализацию провозгласили в декабре 1925 года на </a:t>
            </a:r>
            <a:r>
              <a:rPr lang="ru-RU" dirty="0" err="1" smtClean="0">
                <a:effectLst>
                  <a:outerShdw blurRad="38100" dist="38100" dir="2700000" algn="tl">
                    <a:srgbClr val="000000">
                      <a:alpha val="43137"/>
                    </a:srgbClr>
                  </a:outerShdw>
                </a:effectLst>
              </a:rPr>
              <a:t>XIV</a:t>
            </a:r>
            <a:r>
              <a:rPr lang="ru-RU" dirty="0" smtClean="0">
                <a:effectLst>
                  <a:outerShdw blurRad="38100" dist="38100" dir="2700000" algn="tl">
                    <a:srgbClr val="000000">
                      <a:alpha val="43137"/>
                    </a:srgbClr>
                  </a:outerShdw>
                </a:effectLst>
              </a:rPr>
              <a:t> съезде Всесоюзной Коммунистической партии (большевиков) – </a:t>
            </a:r>
            <a:r>
              <a:rPr lang="ru-RU" dirty="0" err="1" smtClean="0">
                <a:effectLst>
                  <a:outerShdw blurRad="38100" dist="38100" dir="2700000" algn="tl">
                    <a:srgbClr val="000000">
                      <a:alpha val="43137"/>
                    </a:srgbClr>
                  </a:outerShdw>
                </a:effectLst>
              </a:rPr>
              <a:t>ВКП</a:t>
            </a:r>
            <a:r>
              <a:rPr lang="ru-RU" dirty="0" smtClean="0">
                <a:effectLst>
                  <a:outerShdw blurRad="38100" dist="38100" dir="2700000" algn="tl">
                    <a:srgbClr val="000000">
                      <a:alpha val="43137"/>
                    </a:srgbClr>
                  </a:outerShdw>
                </a:effectLst>
              </a:rPr>
              <a:t> (б). Партия  переименована после образования СССР.</a:t>
            </a:r>
          </a:p>
          <a:p>
            <a:pPr>
              <a:buNone/>
            </a:pPr>
            <a:r>
              <a:rPr lang="ru-RU" dirty="0" smtClean="0">
                <a:effectLst>
                  <a:outerShdw blurRad="38100" dist="38100" dir="2700000" algn="tl">
                    <a:srgbClr val="000000">
                      <a:alpha val="43137"/>
                    </a:srgbClr>
                  </a:outerShdw>
                </a:effectLst>
              </a:rPr>
              <a:t>Начало политики индустриализации законодательно закреплено в </a:t>
            </a:r>
            <a:r>
              <a:rPr lang="ru-RU" b="1" dirty="0" smtClean="0">
                <a:solidFill>
                  <a:schemeClr val="accent1"/>
                </a:solidFill>
                <a:effectLst>
                  <a:outerShdw blurRad="38100" dist="38100" dir="2700000" algn="tl">
                    <a:srgbClr val="000000">
                      <a:alpha val="43137"/>
                    </a:srgbClr>
                  </a:outerShdw>
                </a:effectLst>
              </a:rPr>
              <a:t>апреле 1927 года на </a:t>
            </a:r>
            <a:r>
              <a:rPr lang="ru-RU" b="1" dirty="0" err="1" smtClean="0">
                <a:solidFill>
                  <a:schemeClr val="accent1"/>
                </a:solidFill>
                <a:effectLst>
                  <a:outerShdw blurRad="38100" dist="38100" dir="2700000" algn="tl">
                    <a:srgbClr val="000000">
                      <a:alpha val="43137"/>
                    </a:srgbClr>
                  </a:outerShdw>
                </a:effectLst>
              </a:rPr>
              <a:t>IV</a:t>
            </a:r>
            <a:r>
              <a:rPr lang="ru-RU" b="1" dirty="0" smtClean="0">
                <a:solidFill>
                  <a:schemeClr val="accent1"/>
                </a:solidFill>
                <a:effectLst>
                  <a:outerShdw blurRad="38100" dist="38100" dir="2700000" algn="tl">
                    <a:srgbClr val="000000">
                      <a:alpha val="43137"/>
                    </a:srgbClr>
                  </a:outerShdw>
                </a:effectLst>
              </a:rPr>
              <a:t> съезде Советов СССР</a:t>
            </a:r>
          </a:p>
          <a:p>
            <a:pPr>
              <a:buNone/>
            </a:pPr>
            <a:endParaRPr lang="ru-RU" u="sng" dirty="0">
              <a:effectLst>
                <a:outerShdw blurRad="38100" dist="38100" dir="2700000" algn="tl">
                  <a:srgbClr val="000000">
                    <a:alpha val="43137"/>
                  </a:srgbClr>
                </a:outerShdw>
              </a:effectLst>
            </a:endParaRPr>
          </a:p>
        </p:txBody>
      </p:sp>
      <p:pic>
        <p:nvPicPr>
          <p:cNvPr id="1026" name="Picture 2" descr="http://www.rus-obr.ru/files/eacb708f876921d2543958b1ecd_9.jpg"/>
          <p:cNvPicPr>
            <a:picLocks noChangeAspect="1" noChangeArrowheads="1"/>
          </p:cNvPicPr>
          <p:nvPr/>
        </p:nvPicPr>
        <p:blipFill>
          <a:blip r:embed="rId2"/>
          <a:srcRect/>
          <a:stretch>
            <a:fillRect/>
          </a:stretch>
        </p:blipFill>
        <p:spPr bwMode="auto">
          <a:xfrm>
            <a:off x="4429124" y="3643314"/>
            <a:ext cx="3571900" cy="2941565"/>
          </a:xfrm>
          <a:prstGeom prst="rect">
            <a:avLst/>
          </a:prstGeom>
          <a:noFill/>
        </p:spPr>
      </p:pic>
      <p:pic>
        <p:nvPicPr>
          <p:cNvPr id="1028" name="Picture 4" descr="http://t1.gstatic.com/images?q=tbn:ANd9GcRqbLJ70-bd4RtcLl2s2wAOHx9y6OqcUv9HXzmCuvaDk-Cl25Fe"/>
          <p:cNvPicPr>
            <a:picLocks noChangeAspect="1" noChangeArrowheads="1"/>
          </p:cNvPicPr>
          <p:nvPr/>
        </p:nvPicPr>
        <p:blipFill>
          <a:blip r:embed="rId3"/>
          <a:srcRect/>
          <a:stretch>
            <a:fillRect/>
          </a:stretch>
        </p:blipFill>
        <p:spPr bwMode="auto">
          <a:xfrm>
            <a:off x="1071538" y="3786190"/>
            <a:ext cx="2143140" cy="290934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32770" name="Picture 2" descr="http://img12.nnm.ru/7/d/c/5/e/7dc5e5d76471b7f5f52c3d80a55ff01e_full.jpg"/>
          <p:cNvPicPr>
            <a:picLocks noGrp="1" noChangeAspect="1" noChangeArrowheads="1"/>
          </p:cNvPicPr>
          <p:nvPr>
            <p:ph type="pic" idx="1"/>
          </p:nvPr>
        </p:nvPicPr>
        <p:blipFill>
          <a:blip r:embed="rId2"/>
          <a:srcRect t="4100" b="4100"/>
          <a:stretch>
            <a:fillRect/>
          </a:stretch>
        </p:blipFill>
        <p:spPr bwMode="auto">
          <a:xfrm>
            <a:off x="1428728" y="1142984"/>
            <a:ext cx="6429420" cy="464347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33794" name="Picture 2" descr="http://www.proza.ru/pics/2010/02/02/780.jpg"/>
          <p:cNvPicPr>
            <a:picLocks noGrp="1" noChangeAspect="1" noChangeArrowheads="1"/>
          </p:cNvPicPr>
          <p:nvPr>
            <p:ph type="pic" idx="1"/>
          </p:nvPr>
        </p:nvPicPr>
        <p:blipFill>
          <a:blip r:embed="rId2"/>
          <a:srcRect t="95" b="95"/>
          <a:stretch>
            <a:fillRect/>
          </a:stretch>
        </p:blipFill>
        <p:spPr bwMode="auto">
          <a:xfrm>
            <a:off x="2428860" y="285728"/>
            <a:ext cx="4500594" cy="628257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ic.pics.livejournal.com/gjabu/12764534/222717/222717_original.jpg"/>
          <p:cNvPicPr>
            <a:picLocks noChangeAspect="1" noChangeArrowheads="1"/>
          </p:cNvPicPr>
          <p:nvPr/>
        </p:nvPicPr>
        <p:blipFill>
          <a:blip r:embed="rId2"/>
          <a:srcRect/>
          <a:stretch>
            <a:fillRect/>
          </a:stretch>
        </p:blipFill>
        <p:spPr bwMode="auto">
          <a:xfrm>
            <a:off x="4786314" y="3929066"/>
            <a:ext cx="3357586" cy="2741653"/>
          </a:xfrm>
          <a:prstGeom prst="rect">
            <a:avLst/>
          </a:prstGeom>
          <a:noFill/>
        </p:spPr>
      </p:pic>
      <p:sp>
        <p:nvSpPr>
          <p:cNvPr id="2" name="Заголовок 1"/>
          <p:cNvSpPr>
            <a:spLocks noGrp="1"/>
          </p:cNvSpPr>
          <p:nvPr>
            <p:ph type="title"/>
          </p:nvPr>
        </p:nvSpPr>
        <p:spPr>
          <a:xfrm>
            <a:off x="357158" y="0"/>
            <a:ext cx="8358246" cy="714356"/>
          </a:xfrm>
        </p:spPr>
        <p:txBody>
          <a:bodyPr>
            <a:normAutofit fontScale="90000"/>
          </a:bodyPr>
          <a:lstStyle/>
          <a:p>
            <a:r>
              <a:rPr lang="ru-RU" dirty="0" smtClean="0"/>
              <a:t>Голод в СССР 1932−1933 годах</a:t>
            </a:r>
            <a:endParaRPr lang="ru-RU" dirty="0"/>
          </a:p>
        </p:txBody>
      </p:sp>
      <p:sp>
        <p:nvSpPr>
          <p:cNvPr id="3" name="Содержимое 2"/>
          <p:cNvSpPr>
            <a:spLocks noGrp="1"/>
          </p:cNvSpPr>
          <p:nvPr>
            <p:ph idx="1"/>
          </p:nvPr>
        </p:nvSpPr>
        <p:spPr>
          <a:xfrm>
            <a:off x="357158" y="857232"/>
            <a:ext cx="8329642" cy="5452128"/>
          </a:xfrm>
        </p:spPr>
        <p:txBody>
          <a:bodyPr/>
          <a:lstStyle/>
          <a:p>
            <a:pPr>
              <a:buNone/>
            </a:pPr>
            <a:r>
              <a:rPr lang="ru-RU" b="1" dirty="0" smtClean="0">
                <a:solidFill>
                  <a:schemeClr val="accent1"/>
                </a:solidFill>
                <a:effectLst>
                  <a:outerShdw blurRad="38100" dist="38100" dir="2700000" algn="tl">
                    <a:srgbClr val="000000">
                      <a:alpha val="43137"/>
                    </a:srgbClr>
                  </a:outerShdw>
                </a:effectLst>
              </a:rPr>
              <a:t>Голод в СССР 1932−1933 годах</a:t>
            </a:r>
            <a:r>
              <a:rPr lang="ru-RU" dirty="0" smtClean="0">
                <a:effectLst>
                  <a:outerShdw blurRad="38100" dist="38100" dir="2700000" algn="tl">
                    <a:srgbClr val="000000">
                      <a:alpha val="43137"/>
                    </a:srgbClr>
                  </a:outerShdw>
                </a:effectLst>
              </a:rPr>
              <a:t> (некоторыми историками и политиками, в народе, а также на Украине официально называемый «голодомор») — массовый голод в СССР на территории УССР, БССР, Северного Кавказа, Поволжья, Южного Урала, Западной Сибири, Казахстана, повлекший значительные человеческие жертвы</a:t>
            </a:r>
            <a:endParaRPr lang="ru-RU"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9144000" cy="6858000"/>
          </a:xfrm>
        </p:spPr>
        <p:txBody>
          <a:bodyPr>
            <a:normAutofit fontScale="55000" lnSpcReduction="20000"/>
          </a:bodyPr>
          <a:lstStyle/>
          <a:p>
            <a:pPr>
              <a:buNone/>
            </a:pPr>
            <a:r>
              <a:rPr lang="ru-RU" sz="3200" dirty="0" smtClean="0">
                <a:effectLst>
                  <a:outerShdw blurRad="38100" dist="38100" dir="2700000" algn="tl">
                    <a:srgbClr val="000000">
                      <a:alpha val="43137"/>
                    </a:srgbClr>
                  </a:outerShdw>
                </a:effectLst>
              </a:rPr>
              <a:t>С переходом осенью 1929 года к сплошной коллективизации партийно-государственное руководство страны приступило к выработке новой политики в деревне. Намечаемые высокие темпы коллективизации предполагали ввиду неподготовленности как основных масс крестьянства, так и материально-технической базы сельского хозяйства такие методы и средства воздействия, которые вынуждали бы крестьян вступать в колхозы. Такими средствами являлись: усиление налогового пресса на единоличников, мобилизация пролетарских элементов города и деревни, партийно-комсомольского и советского актива на проведение коллективизации, усиление административно-принудительных и репрессивных методов воздействия на крестьянство, и в первую очередь на его зажиточную часть.</a:t>
            </a:r>
          </a:p>
          <a:p>
            <a:pPr>
              <a:buNone/>
            </a:pPr>
            <a:r>
              <a:rPr lang="ru-RU" sz="3200" dirty="0" smtClean="0">
                <a:effectLst>
                  <a:outerShdw blurRad="38100" dist="38100" dir="2700000" algn="tl">
                    <a:srgbClr val="000000">
                      <a:alpha val="43137"/>
                    </a:srgbClr>
                  </a:outerShdw>
                </a:effectLst>
              </a:rPr>
              <a:t>3 января Политбюро ЦК </a:t>
            </a:r>
            <a:r>
              <a:rPr lang="ru-RU" sz="3200" dirty="0" err="1" smtClean="0">
                <a:effectLst>
                  <a:outerShdw blurRad="38100" dist="38100" dir="2700000" algn="tl">
                    <a:srgbClr val="000000">
                      <a:alpha val="43137"/>
                    </a:srgbClr>
                  </a:outerShdw>
                </a:effectLst>
              </a:rPr>
              <a:t>ВКП</a:t>
            </a:r>
            <a:r>
              <a:rPr lang="ru-RU" sz="3200" dirty="0" smtClean="0">
                <a:effectLst>
                  <a:outerShdw blurRad="38100" dist="38100" dir="2700000" algn="tl">
                    <a:srgbClr val="000000">
                      <a:alpha val="43137"/>
                    </a:srgbClr>
                  </a:outerShdw>
                </a:effectLst>
              </a:rPr>
              <a:t>(б) был представлен проект постановления ЦК </a:t>
            </a:r>
            <a:r>
              <a:rPr lang="ru-RU" sz="3200" dirty="0" err="1" smtClean="0">
                <a:effectLst>
                  <a:outerShdw blurRad="38100" dist="38100" dir="2700000" algn="tl">
                    <a:srgbClr val="000000">
                      <a:alpha val="43137"/>
                    </a:srgbClr>
                  </a:outerShdw>
                </a:effectLst>
              </a:rPr>
              <a:t>ВКП</a:t>
            </a:r>
            <a:r>
              <a:rPr lang="ru-RU" sz="3200" dirty="0" smtClean="0">
                <a:effectLst>
                  <a:outerShdw blurRad="38100" dist="38100" dir="2700000" algn="tl">
                    <a:srgbClr val="000000">
                      <a:alpha val="43137"/>
                    </a:srgbClr>
                  </a:outerShdw>
                </a:effectLst>
              </a:rPr>
              <a:t>(б) о темпах коллективизации и мерах помощи государства колхозному строительству, который предусматривал сокращение сроков коллективизации в важнейших зерновых районах (Средняя и Нижняя Волга, Северный Кавказ) до 1−2 лет, для остальных зерновых районов — до 2−3 лет, для важнейших районов потребляющей полосы и остальных сырьевых районов — до 3−4 лет. 4 января 1930 года этот проект постановления был отредактирован Сталиным и Яковлевым. В нём были сокращены сроки коллективизации в зерновых районах, а в отношении зажиточной части крестьянства говорилось, что партия перешла «от политики ограничения эксплуататорских тенденций кулачества к политике ликвидации кулачества как класса». 5 января 1930 года проект постановления ЦК </a:t>
            </a:r>
            <a:r>
              <a:rPr lang="ru-RU" sz="3200" dirty="0" err="1" smtClean="0">
                <a:effectLst>
                  <a:outerShdw blurRad="38100" dist="38100" dir="2700000" algn="tl">
                    <a:srgbClr val="000000">
                      <a:alpha val="43137"/>
                    </a:srgbClr>
                  </a:outerShdw>
                </a:effectLst>
              </a:rPr>
              <a:t>ВКП</a:t>
            </a:r>
            <a:r>
              <a:rPr lang="ru-RU" sz="3200" dirty="0" smtClean="0">
                <a:effectLst>
                  <a:outerShdw blurRad="38100" dist="38100" dir="2700000" algn="tl">
                    <a:srgbClr val="000000">
                      <a:alpha val="43137"/>
                    </a:srgbClr>
                  </a:outerShdw>
                </a:effectLst>
              </a:rPr>
              <a:t>(б) «О темпе коллективизации и мерах помощи государства колхозному строительству» был утверждён на заседании Политбюро и 6 января опубликован в «Правде».</a:t>
            </a:r>
          </a:p>
          <a:p>
            <a:pPr>
              <a:buNone/>
            </a:pPr>
            <a:r>
              <a:rPr lang="ru-RU" sz="3200" dirty="0" smtClean="0">
                <a:effectLst>
                  <a:outerShdw blurRad="38100" dist="38100" dir="2700000" algn="tl">
                    <a:srgbClr val="000000">
                      <a:alpha val="43137"/>
                    </a:srgbClr>
                  </a:outerShdw>
                </a:effectLst>
              </a:rPr>
              <a:t>По мнению некоторых исследователей, этим были созданы </a:t>
            </a:r>
            <a:r>
              <a:rPr lang="ru-RU" sz="3200" b="1" dirty="0" smtClean="0">
                <a:solidFill>
                  <a:schemeClr val="accent1"/>
                </a:solidFill>
                <a:effectLst>
                  <a:outerShdw blurRad="38100" dist="38100" dir="2700000" algn="tl">
                    <a:srgbClr val="000000">
                      <a:alpha val="43137"/>
                    </a:srgbClr>
                  </a:outerShdw>
                </a:effectLst>
              </a:rPr>
              <a:t>все предпосылки</a:t>
            </a:r>
            <a:r>
              <a:rPr lang="ru-RU" sz="3200" dirty="0" smtClean="0">
                <a:effectLst>
                  <a:outerShdw blurRad="38100" dist="38100" dir="2700000" algn="tl">
                    <a:srgbClr val="000000">
                      <a:alpha val="43137"/>
                    </a:srgbClr>
                  </a:outerShdw>
                </a:effectLst>
              </a:rPr>
              <a:t> не только </a:t>
            </a:r>
            <a:r>
              <a:rPr lang="ru-RU" sz="3200" b="1" dirty="0" smtClean="0">
                <a:solidFill>
                  <a:schemeClr val="accent1"/>
                </a:solidFill>
                <a:effectLst>
                  <a:outerShdw blurRad="38100" dist="38100" dir="2700000" algn="tl">
                    <a:srgbClr val="000000">
                      <a:alpha val="43137"/>
                    </a:srgbClr>
                  </a:outerShdw>
                </a:effectLst>
              </a:rPr>
              <a:t>к экономическим</a:t>
            </a:r>
            <a:r>
              <a:rPr lang="ru-RU" sz="3200" dirty="0" smtClean="0">
                <a:effectLst>
                  <a:outerShdw blurRad="38100" dist="38100" dir="2700000" algn="tl">
                    <a:srgbClr val="000000">
                      <a:alpha val="43137"/>
                    </a:srgbClr>
                  </a:outerShdw>
                </a:effectLst>
              </a:rPr>
              <a:t>, но </a:t>
            </a:r>
            <a:r>
              <a:rPr lang="ru-RU" sz="3200" b="1" dirty="0" smtClean="0">
                <a:solidFill>
                  <a:schemeClr val="accent1"/>
                </a:solidFill>
                <a:effectLst>
                  <a:outerShdw blurRad="38100" dist="38100" dir="2700000" algn="tl">
                    <a:srgbClr val="000000">
                      <a:alpha val="43137"/>
                    </a:srgbClr>
                  </a:outerShdw>
                </a:effectLst>
              </a:rPr>
              <a:t>и к политическим и репрессивным мерам воздействия на крестьянство.</a:t>
            </a: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852"/>
            <a:ext cx="8929718" cy="6858000"/>
          </a:xfrm>
        </p:spPr>
        <p:txBody>
          <a:bodyPr>
            <a:normAutofit fontScale="47500" lnSpcReduction="20000"/>
          </a:bodyPr>
          <a:lstStyle/>
          <a:p>
            <a:pPr>
              <a:buNone/>
            </a:pPr>
            <a:r>
              <a:rPr lang="ru-RU" sz="3600" dirty="0" smtClean="0"/>
              <a:t>В результате коллективизации наиболее работоспособная масса здоровых и молодых крестьян бежала в города. Кроме того, около 2 </a:t>
            </a:r>
            <a:r>
              <a:rPr lang="ru-RU" sz="3600" dirty="0" err="1" smtClean="0"/>
              <a:t>млн</a:t>
            </a:r>
            <a:r>
              <a:rPr lang="ru-RU" sz="3600" dirty="0" smtClean="0"/>
              <a:t> крестьян, попавших под раскулачивание, были выселены в отдаленные районы страны. Поэтому к началу весенней посевной 1932 года деревня подошла с серьезным недостатком тягловой силы и резко ухудшившимся качеством трудовых ресурсов. В итоге поля, засеянные хлебами в 1932 году на Украине, на Северном Кавказе и в других районах, зарастали сорняками. На Украине на корню осталось до 40% урожая, на Нижней и Средней Волге потери достигли 35,6% от всего валового сбора зерновых.</a:t>
            </a:r>
          </a:p>
          <a:p>
            <a:pPr>
              <a:buNone/>
            </a:pPr>
            <a:r>
              <a:rPr lang="ru-RU" sz="3600" dirty="0" smtClean="0"/>
              <a:t> Согласно исследованиям доктора исторических наук В. Кашина, в ряде регионов РСФСР и, в частности, в Поволжье массовый голод был создан искусственно и возник «не из-за сплошной коллективизации, а в результате принудительных сталинских хлебозаготовок». Данное мнение подтверждают очевидцы событий, говоря о причинах трагедии: «Голод был потому, что хлеб сдали», «весь, до зерна, под метелку государству вывезли», «хлебозаготовками нас мучили», «продразвёрстка была, весь хлеб отняли». Сёла были ослаблены раскулачиванием и массовой коллективизацией, лишившись тысяч репрессированных хлеборобов-единоличников.</a:t>
            </a:r>
          </a:p>
          <a:p>
            <a:pPr>
              <a:buNone/>
            </a:pPr>
            <a:r>
              <a:rPr lang="ru-RU" sz="3600" dirty="0" smtClean="0"/>
              <a:t>Уже в 1928—1929 годах хлебозаготовки проходили с большим напряжением. С начала 30-х годов ситуация ещё более обострилась. В результате того, что план хлебозаготовок в 1932 году был составлен исходя из предварительных данных о более высоком урожае (в реальности он оказался в два-три раза ниже), а партийно-административное руководство страны требовало неукоснительного его соблюдения, на местах началось фактически полное изъятие собранного хлеба у крестьян. Руководство репрессиями осуществляли две чрезвычайные комиссии, которые 22 октября 1932 года Политбюро послало на Украину и Северный Кавказ с целью «ускорения хлебозаготовок». Одну возглавлял Молотов, другую — Лазарь Каганович, в состав последней входил и Генрих Ягода. Крестьяне, сопротивлявшиеся изъятию хлеба, подвергались репрессиям.</a:t>
            </a:r>
          </a:p>
          <a:p>
            <a:pPr>
              <a:buNone/>
            </a:pPr>
            <a:r>
              <a:rPr lang="ru-RU" sz="3600" dirty="0" smtClean="0"/>
              <a:t>После утверждения всех постановлений уже в начале 33-го года селяне остались без еды. А зимой этого года началась массовая смертность. Хотя, как не странно, пик смертей попал на март 1933-го.</a:t>
            </a: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6" name="Текст 5"/>
          <p:cNvSpPr>
            <a:spLocks noGrp="1"/>
          </p:cNvSpPr>
          <p:nvPr>
            <p:ph type="body" sz="half" idx="2"/>
          </p:nvPr>
        </p:nvSpPr>
        <p:spPr/>
        <p:txBody>
          <a:bodyPr/>
          <a:lstStyle/>
          <a:p>
            <a:endParaRPr lang="ru-RU"/>
          </a:p>
        </p:txBody>
      </p:sp>
      <p:pic>
        <p:nvPicPr>
          <p:cNvPr id="35842" name="Picture 2" descr="http://barvinok.ucoz.net/statti_vid_10/holodomor-32_b.jpg"/>
          <p:cNvPicPr>
            <a:picLocks noGrp="1" noChangeAspect="1" noChangeArrowheads="1"/>
          </p:cNvPicPr>
          <p:nvPr>
            <p:ph type="pic" idx="1"/>
          </p:nvPr>
        </p:nvPicPr>
        <p:blipFill>
          <a:blip r:embed="rId2"/>
          <a:srcRect l="2231" r="2231"/>
          <a:stretch>
            <a:fillRect/>
          </a:stretch>
        </p:blipFill>
        <p:spPr bwMode="auto">
          <a:xfrm>
            <a:off x="1071538" y="785794"/>
            <a:ext cx="7220733" cy="521497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37890" name="Picture 2" descr="http://t3.gstatic.com/images?q=tbn:ANd9GcSPn_QunCpxXXxRT8Ju-J7yuh9-hLT4Dc97ateXQVJqzXikKFLA"/>
          <p:cNvPicPr>
            <a:picLocks noGrp="1" noChangeAspect="1" noChangeArrowheads="1"/>
          </p:cNvPicPr>
          <p:nvPr>
            <p:ph type="pic" idx="1"/>
          </p:nvPr>
        </p:nvPicPr>
        <p:blipFill>
          <a:blip r:embed="rId2"/>
          <a:srcRect t="5706" b="5706"/>
          <a:stretch>
            <a:fillRect/>
          </a:stretch>
        </p:blipFill>
        <p:spPr bwMode="auto">
          <a:xfrm>
            <a:off x="1071538" y="1000108"/>
            <a:ext cx="6715172" cy="484984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28596" y="142852"/>
            <a:ext cx="8329642" cy="441306"/>
          </a:xfrm>
        </p:spPr>
        <p:txBody>
          <a:bodyPr>
            <a:normAutofit fontScale="90000"/>
          </a:bodyPr>
          <a:lstStyle/>
          <a:p>
            <a:r>
              <a:rPr lang="ru-RU" dirty="0" smtClean="0"/>
              <a:t>Коллективизация</a:t>
            </a:r>
            <a:endParaRPr lang="ru-RU" dirty="0"/>
          </a:p>
        </p:txBody>
      </p:sp>
      <p:sp>
        <p:nvSpPr>
          <p:cNvPr id="6" name="Текст 5"/>
          <p:cNvSpPr>
            <a:spLocks noGrp="1"/>
          </p:cNvSpPr>
          <p:nvPr>
            <p:ph type="body" idx="1"/>
          </p:nvPr>
        </p:nvSpPr>
        <p:spPr>
          <a:xfrm>
            <a:off x="285720" y="571480"/>
            <a:ext cx="4143404" cy="642942"/>
          </a:xfrm>
        </p:spPr>
        <p:txBody>
          <a:bodyPr>
            <a:normAutofit/>
          </a:bodyPr>
          <a:lstStyle/>
          <a:p>
            <a:pPr algn="ctr"/>
            <a:r>
              <a:rPr lang="ru-RU" b="1" dirty="0" smtClean="0">
                <a:solidFill>
                  <a:schemeClr val="accent1"/>
                </a:solidFill>
                <a:effectLst>
                  <a:outerShdw blurRad="38100" dist="38100" dir="2700000" algn="tl">
                    <a:srgbClr val="000000">
                      <a:alpha val="43137"/>
                    </a:srgbClr>
                  </a:outerShdw>
                </a:effectLst>
              </a:rPr>
              <a:t>достижения</a:t>
            </a:r>
            <a:endParaRPr lang="ru-RU" b="1" dirty="0">
              <a:solidFill>
                <a:schemeClr val="accent1"/>
              </a:solidFill>
              <a:effectLst>
                <a:outerShdw blurRad="38100" dist="38100" dir="2700000" algn="tl">
                  <a:srgbClr val="000000">
                    <a:alpha val="43137"/>
                  </a:srgbClr>
                </a:outerShdw>
              </a:effectLst>
            </a:endParaRPr>
          </a:p>
        </p:txBody>
      </p:sp>
      <p:sp>
        <p:nvSpPr>
          <p:cNvPr id="8" name="Текст 7"/>
          <p:cNvSpPr>
            <a:spLocks noGrp="1"/>
          </p:cNvSpPr>
          <p:nvPr>
            <p:ph type="body" sz="half" idx="3"/>
          </p:nvPr>
        </p:nvSpPr>
        <p:spPr>
          <a:xfrm>
            <a:off x="4929158" y="571480"/>
            <a:ext cx="4214842" cy="714379"/>
          </a:xfrm>
        </p:spPr>
        <p:txBody>
          <a:bodyPr/>
          <a:lstStyle/>
          <a:p>
            <a:pPr algn="ctr"/>
            <a:r>
              <a:rPr lang="ru-RU" b="1" dirty="0" smtClean="0">
                <a:solidFill>
                  <a:schemeClr val="accent1"/>
                </a:solidFill>
                <a:effectLst>
                  <a:outerShdw blurRad="38100" dist="38100" dir="2700000" algn="tl">
                    <a:srgbClr val="000000">
                      <a:alpha val="43137"/>
                    </a:srgbClr>
                  </a:outerShdw>
                </a:effectLst>
              </a:rPr>
              <a:t>Просчёты</a:t>
            </a:r>
            <a:endParaRPr lang="ru-RU" b="1" dirty="0">
              <a:solidFill>
                <a:schemeClr val="accent1"/>
              </a:solidFill>
              <a:effectLst>
                <a:outerShdw blurRad="38100" dist="38100" dir="2700000" algn="tl">
                  <a:srgbClr val="000000">
                    <a:alpha val="43137"/>
                  </a:srgbClr>
                </a:outerShdw>
              </a:effectLst>
            </a:endParaRPr>
          </a:p>
        </p:txBody>
      </p:sp>
      <p:sp>
        <p:nvSpPr>
          <p:cNvPr id="7" name="Содержимое 6"/>
          <p:cNvSpPr>
            <a:spLocks noGrp="1"/>
          </p:cNvSpPr>
          <p:nvPr>
            <p:ph sz="quarter" idx="2"/>
          </p:nvPr>
        </p:nvSpPr>
        <p:spPr>
          <a:xfrm>
            <a:off x="142844" y="1214422"/>
            <a:ext cx="4643470" cy="5643578"/>
          </a:xfrm>
        </p:spPr>
        <p:txBody>
          <a:bodyPr>
            <a:normAutofit fontScale="70000" lnSpcReduction="20000"/>
          </a:bodyPr>
          <a:lstStyle/>
          <a:p>
            <a:r>
              <a:rPr lang="ru-RU" dirty="0" smtClean="0">
                <a:effectLst>
                  <a:outerShdw blurRad="38100" dist="38100" dir="2700000" algn="tl">
                    <a:srgbClr val="000000">
                      <a:alpha val="43137"/>
                    </a:srgbClr>
                  </a:outerShdw>
                </a:effectLst>
              </a:rPr>
              <a:t>В короткие сроки в деревне была в основном ликвидирована неграмотность, проведена работа по подготовке сельскохозяйственных кадров (агрономов, зоотехников, трактористов, шофёров и других специалистов).</a:t>
            </a:r>
          </a:p>
          <a:p>
            <a:r>
              <a:rPr lang="ru-RU" dirty="0" smtClean="0">
                <a:effectLst>
                  <a:outerShdw blurRad="38100" dist="38100" dir="2700000" algn="tl">
                    <a:srgbClr val="000000">
                      <a:alpha val="43137"/>
                    </a:srgbClr>
                  </a:outerShdw>
                </a:effectLst>
              </a:rPr>
              <a:t>Для крупного сельскохозяйственного производства была подготовлена новая техническая база; развернулось строительство тракторных заводов и сельскохозяйственного машиностроения, что позволило наладить массовое производство тракторов и сельскохозяйственных машин. Тоесть создана управляемая, в ряде областей, прогрессивную систему сельского хозяйства, обеспечивающая  сырьевую базу промышленности, снизившую до минимума влияние природных факторов </a:t>
            </a:r>
          </a:p>
          <a:p>
            <a:r>
              <a:rPr lang="ru-RU" dirty="0" smtClean="0">
                <a:effectLst>
                  <a:outerShdw blurRad="38100" dist="38100" dir="2700000" algn="tl">
                    <a:srgbClr val="000000">
                      <a:alpha val="43137"/>
                    </a:srgbClr>
                  </a:outerShdw>
                </a:effectLst>
              </a:rPr>
              <a:t>Позволила создать необходимый стратегический зерновой запас для страны до начала Великой Отечественной войны.</a:t>
            </a:r>
            <a:endParaRPr lang="ru-RU" dirty="0">
              <a:effectLst>
                <a:outerShdw blurRad="38100" dist="38100" dir="2700000" algn="tl">
                  <a:srgbClr val="000000">
                    <a:alpha val="43137"/>
                  </a:srgbClr>
                </a:outerShdw>
              </a:effectLst>
            </a:endParaRPr>
          </a:p>
        </p:txBody>
      </p:sp>
      <p:sp>
        <p:nvSpPr>
          <p:cNvPr id="9" name="Содержимое 8"/>
          <p:cNvSpPr>
            <a:spLocks noGrp="1"/>
          </p:cNvSpPr>
          <p:nvPr>
            <p:ph sz="quarter" idx="4"/>
          </p:nvPr>
        </p:nvSpPr>
        <p:spPr>
          <a:xfrm>
            <a:off x="4859307" y="1285860"/>
            <a:ext cx="4284693" cy="5214974"/>
          </a:xfrm>
        </p:spPr>
        <p:txBody>
          <a:bodyPr>
            <a:normAutofit fontScale="85000" lnSpcReduction="20000"/>
          </a:bodyPr>
          <a:lstStyle/>
          <a:p>
            <a:r>
              <a:rPr lang="ru-RU" dirty="0" smtClean="0"/>
              <a:t>Коллективизация привела к полной дезорганизации сельскохозяйственного производства. Сбор зерновых упал до уровня 1921 Поголовье крупного рогатого скота сократилось вдвое, свиней - в 2,2 раза (поголовье не смогли восстановить течение следующих 30 лет)</a:t>
            </a:r>
          </a:p>
          <a:p>
            <a:r>
              <a:rPr lang="ru-RU" dirty="0" smtClean="0"/>
              <a:t>Нарушился баланс в развитии сельского хозяйства и промышленности, что привело к хроническому отставанию аграрного сектора</a:t>
            </a:r>
          </a:p>
          <a:p>
            <a:r>
              <a:rPr lang="ru-RU" dirty="0" smtClean="0"/>
              <a:t> Были физически уничтожены наиболее квалифицированную часть сельскохозяйственных работников в последствии голода 32-33 годов.</a:t>
            </a: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0" y="142852"/>
            <a:ext cx="9144000" cy="654032"/>
          </a:xfrm>
        </p:spPr>
        <p:txBody>
          <a:bodyPr>
            <a:normAutofit fontScale="90000"/>
          </a:bodyPr>
          <a:lstStyle/>
          <a:p>
            <a:r>
              <a:rPr lang="ru-RU" b="0" dirty="0" smtClean="0"/>
              <a:t>Итоги и последствия коллективизации:</a:t>
            </a:r>
            <a:endParaRPr lang="ru-RU" b="0" dirty="0"/>
          </a:p>
        </p:txBody>
      </p:sp>
      <p:sp>
        <p:nvSpPr>
          <p:cNvPr id="8" name="Содержимое 7"/>
          <p:cNvSpPr>
            <a:spLocks noGrp="1"/>
          </p:cNvSpPr>
          <p:nvPr>
            <p:ph idx="1"/>
          </p:nvPr>
        </p:nvSpPr>
        <p:spPr>
          <a:xfrm>
            <a:off x="428596" y="1285860"/>
            <a:ext cx="8258204" cy="5023500"/>
          </a:xfrm>
        </p:spPr>
        <p:txBody>
          <a:bodyPr>
            <a:normAutofit fontScale="92500"/>
          </a:bodyPr>
          <a:lstStyle/>
          <a:p>
            <a:r>
              <a:rPr lang="ru-RU" dirty="0" smtClean="0">
                <a:effectLst>
                  <a:outerShdw blurRad="38100" dist="38100" dir="2700000" algn="tl">
                    <a:srgbClr val="000000">
                      <a:alpha val="43137"/>
                    </a:srgbClr>
                  </a:outerShdw>
                </a:effectLst>
              </a:rPr>
              <a:t>93% крестьянских хозяйств объединены в колхозы</a:t>
            </a:r>
          </a:p>
          <a:p>
            <a:r>
              <a:rPr lang="ru-RU" dirty="0" smtClean="0">
                <a:effectLst>
                  <a:outerShdw blurRad="38100" dist="38100" dir="2700000" algn="tl">
                    <a:srgbClr val="000000">
                      <a:alpha val="43137"/>
                    </a:srgbClr>
                  </a:outerShdw>
                </a:effectLst>
              </a:rPr>
              <a:t>Ликвидирован слой крепких хозяев</a:t>
            </a:r>
          </a:p>
          <a:p>
            <a:r>
              <a:rPr lang="ru-RU" dirty="0" smtClean="0">
                <a:effectLst>
                  <a:outerShdw blurRad="38100" dist="38100" dir="2700000" algn="tl">
                    <a:srgbClr val="000000">
                      <a:alpha val="43137"/>
                    </a:srgbClr>
                  </a:outerShdw>
                </a:effectLst>
              </a:rPr>
              <a:t>Уничтожен частный сектор в сельском хозяйстве</a:t>
            </a:r>
          </a:p>
          <a:p>
            <a:r>
              <a:rPr lang="ru-RU" dirty="0" smtClean="0">
                <a:effectLst>
                  <a:outerShdw blurRad="38100" dist="38100" dir="2700000" algn="tl">
                    <a:srgbClr val="000000">
                      <a:alpha val="43137"/>
                    </a:srgbClr>
                  </a:outerShdw>
                </a:effectLst>
              </a:rPr>
              <a:t>Отчуждение крестьян от собственности и от земли</a:t>
            </a:r>
          </a:p>
          <a:p>
            <a:r>
              <a:rPr lang="ru-RU" dirty="0" smtClean="0">
                <a:effectLst>
                  <a:outerShdw blurRad="38100" dist="38100" dir="2700000" algn="tl">
                    <a:srgbClr val="000000">
                      <a:alpha val="43137"/>
                    </a:srgbClr>
                  </a:outerShdw>
                </a:effectLst>
              </a:rPr>
              <a:t>Потеря экономических стимулов к труду</a:t>
            </a:r>
          </a:p>
          <a:p>
            <a:r>
              <a:rPr lang="ru-RU" dirty="0" smtClean="0">
                <a:effectLst>
                  <a:outerShdw blurRad="38100" dist="38100" dir="2700000" algn="tl">
                    <a:srgbClr val="000000">
                      <a:alpha val="43137"/>
                    </a:srgbClr>
                  </a:outerShdw>
                </a:effectLst>
              </a:rPr>
              <a:t>Ломка сложившихся форм хозяйствования вызвала трудности в развитии аграрного сектора: снизилось среднегодовое производство зерна к 1937 году до уровня 1909-13 годов, уменьшилось поголовье скота. Это было прямым следствием  насильственного создания колхозов.</a:t>
            </a:r>
          </a:p>
          <a:p>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15370" cy="142876"/>
          </a:xfrm>
        </p:spPr>
        <p:txBody>
          <a:bodyPr>
            <a:normAutofit fontScale="90000"/>
          </a:bodyPr>
          <a:lstStyle/>
          <a:p>
            <a:r>
              <a:rPr lang="ru-RU" dirty="0" smtClean="0"/>
              <a:t>Заключение</a:t>
            </a:r>
            <a:endParaRPr lang="ru-RU" dirty="0"/>
          </a:p>
        </p:txBody>
      </p:sp>
      <p:sp>
        <p:nvSpPr>
          <p:cNvPr id="3" name="Содержимое 2"/>
          <p:cNvSpPr>
            <a:spLocks noGrp="1"/>
          </p:cNvSpPr>
          <p:nvPr>
            <p:ph idx="1"/>
          </p:nvPr>
        </p:nvSpPr>
        <p:spPr>
          <a:xfrm>
            <a:off x="214282" y="571480"/>
            <a:ext cx="8929718" cy="6286520"/>
          </a:xfrm>
        </p:spPr>
        <p:txBody>
          <a:bodyPr>
            <a:noAutofit/>
          </a:bodyPr>
          <a:lstStyle/>
          <a:p>
            <a:pPr>
              <a:buNone/>
            </a:pPr>
            <a:r>
              <a:rPr lang="ru-RU" sz="2000" dirty="0" smtClean="0"/>
              <a:t>Вот некоторые итоги двух пятилетних планов советской индустриализации:</a:t>
            </a:r>
            <a:br>
              <a:rPr lang="ru-RU" sz="2000" dirty="0" smtClean="0"/>
            </a:br>
            <a:r>
              <a:rPr lang="ru-RU" sz="2000" dirty="0" smtClean="0"/>
              <a:t>В годы первых пятилеток было построено свыше 9 тыс. предприятий. Стоимость промышленного оборудования за это время удвоилась, но каждый рубль вложенный в промышленность приносил на 25 коп. прибыли меньше, чем до 1928 г., затраты сырья выросли на 25-30%.</a:t>
            </a:r>
            <a:br>
              <a:rPr lang="ru-RU" sz="2000" dirty="0" smtClean="0"/>
            </a:br>
            <a:r>
              <a:rPr lang="ru-RU" sz="2000" dirty="0" smtClean="0"/>
              <a:t>Темпы роста тяжелой промышленности в предвоенные годы </a:t>
            </a:r>
            <a:r>
              <a:rPr lang="ru-RU" sz="2000" dirty="0" smtClean="0"/>
              <a:t>были </a:t>
            </a:r>
            <a:r>
              <a:rPr lang="ru-RU" sz="2000" dirty="0" smtClean="0"/>
              <a:t>в 2-3 раза выше, чем за 13 лет развития России перед первой мировой </a:t>
            </a:r>
            <a:r>
              <a:rPr lang="ru-RU" sz="2000" dirty="0" smtClean="0"/>
              <a:t>войной. </a:t>
            </a:r>
            <a:r>
              <a:rPr lang="ru-RU" sz="2000" dirty="0" smtClean="0"/>
              <a:t>За 12 лет советской индустриализации годичное производство чугуна и стали увеличилось в 4-5 раз </a:t>
            </a:r>
            <a:r>
              <a:rPr lang="ru-RU" sz="2000" dirty="0" smtClean="0"/>
              <a:t>угля </a:t>
            </a:r>
            <a:r>
              <a:rPr lang="ru-RU" sz="2000" dirty="0" smtClean="0"/>
              <a:t>почти в 5 раз </a:t>
            </a:r>
            <a:r>
              <a:rPr lang="ru-RU" sz="2000" dirty="0" smtClean="0"/>
              <a:t>.</a:t>
            </a:r>
            <a:r>
              <a:rPr lang="ru-RU" sz="2000" dirty="0" smtClean="0"/>
              <a:t/>
            </a:r>
            <a:br>
              <a:rPr lang="ru-RU" sz="2000" dirty="0" smtClean="0"/>
            </a:br>
            <a:r>
              <a:rPr lang="ru-RU" sz="2000" dirty="0" smtClean="0"/>
              <a:t>По абсолютным объемам промышленного производства СССР в конце 30-х годов вышел на 2-е место в мире после США. Причем, рост тяжелой промышленности осуществлялся невиданными темпами. </a:t>
            </a:r>
            <a:br>
              <a:rPr lang="ru-RU" sz="2000" dirty="0" smtClean="0"/>
            </a:br>
            <a:r>
              <a:rPr lang="ru-RU" sz="2000" dirty="0" smtClean="0"/>
              <a:t>В 30-е годы СССР стал одной из 3-4 стран, способных производить любой вид промышленной продукции, доступной в данное время человечеству.</a:t>
            </a:r>
            <a:br>
              <a:rPr lang="ru-RU" sz="2000" dirty="0" smtClean="0"/>
            </a:br>
            <a:r>
              <a:rPr lang="ru-RU" sz="2000" dirty="0" smtClean="0"/>
              <a:t>В результате проведения начального этапа индустриализации оформилась административно-командная система руководства промышленностью. Эта система строилась на основе единства государственной власти и государственной собственности, приказных методов управления, эксплуатации рабочих и использовании подневольного труда заключенных.</a:t>
            </a:r>
            <a:br>
              <a:rPr lang="ru-RU" sz="2000" dirty="0" smtClean="0"/>
            </a:br>
            <a:endParaRPr lang="ru-RU"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428604"/>
            <a:ext cx="8329642" cy="439718"/>
          </a:xfrm>
        </p:spPr>
        <p:txBody>
          <a:bodyPr>
            <a:normAutofit fontScale="90000"/>
          </a:bodyPr>
          <a:lstStyle/>
          <a:p>
            <a:r>
              <a:rPr lang="ru-RU" dirty="0" smtClean="0"/>
              <a:t>Индустриализация</a:t>
            </a:r>
            <a:br>
              <a:rPr lang="ru-RU" dirty="0" smtClean="0"/>
            </a:br>
            <a:r>
              <a:rPr lang="ru-RU" dirty="0" smtClean="0"/>
              <a:t>Цели индустриализации:</a:t>
            </a:r>
            <a:endParaRPr lang="ru-RU" dirty="0"/>
          </a:p>
        </p:txBody>
      </p:sp>
      <p:sp>
        <p:nvSpPr>
          <p:cNvPr id="3" name="Содержимое 2"/>
          <p:cNvSpPr>
            <a:spLocks noGrp="1"/>
          </p:cNvSpPr>
          <p:nvPr>
            <p:ph idx="1"/>
          </p:nvPr>
        </p:nvSpPr>
        <p:spPr>
          <a:xfrm>
            <a:off x="571472" y="1357298"/>
            <a:ext cx="8115328" cy="5380690"/>
          </a:xfrm>
        </p:spPr>
        <p:txBody>
          <a:bodyPr/>
          <a:lstStyle/>
          <a:p>
            <a:r>
              <a:rPr lang="ru-RU" dirty="0" smtClean="0">
                <a:effectLst>
                  <a:outerShdw blurRad="38100" dist="38100" dir="2700000" algn="tl">
                    <a:srgbClr val="000000">
                      <a:alpha val="43137"/>
                    </a:srgbClr>
                  </a:outerShdw>
                </a:effectLst>
              </a:rPr>
              <a:t>Превращение страны из аграрной в индустриальную</a:t>
            </a:r>
          </a:p>
          <a:p>
            <a:r>
              <a:rPr lang="ru-RU" dirty="0" smtClean="0">
                <a:effectLst>
                  <a:outerShdw blurRad="38100" dist="38100" dir="2700000" algn="tl">
                    <a:srgbClr val="000000">
                      <a:alpha val="43137"/>
                    </a:srgbClr>
                  </a:outerShdw>
                </a:effectLst>
              </a:rPr>
              <a:t>Преодоление технико-экономической отсталости страны</a:t>
            </a:r>
          </a:p>
          <a:p>
            <a:r>
              <a:rPr lang="ru-RU" dirty="0" smtClean="0">
                <a:effectLst>
                  <a:outerShdw blurRad="38100" dist="38100" dir="2700000" algn="tl">
                    <a:srgbClr val="000000">
                      <a:alpha val="43137"/>
                    </a:srgbClr>
                  </a:outerShdw>
                </a:effectLst>
              </a:rPr>
              <a:t>Достижение экономической независимости</a:t>
            </a:r>
          </a:p>
          <a:p>
            <a:r>
              <a:rPr lang="ru-RU" dirty="0" smtClean="0">
                <a:effectLst>
                  <a:outerShdw blurRad="38100" dist="38100" dir="2700000" algn="tl">
                    <a:srgbClr val="000000">
                      <a:alpha val="43137"/>
                    </a:srgbClr>
                  </a:outerShdw>
                </a:effectLst>
              </a:rPr>
              <a:t>Создание мощной тяжелой и оборонной промышленности</a:t>
            </a:r>
          </a:p>
          <a:p>
            <a:r>
              <a:rPr lang="ru-RU" dirty="0" smtClean="0">
                <a:effectLst>
                  <a:outerShdw blurRad="38100" dist="38100" dir="2700000" algn="tl">
                    <a:srgbClr val="000000">
                      <a:alpha val="43137"/>
                    </a:srgbClr>
                  </a:outerShdw>
                </a:effectLst>
              </a:rPr>
              <a:t>Формирование машинно-технической базы в сельском хозяйстве для проведения коллективизации</a:t>
            </a:r>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Autofit/>
          </a:bodyPr>
          <a:lstStyle/>
          <a:p>
            <a:pPr>
              <a:buNone/>
            </a:pPr>
            <a:r>
              <a:rPr lang="ru-RU" sz="1800" dirty="0" smtClean="0"/>
              <a:t>Результаты «деятельности» </a:t>
            </a:r>
            <a:r>
              <a:rPr lang="ru-RU" sz="1800" dirty="0" err="1" smtClean="0"/>
              <a:t>Наркомзема</a:t>
            </a:r>
            <a:r>
              <a:rPr lang="ru-RU" sz="1800" dirty="0" smtClean="0"/>
              <a:t> СССР и долгосрочный эффект «левых загибов» первых месяцев коллективизации привели к кризису в сельском хозяйстве и значительно повлияли на ситуацию, повлекшую за собой голод 1932-1933 годов. Ситуация была значительно исправлена введением жесткого партийного контроля над сельским хозяйством и реорганизацией управленческого и обеспечивающего аппарата сельского хозяйства. Это позволило в начале 1935 года отменить карточки на хлеб, к октябрю того же года были ликвидированы карточки и на прочие продовольственные </a:t>
            </a:r>
            <a:r>
              <a:rPr lang="ru-RU" sz="1800" dirty="0" smtClean="0"/>
              <a:t>продукты. В </a:t>
            </a:r>
            <a:r>
              <a:rPr lang="ru-RU" sz="1800" dirty="0" smtClean="0"/>
              <a:t>целом это позволило создать управляемую, в ряде областей прогрессивную систему сельского хозяйства, обеспечившую сырьевую базу промышленности, снизившую до минимума влияние природных факторов и позволившую создать необходимый стратегический зерновой запас для страны до начала войны.</a:t>
            </a:r>
            <a:br>
              <a:rPr lang="ru-RU" sz="1800" dirty="0" smtClean="0"/>
            </a:br>
            <a:r>
              <a:rPr lang="ru-RU" sz="1800" dirty="0" smtClean="0"/>
              <a:t>Несмотря на значительные усилия по ликвидации «прорыва в животноводстве», образовавшегося к 1933-34 году, поголовье всех категорий скота не было восстановлено к началу войны. На количественные показатели 1928 года оно вышло только к началу </a:t>
            </a:r>
            <a:r>
              <a:rPr lang="ru-RU" sz="1800" dirty="0" smtClean="0"/>
              <a:t>1960-х. Несмотря </a:t>
            </a:r>
            <a:r>
              <a:rPr lang="ru-RU" sz="1800" dirty="0" smtClean="0"/>
              <a:t>на значимость сельского хозяйства, все же основным приоритетом развития оставалась промышленность. В связи с этим не были до конца ликвидированы управленческие и нормативные проблемы начала 1930-х, главными из которых были низкая мотивация труда колхозников и нехватка компетентного руководства в сельском хозяйстве на всех уровнях. Остаточный принцип распределения руководящего ресурса </a:t>
            </a:r>
            <a:r>
              <a:rPr lang="ru-RU" sz="1800" dirty="0" smtClean="0"/>
              <a:t>и </a:t>
            </a:r>
            <a:r>
              <a:rPr lang="ru-RU" sz="1800" dirty="0" smtClean="0"/>
              <a:t>отсутствие точной и объективной информации о положении дел также негативно отразились на сельском хозяйстве.</a:t>
            </a:r>
            <a:br>
              <a:rPr lang="ru-RU" sz="1800" dirty="0" smtClean="0"/>
            </a:br>
            <a:r>
              <a:rPr lang="ru-RU" sz="1800" dirty="0" smtClean="0"/>
              <a:t>К 1938 году было коллективизировано 93 % крестьянских хозяйств и 99,1 % посевной площади. Основными производящими единицами сельского хозяйства стали колхозы и совхозы.</a:t>
            </a:r>
            <a:endParaRPr lang="ru-RU" sz="1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6" name="Текст 5"/>
          <p:cNvSpPr>
            <a:spLocks noGrp="1"/>
          </p:cNvSpPr>
          <p:nvPr>
            <p:ph type="body" sz="half" idx="2"/>
          </p:nvPr>
        </p:nvSpPr>
        <p:spPr/>
        <p:txBody>
          <a:bodyPr/>
          <a:lstStyle/>
          <a:p>
            <a:endParaRPr lang="ru-RU"/>
          </a:p>
        </p:txBody>
      </p:sp>
      <p:pic>
        <p:nvPicPr>
          <p:cNvPr id="1026" name="Picture 2" descr="http://ljplus.ru/img4/e/v/evgenau/Le_002.jpg"/>
          <p:cNvPicPr>
            <a:picLocks noGrp="1" noChangeAspect="1" noChangeArrowheads="1"/>
          </p:cNvPicPr>
          <p:nvPr>
            <p:ph type="pic" idx="1"/>
          </p:nvPr>
        </p:nvPicPr>
        <p:blipFill>
          <a:blip r:embed="rId2"/>
          <a:srcRect l="1538" r="1538"/>
          <a:stretch>
            <a:fillRect/>
          </a:stretch>
        </p:blipFill>
        <p:spPr bwMode="auto">
          <a:xfrm>
            <a:off x="357158" y="428604"/>
            <a:ext cx="8143932" cy="588172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dirty="0" smtClean="0"/>
              <a:t>Список </a:t>
            </a:r>
            <a:r>
              <a:rPr lang="ru-RU" dirty="0" err="1" smtClean="0"/>
              <a:t>использованых</a:t>
            </a:r>
            <a:r>
              <a:rPr lang="ru-RU" dirty="0" smtClean="0"/>
              <a:t> источников:</a:t>
            </a:r>
            <a:endParaRPr lang="ru-RU" dirty="0"/>
          </a:p>
        </p:txBody>
      </p:sp>
      <p:sp>
        <p:nvSpPr>
          <p:cNvPr id="6" name="Содержимое 5"/>
          <p:cNvSpPr>
            <a:spLocks noGrp="1"/>
          </p:cNvSpPr>
          <p:nvPr>
            <p:ph idx="1"/>
          </p:nvPr>
        </p:nvSpPr>
        <p:spPr/>
        <p:txBody>
          <a:bodyPr>
            <a:normAutofit fontScale="77500" lnSpcReduction="20000"/>
          </a:bodyPr>
          <a:lstStyle/>
          <a:p>
            <a:r>
              <a:rPr lang="en-US" dirty="0" smtClean="0">
                <a:hlinkClick r:id="rId2"/>
              </a:rPr>
              <a:t>http://ru.wikipedia.org/wiki/%D0%98%D0%BD%D0%B4%D1%83%D1%81%D1%82%D1%80%D0%B8%D0%B0%D0%BB%D0%B8%D0%B7%D0%B0%D1%86%D0%B8%D1%8F_%</a:t>
            </a:r>
            <a:r>
              <a:rPr lang="en-US" dirty="0" smtClean="0">
                <a:hlinkClick r:id="rId2"/>
              </a:rPr>
              <a:t>D0%A1%D0%A1%D0%A1%D0%A0</a:t>
            </a:r>
            <a:endParaRPr lang="ru-RU" dirty="0" smtClean="0"/>
          </a:p>
          <a:p>
            <a:r>
              <a:rPr lang="en-US" dirty="0" smtClean="0">
                <a:hlinkClick r:id="rId3"/>
              </a:rPr>
              <a:t>http://</a:t>
            </a:r>
            <a:r>
              <a:rPr lang="en-US" dirty="0" smtClean="0">
                <a:hlinkClick r:id="rId3"/>
              </a:rPr>
              <a:t>podelise.ru/docs/3274/index-134500-8.html</a:t>
            </a:r>
            <a:endParaRPr lang="ru-RU" dirty="0" smtClean="0"/>
          </a:p>
          <a:p>
            <a:r>
              <a:rPr lang="en-US" dirty="0" smtClean="0">
                <a:hlinkClick r:id="rId4"/>
              </a:rPr>
              <a:t>http://</a:t>
            </a:r>
            <a:r>
              <a:rPr lang="en-US" dirty="0" smtClean="0">
                <a:hlinkClick r:id="rId4"/>
              </a:rPr>
              <a:t>referatplus.ru/istoriya/1_history_9_0024.php</a:t>
            </a:r>
            <a:endParaRPr lang="ru-RU" dirty="0" smtClean="0"/>
          </a:p>
          <a:p>
            <a:r>
              <a:rPr lang="en-US" dirty="0" smtClean="0">
                <a:hlinkClick r:id="rId5"/>
              </a:rPr>
              <a:t>http://</a:t>
            </a:r>
            <a:r>
              <a:rPr lang="en-US" dirty="0" smtClean="0">
                <a:hlinkClick r:id="rId5"/>
              </a:rPr>
              <a:t>ukrmap.su/ru-wh10/1267.html</a:t>
            </a:r>
            <a:endParaRPr lang="ru-RU" dirty="0" smtClean="0"/>
          </a:p>
          <a:p>
            <a:r>
              <a:rPr lang="en-US" dirty="0" smtClean="0">
                <a:hlinkClick r:id="rId6"/>
              </a:rPr>
              <a:t>http://</a:t>
            </a:r>
            <a:r>
              <a:rPr lang="en-US" dirty="0" smtClean="0">
                <a:hlinkClick r:id="rId6"/>
              </a:rPr>
              <a:t>www.disput.az/index.php?showtopic=149878</a:t>
            </a:r>
            <a:endParaRPr lang="ru-RU" dirty="0" smtClean="0"/>
          </a:p>
          <a:p>
            <a:r>
              <a:rPr lang="en-US" dirty="0" smtClean="0">
                <a:hlinkClick r:id="rId7"/>
              </a:rPr>
              <a:t>http://</a:t>
            </a:r>
            <a:r>
              <a:rPr lang="en-US" dirty="0" smtClean="0">
                <a:hlinkClick r:id="rId7"/>
              </a:rPr>
              <a:t>bibliotekar.ru/sovetskaya-rossiya/52.htm</a:t>
            </a:r>
            <a:endParaRPr lang="ru-RU" dirty="0" smtClean="0"/>
          </a:p>
          <a:p>
            <a:r>
              <a:rPr lang="en-US" dirty="0" smtClean="0">
                <a:hlinkClick r:id="rId8"/>
              </a:rPr>
              <a:t>http://ru.wikipedia.org/wiki/%D0%9A%D0%BE%D0%BB%D0%BB%D0%B5%D0%BA%D1%82%D0%B8%D0%B2%D0%B8%D0%B7%D0%B0%D1%86%D0%B8%D1%8F_%D0%B2_%</a:t>
            </a:r>
            <a:r>
              <a:rPr lang="en-US" dirty="0" smtClean="0">
                <a:hlinkClick r:id="rId8"/>
              </a:rPr>
              <a:t>D0%A1%D0%A1%D0%A1%D0%A0</a:t>
            </a:r>
            <a:endParaRPr lang="ru-RU" dirty="0" smtClean="0"/>
          </a:p>
          <a:p>
            <a:r>
              <a:rPr lang="en-US" dirty="0" smtClean="0">
                <a:hlinkClick r:id="rId9"/>
              </a:rPr>
              <a:t>http://www.kursburo.ru/component/djcatalog/item/6-ref-work/83-ref78</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9001156" cy="714356"/>
          </a:xfrm>
        </p:spPr>
        <p:txBody>
          <a:bodyPr>
            <a:normAutofit fontScale="90000"/>
          </a:bodyPr>
          <a:lstStyle/>
          <a:p>
            <a:r>
              <a:rPr lang="ru-RU" dirty="0" smtClean="0"/>
              <a:t>Индустриализация</a:t>
            </a:r>
            <a:endParaRPr lang="ru-RU" dirty="0"/>
          </a:p>
        </p:txBody>
      </p:sp>
      <p:sp>
        <p:nvSpPr>
          <p:cNvPr id="3" name="Содержимое 2"/>
          <p:cNvSpPr>
            <a:spLocks noGrp="1"/>
          </p:cNvSpPr>
          <p:nvPr>
            <p:ph idx="1"/>
          </p:nvPr>
        </p:nvSpPr>
        <p:spPr>
          <a:xfrm>
            <a:off x="0" y="785794"/>
            <a:ext cx="9144000" cy="6072206"/>
          </a:xfrm>
        </p:spPr>
        <p:txBody>
          <a:bodyPr>
            <a:normAutofit fontScale="70000" lnSpcReduction="20000"/>
          </a:bodyPr>
          <a:lstStyle/>
          <a:p>
            <a:pPr>
              <a:buNone/>
            </a:pPr>
            <a:r>
              <a:rPr lang="ru-RU" dirty="0" smtClean="0">
                <a:effectLst>
                  <a:outerShdw blurRad="38100" dist="38100" dir="2700000" algn="tl">
                    <a:srgbClr val="000000">
                      <a:alpha val="43137"/>
                    </a:srgbClr>
                  </a:outerShdw>
                </a:effectLst>
              </a:rPr>
              <a:t>Начало социалистической индустриализации как составной части «триединой задачи по коренному переустройству общества» (индустриализация, коллективизация сельского хозяйства и культурная революция) было положено первым пятилетним планом развития народного хозяйства (1929—1933). Одновременно были ликвидированы </a:t>
            </a:r>
            <a:r>
              <a:rPr lang="ru-RU" dirty="0" err="1" smtClean="0">
                <a:effectLst>
                  <a:outerShdw blurRad="38100" dist="38100" dir="2700000" algn="tl">
                    <a:srgbClr val="000000">
                      <a:alpha val="43137"/>
                    </a:srgbClr>
                  </a:outerShdw>
                </a:effectLst>
              </a:rPr>
              <a:t>частнотоварные</a:t>
            </a:r>
            <a:r>
              <a:rPr lang="ru-RU" dirty="0" smtClean="0">
                <a:effectLst>
                  <a:outerShdw blurRad="38100" dist="38100" dir="2700000" algn="tl">
                    <a:srgbClr val="000000">
                      <a:alpha val="43137"/>
                    </a:srgbClr>
                  </a:outerShdw>
                </a:effectLst>
              </a:rPr>
              <a:t> и капиталистические формы хозяйства.</a:t>
            </a:r>
          </a:p>
          <a:p>
            <a:pPr>
              <a:buNone/>
            </a:pPr>
            <a:r>
              <a:rPr lang="ru-RU" dirty="0" smtClean="0">
                <a:effectLst>
                  <a:outerShdw blurRad="38100" dist="38100" dir="2700000" algn="tl">
                    <a:srgbClr val="000000">
                      <a:alpha val="43137"/>
                    </a:srgbClr>
                  </a:outerShdw>
                </a:effectLst>
              </a:rPr>
              <a:t>Согласно распространённой точке зрения, стремительный рост производственных мощностей и объёмов производства тяжёлой промышленности позволил СССР одержать победу в Великой Отечественной войне. Наращивание индустриальной мощи в 1930-е считалось в рамках советской идеологии одним из важнейших достижений СССР. </a:t>
            </a:r>
          </a:p>
          <a:p>
            <a:pPr>
              <a:buNone/>
            </a:pPr>
            <a:r>
              <a:rPr lang="ru-RU" dirty="0" smtClean="0">
                <a:effectLst>
                  <a:outerShdw blurRad="38100" dist="38100" dir="2700000" algn="tl">
                    <a:srgbClr val="000000">
                      <a:alpha val="43137"/>
                    </a:srgbClr>
                  </a:outerShdw>
                </a:effectLst>
              </a:rPr>
              <a:t>Главное внимание в первые годы уделялось реконструкции старых промышленных предприятий. Одновременно строились свыше 500 новых заводов. Началось сооружение  Туркестано-Сибирской железной дороги (турксиб) и Днепровской гидроэлектростанции (Днепрогэс) Развитие шло за счет ресурсов самих предприятий и перераспределения в пользу индустрии национального дохода.</a:t>
            </a:r>
          </a:p>
          <a:p>
            <a:pPr>
              <a:buNone/>
            </a:pPr>
            <a:r>
              <a:rPr lang="ru-RU" dirty="0" smtClean="0">
                <a:effectLst>
                  <a:outerShdw blurRad="38100" dist="38100" dir="2700000" algn="tl">
                    <a:srgbClr val="000000">
                      <a:alpha val="43137"/>
                    </a:srgbClr>
                  </a:outerShdw>
                </a:effectLst>
              </a:rPr>
              <a:t>Индустриализация меняет систему управления промышленностью: чрезмерная централизация, директивное командование. Не разведены функции хозяйственных и партийных органов, которые постоянно вмешивались в деятельность промышленных предприятий.</a:t>
            </a:r>
          </a:p>
          <a:p>
            <a:pPr>
              <a:buNone/>
            </a:pP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6" name="Текст 5"/>
          <p:cNvSpPr>
            <a:spLocks noGrp="1"/>
          </p:cNvSpPr>
          <p:nvPr>
            <p:ph type="body" sz="half" idx="2"/>
          </p:nvPr>
        </p:nvSpPr>
        <p:spPr/>
        <p:txBody>
          <a:bodyPr/>
          <a:lstStyle/>
          <a:p>
            <a:endParaRPr lang="ru-RU"/>
          </a:p>
        </p:txBody>
      </p:sp>
      <p:pic>
        <p:nvPicPr>
          <p:cNvPr id="15362" name="Picture 2" descr="http://videocentury.ru/uploads/posts/2012-03/1330757325_4sptch98w5by7jh7w7.gif"/>
          <p:cNvPicPr>
            <a:picLocks noGrp="1" noChangeAspect="1" noChangeArrowheads="1"/>
          </p:cNvPicPr>
          <p:nvPr>
            <p:ph type="pic" idx="1"/>
          </p:nvPr>
        </p:nvPicPr>
        <p:blipFill>
          <a:blip r:embed="rId2"/>
          <a:srcRect t="1743" b="1743"/>
          <a:stretch>
            <a:fillRect/>
          </a:stretch>
        </p:blipFill>
        <p:spPr bwMode="auto">
          <a:xfrm>
            <a:off x="714348" y="642918"/>
            <a:ext cx="7715304" cy="557216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18436" name="Picture 4" descr="http://t1.gstatic.com/images?q=tbn:ANd9GcQNwRbi9YNx4JTMlMvECYv_i89zliDNPLB28lMYHUVaBZdf-mNmWQ"/>
          <p:cNvPicPr>
            <a:picLocks noGrp="1" noChangeAspect="1" noChangeArrowheads="1"/>
          </p:cNvPicPr>
          <p:nvPr>
            <p:ph type="pic" idx="1"/>
          </p:nvPr>
        </p:nvPicPr>
        <p:blipFill>
          <a:blip r:embed="rId2"/>
          <a:srcRect l="990" r="990"/>
          <a:stretch>
            <a:fillRect/>
          </a:stretch>
        </p:blipFill>
        <p:spPr bwMode="auto">
          <a:xfrm>
            <a:off x="2143108" y="357166"/>
            <a:ext cx="4885326" cy="614366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19458" name="Picture 2" descr="http://www.rusnation.org/imgsfk/0912-29.jpg"/>
          <p:cNvPicPr>
            <a:picLocks noGrp="1" noChangeAspect="1" noChangeArrowheads="1"/>
          </p:cNvPicPr>
          <p:nvPr>
            <p:ph type="pic" idx="1"/>
          </p:nvPr>
        </p:nvPicPr>
        <p:blipFill>
          <a:blip r:embed="rId2"/>
          <a:srcRect l="3226" r="3226"/>
          <a:stretch>
            <a:fillRect/>
          </a:stretch>
        </p:blipFill>
        <p:spPr bwMode="auto">
          <a:xfrm>
            <a:off x="1214414" y="1142984"/>
            <a:ext cx="6966990" cy="457203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20482" name="Picture 2" descr="http://t1.gstatic.com/images?q=tbn:ANd9GcTyBbmVqIqAxz2OH9GP0U9DQVKvgUQzoYNON_7DDfd9Kz86wTl0zQ"/>
          <p:cNvPicPr>
            <a:picLocks noGrp="1" noChangeAspect="1" noChangeArrowheads="1"/>
          </p:cNvPicPr>
          <p:nvPr>
            <p:ph type="pic" idx="1"/>
          </p:nvPr>
        </p:nvPicPr>
        <p:blipFill>
          <a:blip r:embed="rId2"/>
          <a:srcRect t="723" b="723"/>
          <a:stretch>
            <a:fillRect/>
          </a:stretch>
        </p:blipFill>
        <p:spPr bwMode="auto">
          <a:xfrm>
            <a:off x="1142976" y="785794"/>
            <a:ext cx="7000924" cy="505622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2844" y="142852"/>
            <a:ext cx="8686800" cy="439718"/>
          </a:xfrm>
        </p:spPr>
        <p:txBody>
          <a:bodyPr>
            <a:noAutofit/>
          </a:bodyPr>
          <a:lstStyle/>
          <a:p>
            <a:r>
              <a:rPr lang="ru-RU" sz="3600" dirty="0" smtClean="0"/>
              <a:t>Первый пятилетний план 1928-1933.</a:t>
            </a:r>
            <a:endParaRPr lang="ru-RU" sz="3600" dirty="0"/>
          </a:p>
        </p:txBody>
      </p:sp>
      <p:sp>
        <p:nvSpPr>
          <p:cNvPr id="6" name="Содержимое 5"/>
          <p:cNvSpPr>
            <a:spLocks noGrp="1"/>
          </p:cNvSpPr>
          <p:nvPr>
            <p:ph idx="1"/>
          </p:nvPr>
        </p:nvSpPr>
        <p:spPr>
          <a:xfrm>
            <a:off x="214282" y="857232"/>
            <a:ext cx="8643998" cy="5857916"/>
          </a:xfrm>
        </p:spPr>
        <p:txBody>
          <a:bodyPr>
            <a:normAutofit fontScale="77500" lnSpcReduction="20000"/>
          </a:bodyPr>
          <a:lstStyle/>
          <a:p>
            <a:pPr>
              <a:buNone/>
            </a:pPr>
            <a:r>
              <a:rPr lang="ru-RU" dirty="0" smtClean="0">
                <a:effectLst>
                  <a:outerShdw blurRad="38100" dist="38100" dir="2700000" algn="tl">
                    <a:srgbClr val="000000">
                      <a:alpha val="43137"/>
                    </a:srgbClr>
                  </a:outerShdw>
                </a:effectLst>
              </a:rPr>
              <a:t>План разрабатывался ведущими учеными. Утвержден на </a:t>
            </a:r>
            <a:r>
              <a:rPr lang="ru-RU" dirty="0" err="1" smtClean="0">
                <a:effectLst>
                  <a:outerShdw blurRad="38100" dist="38100" dir="2700000" algn="tl">
                    <a:srgbClr val="000000">
                      <a:alpha val="43137"/>
                    </a:srgbClr>
                  </a:outerShdw>
                </a:effectLst>
              </a:rPr>
              <a:t>V</a:t>
            </a:r>
            <a:r>
              <a:rPr lang="ru-RU" dirty="0" smtClean="0">
                <a:effectLst>
                  <a:outerShdw blurRad="38100" dist="38100" dir="2700000" algn="tl">
                    <a:srgbClr val="000000">
                      <a:alpha val="43137"/>
                    </a:srgbClr>
                  </a:outerShdw>
                </a:effectLst>
              </a:rPr>
              <a:t> Всесоюзном съезде Советов.</a:t>
            </a:r>
          </a:p>
          <a:p>
            <a:pPr>
              <a:buNone/>
            </a:pPr>
            <a:r>
              <a:rPr lang="ru-RU" b="1" dirty="0" smtClean="0">
                <a:solidFill>
                  <a:schemeClr val="accent1"/>
                </a:solidFill>
                <a:effectLst>
                  <a:outerShdw blurRad="38100" dist="38100" dir="2700000" algn="tl">
                    <a:srgbClr val="000000">
                      <a:alpha val="43137"/>
                    </a:srgbClr>
                  </a:outerShdw>
                </a:effectLst>
              </a:rPr>
              <a:t>Главная задача пятилетки </a:t>
            </a:r>
            <a:r>
              <a:rPr lang="ru-RU" dirty="0" smtClean="0">
                <a:effectLst>
                  <a:outerShdw blurRad="38100" dist="38100" dir="2700000" algn="tl">
                    <a:srgbClr val="000000">
                      <a:alpha val="43137"/>
                    </a:srgbClr>
                  </a:outerShdw>
                </a:effectLst>
              </a:rPr>
              <a:t>– превращение страны из аграрно-индустриальной в индустриальную. Начинается сооружение предприятий металлургии, тракторостроения, автомобилестроения, авиастроения. Но скоро планы начали «корректировать»  представители партии и Пленум ЦК </a:t>
            </a:r>
            <a:r>
              <a:rPr lang="ru-RU" dirty="0" err="1" smtClean="0">
                <a:effectLst>
                  <a:outerShdw blurRad="38100" dist="38100" dir="2700000" algn="tl">
                    <a:srgbClr val="000000">
                      <a:alpha val="43137"/>
                    </a:srgbClr>
                  </a:outerShdw>
                </a:effectLst>
              </a:rPr>
              <a:t>ВКП</a:t>
            </a:r>
            <a:r>
              <a:rPr lang="ru-RU" dirty="0" smtClean="0">
                <a:effectLst>
                  <a:outerShdw blurRad="38100" dist="38100" dir="2700000" algn="tl">
                    <a:srgbClr val="000000">
                      <a:alpha val="43137"/>
                    </a:srgbClr>
                  </a:outerShdw>
                </a:effectLst>
              </a:rPr>
              <a:t> (б) состоявшийся в ноябре 1929 года утвердил новые контрольные цифры развития в сторону значительного увеличения.  Сталин и его окружение считали, что можно выпустить вместо 100 тысяч автомобилей 200 тысяч, вместо 55 тысяч тракторов 170 тысяч и т.д. Реальной основы под этими цифрами не было. Лозунг «Догнать и перегнать!» капиталистические страны. Ускоренные темпу индустриализации потребовали увеличения капиталовложений, перекачиваются средства из аграрного сектора, выпускаются займы, эмиссия денег, углубляется инфляция. Лживо было заявлено о выполнении пятилетки в 4 года и 3 месяца, «откорректированные» задания выполнить не удалось.</a:t>
            </a:r>
          </a:p>
          <a:p>
            <a:pPr>
              <a:buNone/>
            </a:pP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154</TotalTime>
  <Words>531</Words>
  <PresentationFormat>Экран (4:3)</PresentationFormat>
  <Paragraphs>105</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Апекс</vt:lpstr>
      <vt:lpstr>Сталинская модернизация  СССР 1920-1930гг.</vt:lpstr>
      <vt:lpstr>Индустриализация и коллективизация в СССР</vt:lpstr>
      <vt:lpstr>Индустриализация Цели индустриализации:</vt:lpstr>
      <vt:lpstr>Индустриализация</vt:lpstr>
      <vt:lpstr>Слайд 5</vt:lpstr>
      <vt:lpstr>Слайд 6</vt:lpstr>
      <vt:lpstr>Слайд 7</vt:lpstr>
      <vt:lpstr>Слайд 8</vt:lpstr>
      <vt:lpstr>Первый пятилетний план 1928-1933.</vt:lpstr>
      <vt:lpstr>Вторая пятилетка 1933-1937</vt:lpstr>
      <vt:lpstr>Слайд 11</vt:lpstr>
      <vt:lpstr>Слайд 12</vt:lpstr>
      <vt:lpstr>Индустриализация</vt:lpstr>
      <vt:lpstr>Особенности индустриализации  Итоги и последствия</vt:lpstr>
      <vt:lpstr>Коллективизация</vt:lpstr>
      <vt:lpstr>Цели коллективизации </vt:lpstr>
      <vt:lpstr>Осуществление коллективизации</vt:lpstr>
      <vt:lpstr>Слайд 18</vt:lpstr>
      <vt:lpstr>Слайд 19</vt:lpstr>
      <vt:lpstr>Слайд 20</vt:lpstr>
      <vt:lpstr>Слайд 21</vt:lpstr>
      <vt:lpstr>Голод в СССР 1932−1933 годах</vt:lpstr>
      <vt:lpstr>Слайд 23</vt:lpstr>
      <vt:lpstr>Слайд 24</vt:lpstr>
      <vt:lpstr>Слайд 25</vt:lpstr>
      <vt:lpstr>Слайд 26</vt:lpstr>
      <vt:lpstr>Коллективизация</vt:lpstr>
      <vt:lpstr>Итоги и последствия коллективизации:</vt:lpstr>
      <vt:lpstr>Заключение</vt:lpstr>
      <vt:lpstr>Слайд 30</vt:lpstr>
      <vt:lpstr>Слайд 31</vt:lpstr>
      <vt:lpstr>Список использованых источников: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Сталинская модернизация  СССР 1920-1930гг.</dc:title>
  <dc:creator>Кариночка...</dc:creator>
  <cp:lastModifiedBy>User</cp:lastModifiedBy>
  <cp:revision>19</cp:revision>
  <dcterms:created xsi:type="dcterms:W3CDTF">2013-01-25T20:24:46Z</dcterms:created>
  <dcterms:modified xsi:type="dcterms:W3CDTF">2013-01-30T19:10:50Z</dcterms:modified>
</cp:coreProperties>
</file>