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31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8" r:id="rId18"/>
    <p:sldId id="315" r:id="rId19"/>
    <p:sldId id="312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0" d="100"/>
          <a:sy n="60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C264-821D-4329-B19C-97279B18F578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6ADA-24DC-48A1-8381-C4520084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E5CB-4AE0-4A9D-94CC-2987453AFC1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AC8E-B83B-4539-90A4-8AB49F713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C99D-FBA9-4F57-8542-1A1924C7E36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4720-E850-4340-88F2-52D942BC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DE87-B37F-42FF-A8E3-099553BF04D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188D-A769-4B05-B9CB-5DB00757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4307-DE59-4B2E-BA86-EC99DD0BEA7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FFA2-4347-435D-BB57-E82607D3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65E1-4B74-4ED9-B104-CBB0741B237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DEB3-BF9E-49C8-9ABF-3172D3D9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39F0-DF9F-4EB5-A16D-D636566A4B0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BBB3-59A6-403C-A003-959603B09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9263-0D1F-47A4-936A-D7E907CA975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5212-6DB1-4B61-8DE7-E73CEE39D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6E3E-8F20-4698-8D09-1317A9E7B96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6066-10F8-47DB-861B-B9EE59C3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AED7-84FF-4968-BAE2-F5B0DAC41AE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EBBC-5569-4CAC-BDF1-F33B903C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3FBF-400A-42D3-B96F-BE5674C16E4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FD74-B3B2-4207-8601-04DF174D8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5F0B3-3809-4E03-9E49-2B9F957B0EC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55A2C0-3CF9-41A1-A311-840544368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Велика Британія в 20-30-х роках ХХ 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12" y="0"/>
            <a:ext cx="8229600" cy="9087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908050"/>
            <a:ext cx="28082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Грудень 1918р. – парламентські вибори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16325" y="908050"/>
            <a:ext cx="28082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Коаліційний уряд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Д.Л.Джордж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38" y="800100"/>
            <a:ext cx="1550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781300"/>
            <a:ext cx="3168650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Повоєнна відбудова економіки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9350" y="2060575"/>
            <a:ext cx="27352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Основні реформи: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413" y="3573463"/>
            <a:ext cx="3240087" cy="63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Підвищення заробітної плати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13400" y="3321050"/>
            <a:ext cx="33115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Скорочення робочого дня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9550" y="3921125"/>
            <a:ext cx="33845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Матеріальна допомога солдатам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4488" y="6343650"/>
            <a:ext cx="331311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Жовтень 1922 відставка коаліційного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4724400"/>
            <a:ext cx="3671888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Повоєнна економічна криза;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Наростання робітничого руху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263" y="4724400"/>
            <a:ext cx="3776662" cy="1225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Національно – визвольні рухи в колоніях;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Провал політики знищення Радянської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Р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осії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059113" y="1412875"/>
            <a:ext cx="43338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 flipH="1">
            <a:off x="3276600" y="2636838"/>
            <a:ext cx="178117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3"/>
          </p:cNvCxnSpPr>
          <p:nvPr/>
        </p:nvCxnSpPr>
        <p:spPr>
          <a:xfrm flipH="1">
            <a:off x="3492500" y="2636838"/>
            <a:ext cx="1565275" cy="1254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>
            <a:off x="5057775" y="2636838"/>
            <a:ext cx="555625" cy="684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>
            <a:off x="5057775" y="2636838"/>
            <a:ext cx="231775" cy="1254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>
            <a:off x="2376488" y="5805488"/>
            <a:ext cx="1547812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2"/>
          </p:cNvCxnSpPr>
          <p:nvPr/>
        </p:nvCxnSpPr>
        <p:spPr>
          <a:xfrm flipH="1">
            <a:off x="5613400" y="5949950"/>
            <a:ext cx="1423988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042988"/>
            <a:ext cx="309721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Кінець 1922р – парламентські вибори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0200" y="1042988"/>
            <a:ext cx="30241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Консервативний уряд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Е.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Бонар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Лоу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та С.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Болдуїна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0200" y="2276475"/>
            <a:ext cx="29527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3141663"/>
            <a:ext cx="36004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Збалансований бюджет, скорочення соціальних виплат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8" y="4149725"/>
            <a:ext cx="367347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Придушення революційних виступів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6013" y="5084763"/>
            <a:ext cx="37433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Допомога національним монополіям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250" y="6021388"/>
            <a:ext cx="4032250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Відмова від жорсткого контролю за економікою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163" y="1065213"/>
            <a:ext cx="184626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3419475" y="1412875"/>
            <a:ext cx="576263" cy="13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851275" y="2708275"/>
            <a:ext cx="1765300" cy="828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8" idx="3"/>
          </p:cNvCxnSpPr>
          <p:nvPr/>
        </p:nvCxnSpPr>
        <p:spPr>
          <a:xfrm flipH="1">
            <a:off x="4284663" y="2708275"/>
            <a:ext cx="1331912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4949825" y="2708275"/>
            <a:ext cx="666750" cy="2520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flipH="1">
            <a:off x="5435600" y="2708275"/>
            <a:ext cx="180975" cy="316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88" y="1395413"/>
            <a:ext cx="2952750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Парламентські вибори 1924р.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4300" y="1412875"/>
            <a:ext cx="32400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Лейбористський уряд Р.Д.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Макдональда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січень – листопад 1924р)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225" y="1247775"/>
            <a:ext cx="18684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067175" y="2708275"/>
            <a:ext cx="29527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00" y="3429000"/>
            <a:ext cx="36004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Курс на сприяння інтересам великого капіталу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9100" y="4249738"/>
            <a:ext cx="39592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Підтримка приватної ініціативи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4713" y="4826000"/>
            <a:ext cx="410368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Збільшення пенсій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9850" y="5516563"/>
            <a:ext cx="41052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Закон про будівництво житла для робітників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25625" y="6165850"/>
            <a:ext cx="4330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Встановлення дипломатичних відносин з СРСР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03575" y="1863725"/>
            <a:ext cx="576263" cy="8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3708400" y="3213100"/>
            <a:ext cx="1835150" cy="525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 flipH="1">
            <a:off x="4378325" y="3213100"/>
            <a:ext cx="1165225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4978400" y="3213100"/>
            <a:ext cx="565150" cy="161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flipH="1">
            <a:off x="5364163" y="3213100"/>
            <a:ext cx="179387" cy="226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</p:cNvCxnSpPr>
          <p:nvPr/>
        </p:nvCxnSpPr>
        <p:spPr>
          <a:xfrm>
            <a:off x="5543550" y="3213100"/>
            <a:ext cx="323850" cy="295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/>
              <a:t>Внутрішня політика лейбористських та консервативних урядів у 1920-х роках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25" y="1268413"/>
            <a:ext cx="309721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Парламентські вибори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1924р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4300" y="1268413"/>
            <a:ext cx="30241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Консервативний уряд С.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Болдуїна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1924 – 1929рр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738" y="2636838"/>
            <a:ext cx="29527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25" y="3357563"/>
            <a:ext cx="34575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Курс на стабілізацію економіки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4076700"/>
            <a:ext cx="367188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1927 – закон про конфлікти в промисловості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4797425"/>
            <a:ext cx="4392613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Політика «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мондизму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» - зміцнення британської промисловості на світовому ринку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266825"/>
            <a:ext cx="2095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87675" y="5876925"/>
            <a:ext cx="59055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 початок 1929р. за обсягами випуску промислової продукції Велика Британія досягла рівня 1913року.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76600" y="1736725"/>
            <a:ext cx="503238" cy="1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527425" y="3141663"/>
            <a:ext cx="194468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4067175" y="3141663"/>
            <a:ext cx="1404938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flipH="1">
            <a:off x="5076825" y="3141663"/>
            <a:ext cx="395288" cy="158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Загальний страйк шахтарів.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Опрацювати п.3 ( с.185 – 187) і визначте: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Які причини загального страйку шахтарів?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Яка організація виступила захисником інтересів шахтарів?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Чому загальний страйк шахтарів не переріс у революцію?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Закон про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і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союзи</a:t>
            </a:r>
            <a:r>
              <a:rPr lang="ru-RU" dirty="0"/>
              <a:t>. 1927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>
                <a:solidFill>
                  <a:srgbClr val="FFFF00"/>
                </a:solidFill>
              </a:rPr>
              <a:t>1. </a:t>
            </a:r>
            <a:r>
              <a:rPr lang="ru-RU" sz="3300" u="sng" dirty="0" err="1">
                <a:solidFill>
                  <a:srgbClr val="FFFF00"/>
                </a:solidFill>
              </a:rPr>
              <a:t>Цим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оголошується</a:t>
            </a:r>
            <a:r>
              <a:rPr lang="ru-RU" sz="3300" u="sng" dirty="0">
                <a:solidFill>
                  <a:srgbClr val="FFFF00"/>
                </a:solidFill>
              </a:rPr>
              <a:t> —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 smtClean="0">
                <a:solidFill>
                  <a:srgbClr val="FFFF00"/>
                </a:solidFill>
              </a:rPr>
              <a:t>а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що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страйк</a:t>
            </a:r>
            <a:r>
              <a:rPr lang="ru-RU" sz="3300" u="sng" dirty="0">
                <a:solidFill>
                  <a:srgbClr val="FFFF00"/>
                </a:solidFill>
              </a:rPr>
              <a:t> є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,  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(І) </a:t>
            </a:r>
            <a:r>
              <a:rPr lang="ru-RU" sz="3300" u="sng" dirty="0" err="1">
                <a:solidFill>
                  <a:srgbClr val="FFFF00"/>
                </a:solidFill>
              </a:rPr>
              <a:t>його</a:t>
            </a:r>
            <a:r>
              <a:rPr lang="ru-RU" sz="3300" u="sng" dirty="0">
                <a:solidFill>
                  <a:srgbClr val="FFFF00"/>
                </a:solidFill>
              </a:rPr>
              <a:t> метою не є </a:t>
            </a:r>
            <a:r>
              <a:rPr lang="ru-RU" sz="3300" u="sng" dirty="0" err="1">
                <a:solidFill>
                  <a:srgbClr val="FFFF00"/>
                </a:solidFill>
              </a:rPr>
              <a:t>сприяння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врегулюванню</a:t>
            </a:r>
            <a:r>
              <a:rPr lang="ru-RU" sz="3300" u="sng" dirty="0">
                <a:solidFill>
                  <a:srgbClr val="FFFF00"/>
                </a:solidFill>
              </a:rPr>
              <a:t> трудового </a:t>
            </a:r>
            <a:r>
              <a:rPr lang="ru-RU" sz="3300" u="sng" dirty="0" err="1">
                <a:solidFill>
                  <a:srgbClr val="FFFF00"/>
                </a:solidFill>
              </a:rPr>
              <a:t>конфлікту</a:t>
            </a:r>
            <a:r>
              <a:rPr lang="ru-RU" sz="3300" u="sng" dirty="0">
                <a:solidFill>
                  <a:srgbClr val="FFFF00"/>
                </a:solidFill>
              </a:rPr>
              <a:t>…; (ІІ)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він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задуманий</a:t>
            </a:r>
            <a:r>
              <a:rPr lang="ru-RU" sz="3300" u="sng" dirty="0">
                <a:solidFill>
                  <a:srgbClr val="FFFF00"/>
                </a:solidFill>
              </a:rPr>
              <a:t> і </a:t>
            </a:r>
            <a:r>
              <a:rPr lang="ru-RU" sz="3300" u="sng" dirty="0" err="1">
                <a:solidFill>
                  <a:srgbClr val="FFFF00"/>
                </a:solidFill>
              </a:rPr>
              <a:t>розрахований</a:t>
            </a:r>
            <a:r>
              <a:rPr lang="ru-RU" sz="3300" u="sng" dirty="0">
                <a:solidFill>
                  <a:srgbClr val="FFFF00"/>
                </a:solidFill>
              </a:rPr>
              <a:t> на те, </a:t>
            </a:r>
            <a:r>
              <a:rPr lang="ru-RU" sz="3300" u="sng" dirty="0" err="1">
                <a:solidFill>
                  <a:srgbClr val="FFFF00"/>
                </a:solidFill>
              </a:rPr>
              <a:t>щоб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безпосередньо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через </a:t>
            </a:r>
            <a:r>
              <a:rPr lang="ru-RU" sz="3300" u="sng" dirty="0" err="1">
                <a:solidFill>
                  <a:srgbClr val="FFFF00"/>
                </a:solidFill>
              </a:rPr>
              <a:t>створення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труднощів</a:t>
            </a:r>
            <a:r>
              <a:rPr lang="ru-RU" sz="3300" u="sng" dirty="0">
                <a:solidFill>
                  <a:srgbClr val="FFFF00"/>
                </a:solidFill>
              </a:rPr>
              <a:t> для </a:t>
            </a:r>
            <a:r>
              <a:rPr lang="ru-RU" sz="3300" u="sng" dirty="0" err="1">
                <a:solidFill>
                  <a:srgbClr val="FFFF00"/>
                </a:solidFill>
              </a:rPr>
              <a:t>суспільства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застосувати</a:t>
            </a:r>
            <a:r>
              <a:rPr lang="ru-RU" sz="3300" u="sng" dirty="0">
                <a:solidFill>
                  <a:srgbClr val="FFFF00"/>
                </a:solidFill>
              </a:rPr>
              <a:t> примус </a:t>
            </a:r>
            <a:r>
              <a:rPr lang="ru-RU" sz="3300" u="sng" dirty="0" err="1">
                <a:solidFill>
                  <a:srgbClr val="FFFF00"/>
                </a:solidFill>
              </a:rPr>
              <a:t>стосовно</a:t>
            </a:r>
            <a:r>
              <a:rPr lang="ru-RU" sz="3300" u="sng" dirty="0">
                <a:solidFill>
                  <a:srgbClr val="FFFF00"/>
                </a:solidFill>
              </a:rPr>
              <a:t> уряду;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 smtClean="0">
                <a:solidFill>
                  <a:srgbClr val="FFFF00"/>
                </a:solidFill>
              </a:rPr>
              <a:t>б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що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локаут є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300" u="sng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 smtClean="0">
                <a:solidFill>
                  <a:srgbClr val="FFFF00"/>
                </a:solidFill>
              </a:rPr>
              <a:t>2</a:t>
            </a:r>
            <a:r>
              <a:rPr lang="ru-RU" sz="3300" u="sng" dirty="0">
                <a:solidFill>
                  <a:srgbClr val="FFFF00"/>
                </a:solidFill>
              </a:rPr>
              <a:t>) </a:t>
            </a:r>
            <a:r>
              <a:rPr lang="ru-RU" sz="3300" u="sng" dirty="0" err="1">
                <a:solidFill>
                  <a:srgbClr val="FFFF00"/>
                </a:solidFill>
              </a:rPr>
              <a:t>Якщо</a:t>
            </a:r>
            <a:r>
              <a:rPr lang="ru-RU" sz="3300" u="sng" dirty="0">
                <a:solidFill>
                  <a:srgbClr val="FFFF00"/>
                </a:solidFill>
              </a:rPr>
              <a:t> будь-яка особа </a:t>
            </a:r>
            <a:r>
              <a:rPr lang="ru-RU" sz="3300" u="sng" dirty="0" err="1">
                <a:solidFill>
                  <a:srgbClr val="FFFF00"/>
                </a:solidFill>
              </a:rPr>
              <a:t>закликає</a:t>
            </a:r>
            <a:r>
              <a:rPr lang="ru-RU" sz="3300" u="sng" dirty="0">
                <a:solidFill>
                  <a:srgbClr val="FFFF00"/>
                </a:solidFill>
              </a:rPr>
              <a:t>, </a:t>
            </a:r>
            <a:r>
              <a:rPr lang="ru-RU" sz="3300" u="sng" dirty="0" err="1">
                <a:solidFill>
                  <a:srgbClr val="FFFF00"/>
                </a:solidFill>
              </a:rPr>
              <a:t>підбурює</a:t>
            </a:r>
            <a:r>
              <a:rPr lang="ru-RU" sz="3300" u="sng" dirty="0">
                <a:solidFill>
                  <a:srgbClr val="FFFF00"/>
                </a:solidFill>
              </a:rPr>
              <a:t>, </a:t>
            </a:r>
            <a:r>
              <a:rPr lang="ru-RU" sz="3300" u="sng" dirty="0" err="1">
                <a:solidFill>
                  <a:srgbClr val="FFFF00"/>
                </a:solidFill>
              </a:rPr>
              <a:t>спонукає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інших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осіб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узяти</a:t>
            </a:r>
            <a:r>
              <a:rPr lang="ru-RU" sz="3300" u="sng" dirty="0">
                <a:solidFill>
                  <a:srgbClr val="FFFF00"/>
                </a:solidFill>
              </a:rPr>
              <a:t> участь у </a:t>
            </a:r>
            <a:r>
              <a:rPr lang="ru-RU" sz="3300" u="sng" dirty="0" err="1">
                <a:solidFill>
                  <a:srgbClr val="FFFF00"/>
                </a:solidFill>
              </a:rPr>
              <a:t>страйку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локауті</a:t>
            </a:r>
            <a:r>
              <a:rPr lang="ru-RU" sz="3300" u="sng" dirty="0">
                <a:solidFill>
                  <a:srgbClr val="FFFF00"/>
                </a:solidFill>
              </a:rPr>
              <a:t>,   </a:t>
            </a:r>
            <a:r>
              <a:rPr lang="ru-RU" sz="3300" u="sng" dirty="0" err="1">
                <a:solidFill>
                  <a:srgbClr val="FFFF00"/>
                </a:solidFill>
              </a:rPr>
              <a:t>який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цим</a:t>
            </a:r>
            <a:r>
              <a:rPr lang="ru-RU" sz="3300" u="sng" dirty="0">
                <a:solidFill>
                  <a:srgbClr val="FFFF00"/>
                </a:solidFill>
              </a:rPr>
              <a:t> Актом </a:t>
            </a:r>
            <a:r>
              <a:rPr lang="ru-RU" sz="3300" u="sng" dirty="0" err="1">
                <a:solidFill>
                  <a:srgbClr val="FFFF00"/>
                </a:solidFill>
              </a:rPr>
              <a:t>оголошений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незаконним</a:t>
            </a:r>
            <a:r>
              <a:rPr lang="ru-RU" sz="3300" u="sng" dirty="0">
                <a:solidFill>
                  <a:srgbClr val="FFFF00"/>
                </a:solidFill>
              </a:rPr>
              <a:t>, то </a:t>
            </a:r>
            <a:r>
              <a:rPr lang="ru-RU" sz="3300" u="sng" dirty="0" err="1">
                <a:solidFill>
                  <a:srgbClr val="FFFF00"/>
                </a:solidFill>
              </a:rPr>
              <a:t>така</a:t>
            </a:r>
            <a:r>
              <a:rPr lang="ru-RU" sz="3300" u="sng" dirty="0">
                <a:solidFill>
                  <a:srgbClr val="FFFF00"/>
                </a:solidFill>
              </a:rPr>
              <a:t> особа </a:t>
            </a:r>
            <a:r>
              <a:rPr lang="ru-RU" sz="3300" u="sng" dirty="0" err="1">
                <a:solidFill>
                  <a:srgbClr val="FFFF00"/>
                </a:solidFill>
              </a:rPr>
              <a:t>піддається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дисциплінарним</a:t>
            </a:r>
            <a:r>
              <a:rPr lang="ru-RU" sz="3300" u="sng" dirty="0">
                <a:solidFill>
                  <a:srgbClr val="FFFF00"/>
                </a:solidFill>
              </a:rPr>
              <a:t> судом </a:t>
            </a:r>
            <a:r>
              <a:rPr lang="ru-RU" sz="3300" u="sng" dirty="0" err="1">
                <a:solidFill>
                  <a:srgbClr val="FFFF00"/>
                </a:solidFill>
              </a:rPr>
              <a:t>штрафові</a:t>
            </a:r>
            <a:r>
              <a:rPr lang="ru-RU" sz="3300" u="sng" dirty="0">
                <a:solidFill>
                  <a:srgbClr val="FFFF00"/>
                </a:solidFill>
              </a:rPr>
              <a:t>… </a:t>
            </a:r>
            <a:r>
              <a:rPr lang="ru-RU" sz="3300" u="sng" dirty="0" err="1">
                <a:solidFill>
                  <a:srgbClr val="FFFF00"/>
                </a:solidFill>
              </a:rPr>
              <a:t>або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ув’язненню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 smtClean="0">
                <a:solidFill>
                  <a:srgbClr val="FFFF00"/>
                </a:solidFill>
              </a:rPr>
              <a:t>4 </a:t>
            </a:r>
            <a:r>
              <a:rPr lang="ru-RU" sz="3300" u="sng" dirty="0">
                <a:solidFill>
                  <a:srgbClr val="FFFF00"/>
                </a:solidFill>
              </a:rPr>
              <a:t>— (І) </a:t>
            </a:r>
            <a:r>
              <a:rPr lang="ru-RU" sz="3300" u="sng" dirty="0" err="1">
                <a:solidFill>
                  <a:srgbClr val="FFFF00"/>
                </a:solidFill>
              </a:rPr>
              <a:t>Протизаконно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вимагати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від</a:t>
            </a:r>
            <a:r>
              <a:rPr lang="ru-RU" sz="3300" u="sng" dirty="0">
                <a:solidFill>
                  <a:srgbClr val="FFFF00"/>
                </a:solidFill>
              </a:rPr>
              <a:t> будь-</a:t>
            </a:r>
            <a:r>
              <a:rPr lang="ru-RU" sz="3300" u="sng" dirty="0" err="1">
                <a:solidFill>
                  <a:srgbClr val="FFFF00"/>
                </a:solidFill>
              </a:rPr>
              <a:t>якого</a:t>
            </a:r>
            <a:r>
              <a:rPr lang="ru-RU" sz="3300" u="sng" dirty="0">
                <a:solidFill>
                  <a:srgbClr val="FFFF00"/>
                </a:solidFill>
              </a:rPr>
              <a:t> члена </a:t>
            </a:r>
            <a:r>
              <a:rPr lang="ru-RU" sz="3300" u="sng" dirty="0" err="1">
                <a:solidFill>
                  <a:srgbClr val="FFFF00"/>
                </a:solidFill>
              </a:rPr>
              <a:t>профспілки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робити</a:t>
            </a:r>
            <a:r>
              <a:rPr lang="ru-RU" sz="3300" u="sng" dirty="0">
                <a:solidFill>
                  <a:srgbClr val="FFFF00"/>
                </a:solidFill>
              </a:rPr>
              <a:t> </a:t>
            </a:r>
            <a:r>
              <a:rPr lang="ru-RU" sz="3300" u="sng" dirty="0" err="1">
                <a:solidFill>
                  <a:srgbClr val="FFFF00"/>
                </a:solidFill>
              </a:rPr>
              <a:t>внески</a:t>
            </a:r>
            <a:r>
              <a:rPr lang="ru-RU" sz="3300" u="sng" dirty="0">
                <a:solidFill>
                  <a:srgbClr val="FFFF00"/>
                </a:solidFill>
              </a:rPr>
              <a:t> в </a:t>
            </a:r>
            <a:r>
              <a:rPr lang="ru-RU" sz="3300" u="sng" dirty="0" err="1">
                <a:solidFill>
                  <a:srgbClr val="FFFF00"/>
                </a:solidFill>
              </a:rPr>
              <a:t>політичний</a:t>
            </a:r>
            <a:r>
              <a:rPr lang="ru-RU" sz="3300" u="sng" dirty="0">
                <a:solidFill>
                  <a:srgbClr val="FFFF00"/>
                </a:solidFill>
              </a:rPr>
              <a:t> фонд </a:t>
            </a:r>
            <a:r>
              <a:rPr lang="ru-RU" sz="3300" u="sng" dirty="0" err="1">
                <a:solidFill>
                  <a:srgbClr val="FFFF00"/>
                </a:solidFill>
              </a:rPr>
              <a:t>профспілки</a:t>
            </a:r>
            <a:r>
              <a:rPr lang="ru-RU" sz="3300" u="sng" dirty="0">
                <a:solidFill>
                  <a:srgbClr val="FFFF00"/>
                </a:solidFill>
              </a:rPr>
              <a:t>…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u="sng" dirty="0" smtClean="0">
                <a:solidFill>
                  <a:srgbClr val="FFFF00"/>
                </a:solidFill>
              </a:rPr>
              <a:t> </a:t>
            </a:r>
            <a:endParaRPr lang="ru-RU" sz="3300" u="sng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документа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і з </a:t>
            </a:r>
            <a:r>
              <a:rPr lang="ru-RU" dirty="0" err="1" smtClean="0"/>
              <a:t>якою</a:t>
            </a:r>
            <a:r>
              <a:rPr lang="ru-RU" dirty="0" smtClean="0"/>
              <a:t> метою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закон?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накладалися</a:t>
            </a:r>
            <a:r>
              <a:rPr lang="ru-RU" dirty="0" smtClean="0"/>
              <a:t> на </a:t>
            </a:r>
            <a:r>
              <a:rPr lang="ru-RU" dirty="0" err="1" smtClean="0"/>
              <a:t>профспілки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законом?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Велика Британія  у роки кризи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Початок 1930р. – економічна криза.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1931р. – Р.</a:t>
            </a:r>
            <a:r>
              <a:rPr lang="uk-UA" dirty="0" err="1" smtClean="0"/>
              <a:t>Макдональд</a:t>
            </a:r>
            <a:r>
              <a:rPr lang="uk-UA" dirty="0" smtClean="0"/>
              <a:t> сформував «національний уряд» ( 1931 – 1935рр).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Реформи: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скасовано свободу торгівлі;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Політика протекціонізму;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Запровадження закону про економію;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Створення стерлінгового блоку.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00125"/>
            <a:ext cx="3190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9"/>
          <p:cNvSpPr>
            <a:spLocks noChangeArrowheads="1"/>
          </p:cNvSpPr>
          <p:nvPr/>
        </p:nvSpPr>
        <p:spPr bwMode="auto">
          <a:xfrm>
            <a:off x="111125" y="5861050"/>
            <a:ext cx="319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urier New" pitchFamily="49" charset="0"/>
                <a:cs typeface="Courier New" pitchFamily="49" charset="0"/>
              </a:rPr>
              <a:t>Плакат „національного” уряду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Політика </a:t>
            </a:r>
            <a:r>
              <a:rPr lang="uk-UA" dirty="0" err="1" smtClean="0"/>
              <a:t>консерватичного</a:t>
            </a:r>
            <a:r>
              <a:rPr lang="uk-UA" dirty="0" smtClean="0"/>
              <a:t> уряду Н.Чемберлена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Уряд Н.Чемберлена ( 1937 – 1940рр).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u="sng" dirty="0" smtClean="0"/>
              <a:t>Реформи: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Мілітаризація економіки;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Зміцнення позицій приватного капіталу, монополій;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Політика «умиротворення»;</a:t>
            </a: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/>
              <a:t>Спроби реформування Британської </a:t>
            </a:r>
            <a:r>
              <a:rPr lang="uk-UA" sz="2800" dirty="0" smtClean="0"/>
              <a:t>імперії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873125"/>
            <a:ext cx="3744913" cy="1042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Англійські домініони: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Канада, Австралія, Ірландія, Нова Зеландія,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Південно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– Африканський союз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56213" y="765175"/>
            <a:ext cx="3887787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Вагомий внесок у боротьбі проти Німеччини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9388" y="1395413"/>
            <a:ext cx="3887787" cy="539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Здатність забезпечити оборону країн власними силами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3600"/>
            <a:ext cx="374491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Звільнення від британської опіки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141663"/>
            <a:ext cx="414020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ourier New" pitchFamily="49" charset="0"/>
                <a:cs typeface="Courier New" pitchFamily="49" charset="0"/>
              </a:rPr>
              <a:t>У 1917 р. на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імперській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оголошено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домініони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стануть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самостійними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державами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Співдружності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імперії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".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538" y="3141663"/>
            <a:ext cx="23764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Домініони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стали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учасниками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Паризької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мирної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8175" y="3136900"/>
            <a:ext cx="21590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Домінаони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стали 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членами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Ліги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Націй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6213" y="2133600"/>
            <a:ext cx="3860800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Власна зовнішня політика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563" y="4365625"/>
            <a:ext cx="8929687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імперській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1926 р.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визнавалася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незалежність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домініонів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575" y="5373688"/>
            <a:ext cx="892810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конференції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1930 р.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визнано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право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домініонів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відокремлення</a:t>
            </a:r>
            <a:r>
              <a:rPr lang="ru-RU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575" y="6237288"/>
            <a:ext cx="88804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1931р. – ухвалення Вестмінстерського статуту – уточнення повноважень парламентів домініонів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V="1">
            <a:off x="3744913" y="1016000"/>
            <a:ext cx="1403350" cy="379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>
            <a:off x="3744913" y="1395413"/>
            <a:ext cx="1403350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1619250" y="1935163"/>
            <a:ext cx="73025" cy="198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>
            <a:off x="3744913" y="2457450"/>
            <a:ext cx="1403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3744913" y="2457450"/>
            <a:ext cx="3243262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3"/>
          </p:cNvCxnSpPr>
          <p:nvPr/>
        </p:nvCxnSpPr>
        <p:spPr>
          <a:xfrm>
            <a:off x="3744913" y="2457450"/>
            <a:ext cx="1514475" cy="61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2"/>
          </p:cNvCxnSpPr>
          <p:nvPr/>
        </p:nvCxnSpPr>
        <p:spPr>
          <a:xfrm>
            <a:off x="1871663" y="278130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Угода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Великобританією</a:t>
            </a:r>
            <a:r>
              <a:rPr lang="ru-RU" dirty="0"/>
              <a:t> та </a:t>
            </a:r>
            <a:r>
              <a:rPr lang="ru-RU" dirty="0" err="1"/>
              <a:t>Ірландією</a:t>
            </a:r>
            <a:r>
              <a:rPr lang="ru-RU" dirty="0"/>
              <a:t>. 6 </a:t>
            </a:r>
            <a:r>
              <a:rPr lang="ru-RU" dirty="0" err="1"/>
              <a:t>грудня</a:t>
            </a:r>
            <a:r>
              <a:rPr lang="ru-RU" dirty="0"/>
              <a:t> 1921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329238"/>
          </a:xfrm>
        </p:spPr>
        <p:txBody>
          <a:bodyPr>
            <a:normAutofit fontScale="4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>
                <a:solidFill>
                  <a:srgbClr val="FFFF00"/>
                </a:solidFill>
              </a:rPr>
              <a:t>1. </a:t>
            </a:r>
            <a:r>
              <a:rPr lang="ru-RU" sz="4000" dirty="0" err="1">
                <a:solidFill>
                  <a:srgbClr val="FFFF00"/>
                </a:solidFill>
              </a:rPr>
              <a:t>Ірландія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матиме</a:t>
            </a:r>
            <a:r>
              <a:rPr lang="ru-RU" sz="4000" dirty="0">
                <a:solidFill>
                  <a:srgbClr val="FFFF00"/>
                </a:solidFill>
              </a:rPr>
              <a:t> той </a:t>
            </a:r>
            <a:r>
              <a:rPr lang="ru-RU" sz="4000" dirty="0" err="1">
                <a:solidFill>
                  <a:srgbClr val="FFFF00"/>
                </a:solidFill>
              </a:rPr>
              <a:t>самий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конституційний</a:t>
            </a:r>
            <a:r>
              <a:rPr lang="ru-RU" sz="4000" dirty="0">
                <a:solidFill>
                  <a:srgbClr val="FFFF00"/>
                </a:solidFill>
              </a:rPr>
              <a:t> статус у </a:t>
            </a:r>
            <a:r>
              <a:rPr lang="ru-RU" sz="4000" dirty="0" err="1">
                <a:solidFill>
                  <a:srgbClr val="FFFF00"/>
                </a:solidFill>
              </a:rPr>
              <a:t>товаристві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націй</a:t>
            </a:r>
            <a:r>
              <a:rPr lang="ru-RU" sz="4000" dirty="0">
                <a:solidFill>
                  <a:srgbClr val="FFFF00"/>
                </a:solidFill>
              </a:rPr>
              <a:t>,  </a:t>
            </a:r>
            <a:r>
              <a:rPr lang="ru-RU" sz="4000" dirty="0" err="1">
                <a:solidFill>
                  <a:srgbClr val="FFFF00"/>
                </a:solidFill>
              </a:rPr>
              <a:t>який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називається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Британською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імперією</a:t>
            </a:r>
            <a:r>
              <a:rPr lang="ru-RU" sz="4000" dirty="0">
                <a:solidFill>
                  <a:srgbClr val="FFFF00"/>
                </a:solidFill>
              </a:rPr>
              <a:t>,  </a:t>
            </a:r>
            <a:r>
              <a:rPr lang="ru-RU" sz="4000" dirty="0" err="1">
                <a:solidFill>
                  <a:srgbClr val="FFFF00"/>
                </a:solidFill>
              </a:rPr>
              <a:t>що</a:t>
            </a:r>
            <a:r>
              <a:rPr lang="ru-RU" sz="4000" dirty="0">
                <a:solidFill>
                  <a:srgbClr val="FFFF00"/>
                </a:solidFill>
              </a:rPr>
              <a:t> й </a:t>
            </a:r>
            <a:r>
              <a:rPr lang="ru-RU" sz="4000" dirty="0" err="1">
                <a:solidFill>
                  <a:srgbClr val="FFFF00"/>
                </a:solidFill>
              </a:rPr>
              <a:t>домініон</a:t>
            </a:r>
            <a:r>
              <a:rPr lang="ru-RU" sz="4000" dirty="0">
                <a:solidFill>
                  <a:srgbClr val="FFFF00"/>
                </a:solidFill>
              </a:rPr>
              <a:t> Канада, </a:t>
            </a:r>
            <a:r>
              <a:rPr lang="ru-RU" sz="4000" dirty="0" err="1">
                <a:solidFill>
                  <a:srgbClr val="FFFF00"/>
                </a:solidFill>
              </a:rPr>
              <a:t>Австралійський</a:t>
            </a:r>
            <a:r>
              <a:rPr lang="ru-RU" sz="4000" dirty="0">
                <a:solidFill>
                  <a:srgbClr val="FFFF00"/>
                </a:solidFill>
              </a:rPr>
              <a:t> Союз, </a:t>
            </a:r>
            <a:r>
              <a:rPr lang="ru-RU" sz="4000" dirty="0" err="1">
                <a:solidFill>
                  <a:srgbClr val="FFFF00"/>
                </a:solidFill>
              </a:rPr>
              <a:t>домініон</a:t>
            </a:r>
            <a:r>
              <a:rPr lang="ru-RU" sz="4000" dirty="0">
                <a:solidFill>
                  <a:srgbClr val="FFFF00"/>
                </a:solidFill>
              </a:rPr>
              <a:t> Нова </a:t>
            </a:r>
            <a:r>
              <a:rPr lang="ru-RU" sz="4000" dirty="0" err="1">
                <a:solidFill>
                  <a:srgbClr val="FFFF00"/>
                </a:solidFill>
              </a:rPr>
              <a:t>Зеландія</a:t>
            </a:r>
            <a:r>
              <a:rPr lang="ru-RU" sz="4000" dirty="0">
                <a:solidFill>
                  <a:srgbClr val="FFFF00"/>
                </a:solidFill>
              </a:rPr>
              <a:t> й </a:t>
            </a:r>
            <a:r>
              <a:rPr lang="ru-RU" sz="4000" dirty="0" err="1">
                <a:solidFill>
                  <a:srgbClr val="FFFF00"/>
                </a:solidFill>
              </a:rPr>
              <a:t>Південно-Африканський</a:t>
            </a:r>
            <a:r>
              <a:rPr lang="ru-RU" sz="4000" dirty="0">
                <a:solidFill>
                  <a:srgbClr val="FFFF00"/>
                </a:solidFill>
              </a:rPr>
              <a:t> Союз, </a:t>
            </a:r>
            <a:r>
              <a:rPr lang="ru-RU" sz="4000" dirty="0" err="1">
                <a:solidFill>
                  <a:srgbClr val="FFFF00"/>
                </a:solidFill>
              </a:rPr>
              <a:t>із</a:t>
            </a:r>
            <a:r>
              <a:rPr lang="ru-RU" sz="4000" dirty="0">
                <a:solidFill>
                  <a:srgbClr val="FFFF00"/>
                </a:solidFill>
              </a:rPr>
              <a:t> парламентом, </a:t>
            </a:r>
            <a:r>
              <a:rPr lang="ru-RU" sz="4000" dirty="0" err="1">
                <a:solidFill>
                  <a:srgbClr val="FFFF00"/>
                </a:solidFill>
              </a:rPr>
              <a:t>що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має</a:t>
            </a:r>
            <a:r>
              <a:rPr lang="ru-RU" sz="4000" dirty="0">
                <a:solidFill>
                  <a:srgbClr val="FFFF00"/>
                </a:solidFill>
              </a:rPr>
              <a:t> право </a:t>
            </a:r>
            <a:r>
              <a:rPr lang="ru-RU" sz="4000" dirty="0" err="1">
                <a:solidFill>
                  <a:srgbClr val="FFFF00"/>
                </a:solidFill>
              </a:rPr>
              <a:t>видавати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закони</a:t>
            </a:r>
            <a:r>
              <a:rPr lang="ru-RU" sz="4000" dirty="0">
                <a:solidFill>
                  <a:srgbClr val="FFFF00"/>
                </a:solidFill>
              </a:rPr>
              <a:t> з метою </a:t>
            </a:r>
            <a:r>
              <a:rPr lang="ru-RU" sz="4000" dirty="0" err="1">
                <a:solidFill>
                  <a:srgbClr val="FFFF00"/>
                </a:solidFill>
              </a:rPr>
              <a:t>збереження</a:t>
            </a:r>
            <a:r>
              <a:rPr lang="ru-RU" sz="4000" dirty="0">
                <a:solidFill>
                  <a:srgbClr val="FFFF00"/>
                </a:solidFill>
              </a:rPr>
              <a:t> миру, порядку і доброго </a:t>
            </a:r>
            <a:r>
              <a:rPr lang="ru-RU" sz="4000" dirty="0" err="1">
                <a:solidFill>
                  <a:srgbClr val="FFFF00"/>
                </a:solidFill>
              </a:rPr>
              <a:t>врядування</a:t>
            </a:r>
            <a:r>
              <a:rPr lang="ru-RU" sz="4000" dirty="0">
                <a:solidFill>
                  <a:srgbClr val="FFFF00"/>
                </a:solidFill>
              </a:rPr>
              <a:t> в </a:t>
            </a:r>
            <a:r>
              <a:rPr lang="ru-RU" sz="4000" dirty="0" err="1">
                <a:solidFill>
                  <a:srgbClr val="FFFF00"/>
                </a:solidFill>
              </a:rPr>
              <a:t>Ірландії</a:t>
            </a:r>
            <a:r>
              <a:rPr lang="ru-RU" sz="4000" dirty="0">
                <a:solidFill>
                  <a:srgbClr val="FFFF00"/>
                </a:solidFill>
              </a:rPr>
              <a:t>, та з </a:t>
            </a:r>
            <a:r>
              <a:rPr lang="ru-RU" sz="4000" dirty="0" err="1">
                <a:solidFill>
                  <a:srgbClr val="FFFF00"/>
                </a:solidFill>
              </a:rPr>
              <a:t>виконавчою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владою</a:t>
            </a:r>
            <a:r>
              <a:rPr lang="ru-RU" sz="4000" dirty="0">
                <a:solidFill>
                  <a:srgbClr val="FFFF00"/>
                </a:solidFill>
              </a:rPr>
              <a:t>, </a:t>
            </a:r>
            <a:r>
              <a:rPr lang="ru-RU" sz="4000" dirty="0" err="1">
                <a:solidFill>
                  <a:srgbClr val="FFFF00"/>
                </a:solidFill>
              </a:rPr>
              <a:t>відповідальною</a:t>
            </a:r>
            <a:r>
              <a:rPr lang="ru-RU" sz="4000" dirty="0">
                <a:solidFill>
                  <a:srgbClr val="FFFF00"/>
                </a:solidFill>
              </a:rPr>
              <a:t> перед </a:t>
            </a:r>
            <a:r>
              <a:rPr lang="ru-RU" sz="4000" dirty="0" err="1">
                <a:solidFill>
                  <a:srgbClr val="FFFF00"/>
                </a:solidFill>
              </a:rPr>
              <a:t>цим</a:t>
            </a:r>
            <a:r>
              <a:rPr lang="ru-RU" sz="4000" dirty="0">
                <a:solidFill>
                  <a:srgbClr val="FFFF00"/>
                </a:solidFill>
              </a:rPr>
              <a:t> парламентом; і вона </a:t>
            </a:r>
            <a:r>
              <a:rPr lang="ru-RU" sz="4000" dirty="0" err="1">
                <a:solidFill>
                  <a:srgbClr val="FFFF00"/>
                </a:solidFill>
              </a:rPr>
              <a:t>називатиметься</a:t>
            </a:r>
            <a:r>
              <a:rPr lang="ru-RU" sz="4000" dirty="0">
                <a:solidFill>
                  <a:srgbClr val="FFFF00"/>
                </a:solidFill>
              </a:rPr>
              <a:t> й буде </a:t>
            </a:r>
            <a:r>
              <a:rPr lang="ru-RU" sz="4000" dirty="0" err="1">
                <a:solidFill>
                  <a:srgbClr val="FFFF00"/>
                </a:solidFill>
              </a:rPr>
              <a:t>Ірландською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вільною</a:t>
            </a:r>
            <a:r>
              <a:rPr lang="ru-RU" sz="4000" dirty="0">
                <a:solidFill>
                  <a:srgbClr val="FFFF00"/>
                </a:solidFill>
              </a:rPr>
              <a:t> державою...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>
                <a:solidFill>
                  <a:srgbClr val="FFFF00"/>
                </a:solidFill>
              </a:rPr>
              <a:t>6. Аж до </a:t>
            </a:r>
            <a:r>
              <a:rPr lang="ru-RU" sz="4000" dirty="0" err="1">
                <a:solidFill>
                  <a:srgbClr val="FFFF00"/>
                </a:solidFill>
              </a:rPr>
              <a:t>укладення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такої</a:t>
            </a:r>
            <a:r>
              <a:rPr lang="ru-RU" sz="4000" dirty="0">
                <a:solidFill>
                  <a:srgbClr val="FFFF00"/>
                </a:solidFill>
              </a:rPr>
              <a:t> угоди </a:t>
            </a:r>
            <a:r>
              <a:rPr lang="ru-RU" sz="4000" dirty="0" err="1">
                <a:solidFill>
                  <a:srgbClr val="FFFF00"/>
                </a:solidFill>
              </a:rPr>
              <a:t>між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Британським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Ірландським</a:t>
            </a:r>
            <a:r>
              <a:rPr lang="ru-RU" sz="4000" dirty="0">
                <a:solidFill>
                  <a:srgbClr val="FFFF00"/>
                </a:solidFill>
              </a:rPr>
              <a:t> урядами,  за  </a:t>
            </a:r>
            <a:r>
              <a:rPr lang="ru-RU" sz="4000" dirty="0" err="1">
                <a:solidFill>
                  <a:srgbClr val="FFFF00"/>
                </a:solidFill>
              </a:rPr>
              <a:t>якою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Ірландська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вільна</a:t>
            </a:r>
            <a:r>
              <a:rPr lang="ru-RU" sz="4000" dirty="0">
                <a:solidFill>
                  <a:srgbClr val="FFFF00"/>
                </a:solidFill>
              </a:rPr>
              <a:t> держава </a:t>
            </a:r>
            <a:r>
              <a:rPr lang="ru-RU" sz="4000" dirty="0" err="1">
                <a:solidFill>
                  <a:srgbClr val="FFFF00"/>
                </a:solidFill>
              </a:rPr>
              <a:t>візьме</a:t>
            </a:r>
            <a:r>
              <a:rPr lang="ru-RU" sz="4000" dirty="0">
                <a:solidFill>
                  <a:srgbClr val="FFFF00"/>
                </a:solidFill>
              </a:rPr>
              <a:t> на себе свою </a:t>
            </a:r>
            <a:r>
              <a:rPr lang="ru-RU" sz="4000" dirty="0" err="1">
                <a:solidFill>
                  <a:srgbClr val="FFFF00"/>
                </a:solidFill>
              </a:rPr>
              <a:t>власну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берегову</a:t>
            </a:r>
            <a:r>
              <a:rPr lang="ru-RU" sz="4000" dirty="0">
                <a:solidFill>
                  <a:srgbClr val="FFFF00"/>
                </a:solidFill>
              </a:rPr>
              <a:t> оборону, оборону </a:t>
            </a:r>
            <a:r>
              <a:rPr lang="ru-RU" sz="4000" dirty="0" err="1">
                <a:solidFill>
                  <a:srgbClr val="FFFF00"/>
                </a:solidFill>
              </a:rPr>
              <a:t>Великобританії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Ірландії</a:t>
            </a:r>
            <a:r>
              <a:rPr lang="ru-RU" sz="4000" dirty="0">
                <a:solidFill>
                  <a:srgbClr val="FFFF00"/>
                </a:solidFill>
              </a:rPr>
              <a:t> з боку моря </a:t>
            </a:r>
            <a:r>
              <a:rPr lang="ru-RU" sz="4000" dirty="0" err="1">
                <a:solidFill>
                  <a:srgbClr val="FFFF00"/>
                </a:solidFill>
              </a:rPr>
              <a:t>візьмуть</a:t>
            </a:r>
            <a:r>
              <a:rPr lang="ru-RU" sz="4000" dirty="0">
                <a:solidFill>
                  <a:srgbClr val="FFFF00"/>
                </a:solidFill>
              </a:rPr>
              <a:t> на себе </a:t>
            </a:r>
            <a:r>
              <a:rPr lang="ru-RU" sz="4000" dirty="0" err="1">
                <a:solidFill>
                  <a:srgbClr val="FFFF00"/>
                </a:solidFill>
              </a:rPr>
              <a:t>імперські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сили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Його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Величності</a:t>
            </a:r>
            <a:r>
              <a:rPr lang="ru-RU" sz="4000" dirty="0">
                <a:solidFill>
                  <a:srgbClr val="FFFF00"/>
                </a:solidFill>
              </a:rPr>
              <a:t>...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>
                <a:solidFill>
                  <a:srgbClr val="FFFF00"/>
                </a:solidFill>
              </a:rPr>
              <a:t>9. Порти </a:t>
            </a:r>
            <a:r>
              <a:rPr lang="ru-RU" sz="4000" dirty="0" err="1">
                <a:solidFill>
                  <a:srgbClr val="FFFF00"/>
                </a:solidFill>
              </a:rPr>
              <a:t>Великобританії</a:t>
            </a:r>
            <a:r>
              <a:rPr lang="ru-RU" sz="4000" dirty="0">
                <a:solidFill>
                  <a:srgbClr val="FFFF00"/>
                </a:solidFill>
              </a:rPr>
              <a:t> та </a:t>
            </a:r>
            <a:r>
              <a:rPr lang="ru-RU" sz="4000" dirty="0" err="1">
                <a:solidFill>
                  <a:srgbClr val="FFFF00"/>
                </a:solidFill>
              </a:rPr>
              <a:t>Ірландської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вільної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держави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будуть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повністю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відкриті</a:t>
            </a:r>
            <a:r>
              <a:rPr lang="ru-RU" sz="4000" dirty="0">
                <a:solidFill>
                  <a:srgbClr val="FFFF00"/>
                </a:solidFill>
              </a:rPr>
              <a:t> для </a:t>
            </a:r>
            <a:r>
              <a:rPr lang="ru-RU" sz="4000" dirty="0" err="1">
                <a:solidFill>
                  <a:srgbClr val="FFFF00"/>
                </a:solidFill>
              </a:rPr>
              <a:t>кораблів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іншої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країни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сплатою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встановленого</a:t>
            </a:r>
            <a:r>
              <a:rPr lang="ru-RU" sz="4000" dirty="0">
                <a:solidFill>
                  <a:srgbClr val="FFFF00"/>
                </a:solidFill>
              </a:rPr>
              <a:t> портового та </a:t>
            </a:r>
            <a:r>
              <a:rPr lang="ru-RU" sz="4000" dirty="0" err="1">
                <a:solidFill>
                  <a:srgbClr val="FFFF00"/>
                </a:solidFill>
              </a:rPr>
              <a:t>інших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зборів</a:t>
            </a:r>
            <a:r>
              <a:rPr lang="ru-RU" sz="4000" dirty="0">
                <a:solidFill>
                  <a:srgbClr val="FFFF00"/>
                </a:solidFill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400" dirty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dirty="0" err="1"/>
              <a:t>Запитання</a:t>
            </a:r>
            <a:r>
              <a:rPr lang="ru-RU" sz="4500" dirty="0"/>
              <a:t> до </a:t>
            </a:r>
            <a:r>
              <a:rPr lang="ru-RU" sz="4500" dirty="0" smtClean="0"/>
              <a:t>документа</a:t>
            </a:r>
            <a:endParaRPr lang="ru-RU" sz="45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dirty="0"/>
              <a:t>1. Чим </a:t>
            </a:r>
            <a:r>
              <a:rPr lang="ru-RU" sz="4500" dirty="0" err="1"/>
              <a:t>було</a:t>
            </a:r>
            <a:r>
              <a:rPr lang="ru-RU" sz="4500" dirty="0"/>
              <a:t> </a:t>
            </a:r>
            <a:r>
              <a:rPr lang="ru-RU" sz="4500" dirty="0" err="1"/>
              <a:t>викликано</a:t>
            </a:r>
            <a:r>
              <a:rPr lang="ru-RU" sz="4500" dirty="0"/>
              <a:t> </a:t>
            </a:r>
            <a:r>
              <a:rPr lang="ru-RU" sz="4500" dirty="0" err="1"/>
              <a:t>появу</a:t>
            </a:r>
            <a:r>
              <a:rPr lang="ru-RU" sz="4500" dirty="0"/>
              <a:t> </a:t>
            </a:r>
            <a:r>
              <a:rPr lang="ru-RU" sz="4500" dirty="0" err="1"/>
              <a:t>цієї</a:t>
            </a:r>
            <a:r>
              <a:rPr lang="ru-RU" sz="4500" dirty="0"/>
              <a:t> угоди </a:t>
            </a:r>
            <a:r>
              <a:rPr lang="ru-RU" sz="4500" dirty="0" err="1"/>
              <a:t>між</a:t>
            </a:r>
            <a:r>
              <a:rPr lang="ru-RU" sz="4500" dirty="0"/>
              <a:t> </a:t>
            </a:r>
            <a:r>
              <a:rPr lang="ru-RU" sz="4500" dirty="0" err="1"/>
              <a:t>Великобританією</a:t>
            </a:r>
            <a:r>
              <a:rPr lang="ru-RU" sz="4500" dirty="0"/>
              <a:t> та </a:t>
            </a:r>
            <a:r>
              <a:rPr lang="ru-RU" sz="4500" dirty="0" err="1"/>
              <a:t>Ірландією</a:t>
            </a:r>
            <a:r>
              <a:rPr lang="ru-RU" sz="4500" dirty="0" smtClean="0"/>
              <a:t>?</a:t>
            </a:r>
            <a:endParaRPr lang="ru-RU" sz="4500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dirty="0"/>
              <a:t>2. </a:t>
            </a:r>
            <a:r>
              <a:rPr lang="ru-RU" sz="4500" dirty="0" err="1"/>
              <a:t>Що</a:t>
            </a:r>
            <a:r>
              <a:rPr lang="ru-RU" sz="4500" dirty="0"/>
              <a:t> мала на </a:t>
            </a:r>
            <a:r>
              <a:rPr lang="ru-RU" sz="4500" dirty="0" err="1"/>
              <a:t>меті</a:t>
            </a:r>
            <a:r>
              <a:rPr lang="ru-RU" sz="4500" dirty="0"/>
              <a:t> </a:t>
            </a:r>
            <a:r>
              <a:rPr lang="ru-RU" sz="4500" dirty="0" err="1"/>
              <a:t>Великобританія</a:t>
            </a:r>
            <a:r>
              <a:rPr lang="ru-RU" sz="4500" dirty="0"/>
              <a:t>, </a:t>
            </a:r>
            <a:r>
              <a:rPr lang="ru-RU" sz="4500" dirty="0" err="1"/>
              <a:t>підписуючи</a:t>
            </a:r>
            <a:r>
              <a:rPr lang="ru-RU" sz="4500" dirty="0"/>
              <a:t> </a:t>
            </a:r>
            <a:r>
              <a:rPr lang="ru-RU" sz="4500" dirty="0" err="1"/>
              <a:t>цю</a:t>
            </a:r>
            <a:r>
              <a:rPr lang="ru-RU" sz="4500" dirty="0"/>
              <a:t> угоду?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Британію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світо­вої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познайомитися</a:t>
            </a:r>
            <a:r>
              <a:rPr lang="ru-RU" dirty="0"/>
              <a:t> з 	 </a:t>
            </a:r>
            <a:r>
              <a:rPr lang="ru-RU" dirty="0" err="1"/>
              <a:t>внутрішньою</a:t>
            </a:r>
            <a:r>
              <a:rPr lang="ru-RU" dirty="0"/>
              <a:t>	 </a:t>
            </a:r>
            <a:r>
              <a:rPr lang="ru-RU" dirty="0" err="1"/>
              <a:t>політикою</a:t>
            </a:r>
            <a:r>
              <a:rPr lang="ru-RU" dirty="0"/>
              <a:t>	</a:t>
            </a:r>
            <a:r>
              <a:rPr lang="ru-RU" dirty="0" err="1" smtClean="0"/>
              <a:t>консерватив</a:t>
            </a:r>
            <a:r>
              <a:rPr lang="ru-RU" dirty="0" smtClean="0"/>
              <a:t> них і </a:t>
            </a:r>
            <a:r>
              <a:rPr lang="ru-RU" dirty="0" err="1" smtClean="0"/>
              <a:t>лейбористських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endParaRPr lang="ru-RU" dirty="0" smtClean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охарактеризувати</a:t>
            </a:r>
            <a:r>
              <a:rPr lang="ru-RU" dirty="0"/>
              <a:t>	</a:t>
            </a:r>
            <a:r>
              <a:rPr lang="ru-RU" dirty="0" err="1" smtClean="0"/>
              <a:t>загальний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 </a:t>
            </a:r>
            <a:r>
              <a:rPr lang="ru-RU" dirty="0" err="1" smtClean="0"/>
              <a:t>гірників</a:t>
            </a:r>
            <a:r>
              <a:rPr lang="ru-RU" dirty="0"/>
              <a:t>	</a:t>
            </a:r>
            <a:r>
              <a:rPr lang="ru-RU" dirty="0" smtClean="0"/>
              <a:t>1925—1926</a:t>
            </a:r>
            <a:r>
              <a:rPr lang="ru-RU" dirty="0"/>
              <a:t>	</a:t>
            </a:r>
            <a:r>
              <a:rPr lang="ru-RU" dirty="0" err="1"/>
              <a:t>рр</a:t>
            </a:r>
            <a:r>
              <a:rPr lang="ru-RU" dirty="0"/>
              <a:t>.	у	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/>
              <a:t>;	</a:t>
            </a:r>
            <a:endParaRPr lang="ru-RU" dirty="0" smtClean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вчитися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порівнювати</a:t>
            </a:r>
            <a:r>
              <a:rPr lang="ru-RU" dirty="0"/>
              <a:t>	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лейбористів</a:t>
            </a:r>
            <a:r>
              <a:rPr lang="ru-RU" dirty="0" smtClean="0"/>
              <a:t> та </a:t>
            </a:r>
            <a:r>
              <a:rPr lang="ru-RU" dirty="0" err="1" smtClean="0"/>
              <a:t>консерваторів</a:t>
            </a:r>
            <a:r>
              <a:rPr lang="ru-RU" dirty="0"/>
              <a:t>	 </a:t>
            </a:r>
            <a:r>
              <a:rPr lang="ru-RU" dirty="0" smtClean="0"/>
              <a:t>і </a:t>
            </a:r>
            <a:r>
              <a:rPr lang="ru-RU" dirty="0" err="1" smtClean="0"/>
              <a:t>висловлювати</a:t>
            </a:r>
            <a:r>
              <a:rPr lang="ru-RU" dirty="0"/>
              <a:t>	</a:t>
            </a:r>
            <a:r>
              <a:rPr lang="ru-RU" dirty="0" smtClean="0"/>
              <a:t>свою думку. </a:t>
            </a:r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1. Охарактеризуйте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сталися</a:t>
            </a:r>
            <a:r>
              <a:rPr lang="ru-RU" dirty="0"/>
              <a:t> в </a:t>
            </a:r>
            <a:r>
              <a:rPr lang="ru-RU" dirty="0" err="1"/>
              <a:t>соціально-економічному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сільного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 </a:t>
            </a:r>
            <a:r>
              <a:rPr lang="ru-RU" dirty="0" err="1" smtClean="0"/>
              <a:t>діях</a:t>
            </a:r>
            <a:r>
              <a:rPr lang="ru-RU" dirty="0" smtClean="0"/>
              <a:t> </a:t>
            </a:r>
            <a:r>
              <a:rPr lang="ru-RU" dirty="0" err="1" smtClean="0"/>
              <a:t>консеративних</a:t>
            </a:r>
            <a:r>
              <a:rPr lang="ru-RU" dirty="0" smtClean="0"/>
              <a:t> та </a:t>
            </a:r>
            <a:r>
              <a:rPr lang="ru-RU" dirty="0" err="1" smtClean="0"/>
              <a:t>лейбористських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</a:t>
            </a:r>
            <a:r>
              <a:rPr lang="ru-RU" dirty="0" smtClean="0"/>
              <a:t> в 20-30-х роках?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стались у </a:t>
            </a:r>
            <a:r>
              <a:rPr lang="ru-RU" dirty="0" err="1"/>
              <a:t>стосунках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метрополією</a:t>
            </a:r>
            <a:r>
              <a:rPr lang="ru-RU" dirty="0"/>
              <a:t> і </a:t>
            </a:r>
            <a:r>
              <a:rPr lang="ru-RU" dirty="0" err="1"/>
              <a:t>домініонами</a:t>
            </a:r>
            <a:r>
              <a:rPr lang="ru-RU" dirty="0"/>
              <a:t>? Коли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утворено</a:t>
            </a:r>
            <a:r>
              <a:rPr lang="ru-RU" dirty="0"/>
              <a:t> </a:t>
            </a:r>
            <a:r>
              <a:rPr lang="ru-RU" dirty="0" err="1"/>
              <a:t>Британську</a:t>
            </a:r>
            <a:r>
              <a:rPr lang="ru-RU" dirty="0"/>
              <a:t> </a:t>
            </a:r>
            <a:r>
              <a:rPr lang="ru-RU" dirty="0" err="1"/>
              <a:t>Співдружність</a:t>
            </a:r>
            <a:r>
              <a:rPr lang="ru-RU" dirty="0"/>
              <a:t> і з </a:t>
            </a:r>
            <a:r>
              <a:rPr lang="ru-RU" dirty="0" err="1"/>
              <a:t>якою</a:t>
            </a:r>
            <a:r>
              <a:rPr lang="ru-RU" dirty="0"/>
              <a:t> метою?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20-30-х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демократичним</a:t>
            </a:r>
            <a:r>
              <a:rPr lang="ru-RU" dirty="0"/>
              <a:t>?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обгрунтуйте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smtClean="0"/>
              <a:t>Становище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Внутрішня політика лейбористських та консервативних урядів.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Загальний страйк шахтарів. Події 1925 – 1926років.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Велика Британія  у роки кризи.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Спроби реформування Британської імперії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Домініон;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Британська Співдружність;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1924 р. </a:t>
            </a:r>
            <a:r>
              <a:rPr lang="ru-RU" dirty="0" smtClean="0"/>
              <a:t>- перший </a:t>
            </a:r>
            <a:r>
              <a:rPr lang="ru-RU" dirty="0" err="1"/>
              <a:t>лейбористський</a:t>
            </a:r>
            <a:r>
              <a:rPr lang="ru-RU" dirty="0"/>
              <a:t> уряд.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1926 р. </a:t>
            </a:r>
            <a:r>
              <a:rPr lang="ru-RU" dirty="0" smtClean="0"/>
              <a:t>-  </a:t>
            </a:r>
            <a:r>
              <a:rPr lang="ru-RU" dirty="0" err="1"/>
              <a:t>з</a:t>
            </a:r>
            <a:r>
              <a:rPr lang="ru-RU" dirty="0" err="1" smtClean="0"/>
              <a:t>агальний</a:t>
            </a:r>
            <a:r>
              <a:rPr lang="ru-RU" dirty="0" smtClean="0"/>
              <a:t> </a:t>
            </a:r>
            <a:r>
              <a:rPr lang="ru-RU" dirty="0" err="1"/>
              <a:t>страйк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1931 р. </a:t>
            </a:r>
            <a:r>
              <a:rPr lang="ru-RU" dirty="0" smtClean="0"/>
              <a:t>-  </a:t>
            </a:r>
            <a:r>
              <a:rPr lang="ru-RU" dirty="0" err="1"/>
              <a:t>Вестмінстерський</a:t>
            </a:r>
            <a:r>
              <a:rPr lang="ru-RU" dirty="0"/>
              <a:t> статут. Оформлено </a:t>
            </a:r>
            <a:r>
              <a:rPr lang="ru-RU" dirty="0" err="1"/>
              <a:t>Британську</a:t>
            </a:r>
            <a:r>
              <a:rPr lang="ru-RU" dirty="0"/>
              <a:t> </a:t>
            </a:r>
            <a:r>
              <a:rPr lang="ru-RU" dirty="0" err="1"/>
              <a:t>Співдружність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20-30-х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демократичним</a:t>
            </a:r>
            <a:r>
              <a:rPr lang="ru-RU" dirty="0"/>
              <a:t>?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обгрунтуйте</a:t>
            </a:r>
            <a:r>
              <a:rPr lang="ru-RU" dirty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7085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mtClean="0"/>
              <a:t>1. До яких змін в економічному житті США привела Перша світова війна?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2.Яку зовнішню політику проводив В. Віль­сон?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3.Що таке «політика ізоляціонізму»	 і чому вона	була	популярна	 в	США?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4.Назвіть причини доби «проспериті».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5.Що привело	США до «великої депресії»?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Наслідки Першої світової війни для Великої Британії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4438" y="1700213"/>
            <a:ext cx="46799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Соціально - політичні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708275"/>
            <a:ext cx="36004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Втрата позиції фінансово – економічного світового лідера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2708275"/>
            <a:ext cx="3313112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Перетворення в країну боржника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3860800"/>
            <a:ext cx="35274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Активізація національно – визвольних рухів в колоніях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3860800"/>
            <a:ext cx="34559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страйкового руху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0113" y="4941888"/>
            <a:ext cx="3527425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Зростання впливу лейбористської партії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3800" y="4941888"/>
            <a:ext cx="3313113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Надання Ірландії статусу домініону 1921р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113" y="6021388"/>
            <a:ext cx="36004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1918р. – надання жінкам виборчих прав з 30 років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851275" y="2205038"/>
            <a:ext cx="973138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4067175" y="2205038"/>
            <a:ext cx="757238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4338638" y="2205038"/>
            <a:ext cx="485775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>
            <a:off x="4824413" y="2205038"/>
            <a:ext cx="75565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824413" y="2205038"/>
            <a:ext cx="468312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4824413" y="2205038"/>
            <a:ext cx="233362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flipH="1">
            <a:off x="4716463" y="2205038"/>
            <a:ext cx="107950" cy="374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Наслідки Першої світової війни для Великої Британії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1844675"/>
            <a:ext cx="46799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економічні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3068638"/>
            <a:ext cx="352901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Втрата половини національного багатства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525" y="2997200"/>
            <a:ext cx="31686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Нестача продовольства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13" y="4292600"/>
            <a:ext cx="345598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Скорочення англійського експорту в 2 рази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4292600"/>
            <a:ext cx="34559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Переміщення фінансового центру з Англії у США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313" y="5732463"/>
            <a:ext cx="4032250" cy="100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Значні людські втрати: 743 тис. – вбито, 1693 тис - поранено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>
            <a:stCxn id="5" idx="2"/>
          </p:cNvCxnSpPr>
          <p:nvPr/>
        </p:nvCxnSpPr>
        <p:spPr>
          <a:xfrm flipH="1">
            <a:off x="3851275" y="2420938"/>
            <a:ext cx="684213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>
            <a:off x="4535488" y="2420938"/>
            <a:ext cx="1116012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4140200" y="2420938"/>
            <a:ext cx="395288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4535488" y="2420938"/>
            <a:ext cx="684212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>
            <a:off x="4535488" y="2420938"/>
            <a:ext cx="0" cy="3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807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54</cp:revision>
  <dcterms:modified xsi:type="dcterms:W3CDTF">2012-04-23T12:45:58Z</dcterms:modified>
</cp:coreProperties>
</file>