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6" r:id="rId18"/>
    <p:sldId id="277" r:id="rId19"/>
    <p:sldId id="278" r:id="rId20"/>
    <p:sldId id="272" r:id="rId21"/>
    <p:sldId id="273"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04.02.2012</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04.02.2012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04.02.2012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04.02.2012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04.02.2012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04.02.2012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04.02.2012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04.02.2012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04.02.2012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04.02.2012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04.02.2012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04.02.2012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_41859242_0707london01.jpg"/>
          <p:cNvPicPr>
            <a:picLocks noChangeAspect="1"/>
          </p:cNvPicPr>
          <p:nvPr/>
        </p:nvPicPr>
        <p:blipFill>
          <a:blip r:embed="rId2"/>
          <a:stretch>
            <a:fillRect/>
          </a:stretch>
        </p:blipFill>
        <p:spPr>
          <a:xfrm>
            <a:off x="2357422" y="714356"/>
            <a:ext cx="5286412" cy="45005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Заголовок 1"/>
          <p:cNvSpPr>
            <a:spLocks noGrp="1"/>
          </p:cNvSpPr>
          <p:nvPr>
            <p:ph type="ctrTitle"/>
          </p:nvPr>
        </p:nvSpPr>
        <p:spPr>
          <a:xfrm>
            <a:off x="2071670" y="1000108"/>
            <a:ext cx="7406640" cy="1114994"/>
          </a:xfrm>
        </p:spPr>
        <p:txBody>
          <a:bodyPr/>
          <a:lstStyle/>
          <a:p>
            <a:r>
              <a:rPr lang="en-US" dirty="0" smtClean="0"/>
              <a:t>             </a:t>
            </a:r>
            <a:r>
              <a:rPr lang="en-US" b="1" dirty="0" smtClean="0">
                <a:solidFill>
                  <a:schemeClr val="accent2">
                    <a:lumMod val="60000"/>
                    <a:lumOff val="40000"/>
                  </a:schemeClr>
                </a:solidFill>
                <a:latin typeface="Lucida Handwriting" pitchFamily="66" charset="0"/>
              </a:rPr>
              <a:t>LONDON</a:t>
            </a:r>
            <a:endParaRPr lang="ru-RU" b="1" dirty="0">
              <a:solidFill>
                <a:schemeClr val="accent2">
                  <a:lumMod val="60000"/>
                  <a:lumOff val="40000"/>
                </a:schemeClr>
              </a:solidFill>
            </a:endParaRPr>
          </a:p>
        </p:txBody>
      </p:sp>
      <p:sp>
        <p:nvSpPr>
          <p:cNvPr id="3" name="Подзаголовок 2"/>
          <p:cNvSpPr>
            <a:spLocks noGrp="1"/>
          </p:cNvSpPr>
          <p:nvPr>
            <p:ph type="subTitle" idx="1"/>
          </p:nvPr>
        </p:nvSpPr>
        <p:spPr>
          <a:xfrm>
            <a:off x="1737360" y="5643578"/>
            <a:ext cx="7406640" cy="1038220"/>
          </a:xfrm>
        </p:spPr>
        <p:txBody>
          <a:bodyPr/>
          <a:lstStyle/>
          <a:p>
            <a:r>
              <a:rPr lang="en-US" dirty="0" smtClean="0"/>
              <a:t>          </a:t>
            </a:r>
            <a:r>
              <a:rPr lang="en-US" dirty="0" smtClean="0">
                <a:solidFill>
                  <a:schemeClr val="tx2"/>
                </a:solidFill>
                <a:latin typeface="Lucida Handwriting" pitchFamily="66" charset="0"/>
              </a:rPr>
              <a:t>Presentation prepared by Tania </a:t>
            </a:r>
            <a:r>
              <a:rPr lang="en-US" dirty="0" err="1" smtClean="0">
                <a:solidFill>
                  <a:schemeClr val="tx2"/>
                </a:solidFill>
                <a:latin typeface="Lucida Handwriting" pitchFamily="66" charset="0"/>
              </a:rPr>
              <a:t>Shchur</a:t>
            </a:r>
            <a:endParaRPr lang="ru-RU"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tx2"/>
                </a:solidFill>
                <a:latin typeface="Lucida Handwriting" pitchFamily="66" charset="0"/>
              </a:rPr>
              <a:t>   </a:t>
            </a:r>
            <a:r>
              <a:rPr lang="en-US" dirty="0" err="1" smtClean="0">
                <a:solidFill>
                  <a:schemeClr val="accent2">
                    <a:lumMod val="60000"/>
                    <a:lumOff val="40000"/>
                  </a:schemeClr>
                </a:solidFill>
                <a:latin typeface="Lucida Handwriting" pitchFamily="66" charset="0"/>
              </a:rPr>
              <a:t>Highgate</a:t>
            </a:r>
            <a:r>
              <a:rPr lang="en-US" dirty="0" smtClean="0">
                <a:solidFill>
                  <a:schemeClr val="accent2">
                    <a:lumMod val="60000"/>
                    <a:lumOff val="40000"/>
                  </a:schemeClr>
                </a:solidFill>
                <a:latin typeface="Lucida Handwriting" pitchFamily="66" charset="0"/>
              </a:rPr>
              <a:t> Cemetery</a:t>
            </a:r>
            <a:endParaRPr lang="ru-RU" dirty="0">
              <a:solidFill>
                <a:schemeClr val="accent2">
                  <a:lumMod val="60000"/>
                  <a:lumOff val="40000"/>
                </a:schemeClr>
              </a:solidFill>
            </a:endParaRPr>
          </a:p>
        </p:txBody>
      </p:sp>
      <p:sp>
        <p:nvSpPr>
          <p:cNvPr id="3" name="Содержимое 2"/>
          <p:cNvSpPr>
            <a:spLocks noGrp="1"/>
          </p:cNvSpPr>
          <p:nvPr>
            <p:ph idx="1"/>
          </p:nvPr>
        </p:nvSpPr>
        <p:spPr/>
        <p:txBody>
          <a:bodyPr>
            <a:normAutofit fontScale="85000" lnSpcReduction="10000"/>
          </a:bodyPr>
          <a:lstStyle/>
          <a:p>
            <a:pPr>
              <a:buNone/>
            </a:pPr>
            <a:r>
              <a:rPr lang="en-US" dirty="0" smtClean="0">
                <a:solidFill>
                  <a:schemeClr val="tx2"/>
                </a:solidFill>
                <a:latin typeface="Lucida Handwriting" pitchFamily="66" charset="0"/>
              </a:rPr>
              <a:t>      </a:t>
            </a:r>
            <a:r>
              <a:rPr lang="en-US" dirty="0" err="1" smtClean="0">
                <a:solidFill>
                  <a:schemeClr val="tx2"/>
                </a:solidFill>
                <a:latin typeface="Lucida Handwriting" pitchFamily="66" charset="0"/>
              </a:rPr>
              <a:t>Highgate</a:t>
            </a:r>
            <a:r>
              <a:rPr lang="en-US" dirty="0" smtClean="0">
                <a:solidFill>
                  <a:schemeClr val="tx2"/>
                </a:solidFill>
                <a:latin typeface="Lucida Handwriting" pitchFamily="66" charset="0"/>
              </a:rPr>
              <a:t> Cemetery — a cemetery located in </a:t>
            </a:r>
            <a:r>
              <a:rPr lang="en-US" dirty="0" err="1" smtClean="0">
                <a:solidFill>
                  <a:schemeClr val="tx2"/>
                </a:solidFill>
                <a:latin typeface="Lucida Handwriting" pitchFamily="66" charset="0"/>
              </a:rPr>
              <a:t>Hajgejte</a:t>
            </a:r>
            <a:r>
              <a:rPr lang="en-US" dirty="0" smtClean="0">
                <a:solidFill>
                  <a:schemeClr val="tx2"/>
                </a:solidFill>
                <a:latin typeface="Lucida Handwriting" pitchFamily="66" charset="0"/>
              </a:rPr>
              <a:t>, London. The cemetery in the original form has been opened in 1839, as a plan part on creation of seven big, modern cemeteries (known as the Magic seven) round London. The </a:t>
            </a:r>
            <a:r>
              <a:rPr lang="en-US" dirty="0" err="1" smtClean="0">
                <a:solidFill>
                  <a:schemeClr val="tx2"/>
                </a:solidFill>
                <a:latin typeface="Lucida Handwriting" pitchFamily="66" charset="0"/>
              </a:rPr>
              <a:t>Highgate</a:t>
            </a:r>
            <a:r>
              <a:rPr lang="en-US" dirty="0" smtClean="0">
                <a:solidFill>
                  <a:schemeClr val="tx2"/>
                </a:solidFill>
                <a:latin typeface="Lucida Handwriting" pitchFamily="66" charset="0"/>
              </a:rPr>
              <a:t> Cemetery is also known to the occult past connected with ostensibly activity of vampires. In a press the given events have received name </a:t>
            </a:r>
            <a:r>
              <a:rPr lang="en-US" dirty="0" err="1" smtClean="0">
                <a:solidFill>
                  <a:schemeClr val="tx2"/>
                </a:solidFill>
                <a:latin typeface="Lucida Handwriting" pitchFamily="66" charset="0"/>
              </a:rPr>
              <a:t>Highgate</a:t>
            </a:r>
            <a:r>
              <a:rPr lang="en-US" dirty="0" smtClean="0">
                <a:solidFill>
                  <a:schemeClr val="tx2"/>
                </a:solidFill>
                <a:latin typeface="Lucida Handwriting" pitchFamily="66" charset="0"/>
              </a:rPr>
              <a:t> Vampire</a:t>
            </a:r>
            <a:r>
              <a:rPr lang="en-US" dirty="0" smtClean="0"/>
              <a:t>.</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50px-High-cemetery-circle.jpg"/>
          <p:cNvPicPr>
            <a:picLocks noGrp="1" noChangeAspect="1"/>
          </p:cNvPicPr>
          <p:nvPr>
            <p:ph idx="1"/>
          </p:nvPr>
        </p:nvPicPr>
        <p:blipFill>
          <a:blip r:embed="rId2"/>
          <a:stretch>
            <a:fillRect/>
          </a:stretch>
        </p:blipFill>
        <p:spPr>
          <a:xfrm>
            <a:off x="1285852" y="3714752"/>
            <a:ext cx="3175000" cy="2500330"/>
          </a:xfrm>
          <a:prstGeom prst="rect">
            <a:avLst/>
          </a:prstGeom>
          <a:ln>
            <a:noFill/>
          </a:ln>
          <a:effectLst>
            <a:outerShdw blurRad="292100" dist="139700" dir="2700000" algn="tl" rotWithShape="0">
              <a:srgbClr val="333333">
                <a:alpha val="65000"/>
              </a:srgbClr>
            </a:outerShdw>
          </a:effectLst>
        </p:spPr>
      </p:pic>
      <p:pic>
        <p:nvPicPr>
          <p:cNvPr id="5" name="Рисунок 4" descr="4004-London-Highgate-Cemete.jpg"/>
          <p:cNvPicPr>
            <a:picLocks noChangeAspect="1"/>
          </p:cNvPicPr>
          <p:nvPr/>
        </p:nvPicPr>
        <p:blipFill>
          <a:blip r:embed="rId3"/>
          <a:stretch>
            <a:fillRect/>
          </a:stretch>
        </p:blipFill>
        <p:spPr>
          <a:xfrm>
            <a:off x="3071802" y="500042"/>
            <a:ext cx="3929090" cy="3000396"/>
          </a:xfrm>
          <a:prstGeom prst="rect">
            <a:avLst/>
          </a:prstGeom>
          <a:ln>
            <a:noFill/>
          </a:ln>
          <a:effectLst>
            <a:outerShdw blurRad="292100" dist="139700" dir="2700000" algn="tl" rotWithShape="0">
              <a:srgbClr val="333333">
                <a:alpha val="65000"/>
              </a:srgbClr>
            </a:outerShdw>
          </a:effectLst>
        </p:spPr>
      </p:pic>
      <p:pic>
        <p:nvPicPr>
          <p:cNvPr id="6" name="Рисунок 5" descr="1913088962_498ab1ae01.jpg"/>
          <p:cNvPicPr>
            <a:picLocks noChangeAspect="1"/>
          </p:cNvPicPr>
          <p:nvPr/>
        </p:nvPicPr>
        <p:blipFill>
          <a:blip r:embed="rId4"/>
          <a:stretch>
            <a:fillRect/>
          </a:stretch>
        </p:blipFill>
        <p:spPr>
          <a:xfrm>
            <a:off x="5429256" y="3643314"/>
            <a:ext cx="3357586" cy="253047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strVal val="#ppt_w+.3"/>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accent2">
                    <a:lumMod val="60000"/>
                    <a:lumOff val="40000"/>
                  </a:schemeClr>
                </a:solidFill>
                <a:latin typeface="Lucida Handwriting" pitchFamily="66" charset="0"/>
              </a:rPr>
              <a:t>      The London Eye</a:t>
            </a:r>
            <a:endParaRPr lang="ru-RU" dirty="0">
              <a:solidFill>
                <a:schemeClr val="accent2">
                  <a:lumMod val="60000"/>
                  <a:lumOff val="40000"/>
                </a:schemeClr>
              </a:solidFill>
            </a:endParaRPr>
          </a:p>
        </p:txBody>
      </p:sp>
      <p:sp>
        <p:nvSpPr>
          <p:cNvPr id="3" name="Содержимое 2"/>
          <p:cNvSpPr>
            <a:spLocks noGrp="1"/>
          </p:cNvSpPr>
          <p:nvPr>
            <p:ph idx="1"/>
          </p:nvPr>
        </p:nvSpPr>
        <p:spPr/>
        <p:txBody>
          <a:bodyPr>
            <a:normAutofit fontScale="85000" lnSpcReduction="20000"/>
          </a:bodyPr>
          <a:lstStyle/>
          <a:p>
            <a:pPr>
              <a:buNone/>
            </a:pPr>
            <a:r>
              <a:rPr lang="en-US" dirty="0" smtClean="0">
                <a:solidFill>
                  <a:schemeClr val="tx2"/>
                </a:solidFill>
                <a:latin typeface="Lucida Handwriting" pitchFamily="66" charset="0"/>
              </a:rPr>
              <a:t>     The London eye is one of the largest big wheels in the world, located in the London area </a:t>
            </a:r>
            <a:r>
              <a:rPr lang="en-US" dirty="0" err="1" smtClean="0">
                <a:solidFill>
                  <a:schemeClr val="tx2"/>
                </a:solidFill>
                <a:latin typeface="Lucida Handwriting" pitchFamily="66" charset="0"/>
              </a:rPr>
              <a:t>Lambet</a:t>
            </a:r>
            <a:r>
              <a:rPr lang="en-US" dirty="0" smtClean="0">
                <a:solidFill>
                  <a:schemeClr val="tx2"/>
                </a:solidFill>
                <a:latin typeface="Lucida Handwriting" pitchFamily="66" charset="0"/>
              </a:rPr>
              <a:t> on southern coast of Thames. From height of 135 meters (approximately 45 floors) open a kind practically on all city. A big wheel — the project of the architects David Marx and Julia </a:t>
            </a:r>
            <a:r>
              <a:rPr lang="en-US" dirty="0" err="1" smtClean="0">
                <a:solidFill>
                  <a:schemeClr val="tx2"/>
                </a:solidFill>
                <a:latin typeface="Lucida Handwriting" pitchFamily="66" charset="0"/>
              </a:rPr>
              <a:t>Barfild</a:t>
            </a:r>
            <a:r>
              <a:rPr lang="en-US" dirty="0" smtClean="0">
                <a:solidFill>
                  <a:schemeClr val="tx2"/>
                </a:solidFill>
                <a:latin typeface="Lucida Handwriting" pitchFamily="66" charset="0"/>
              </a:rPr>
              <a:t> which have won at competition of projects of constructions in honor of approach of a new </a:t>
            </a:r>
            <a:r>
              <a:rPr lang="en-US" dirty="0" err="1" smtClean="0">
                <a:solidFill>
                  <a:schemeClr val="tx2"/>
                </a:solidFill>
                <a:latin typeface="Lucida Handwriting" pitchFamily="66" charset="0"/>
              </a:rPr>
              <a:t>millenium</a:t>
            </a:r>
            <a:r>
              <a:rPr lang="en-US" dirty="0" smtClean="0">
                <a:solidFill>
                  <a:schemeClr val="tx2"/>
                </a:solidFill>
                <a:latin typeface="Lucida Handwriting" pitchFamily="66" charset="0"/>
              </a:rPr>
              <a:t>. The project embodiment in life has taken six years.</a:t>
            </a:r>
            <a:endParaRPr lang="ru-RU" dirty="0">
              <a:solidFill>
                <a:schemeClr val="tx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london_by_hollyjools.jpg"/>
          <p:cNvPicPr>
            <a:picLocks noChangeAspect="1"/>
          </p:cNvPicPr>
          <p:nvPr/>
        </p:nvPicPr>
        <p:blipFill>
          <a:blip r:embed="rId2"/>
          <a:stretch>
            <a:fillRect/>
          </a:stretch>
        </p:blipFill>
        <p:spPr>
          <a:xfrm>
            <a:off x="1500166" y="214290"/>
            <a:ext cx="4286248" cy="3786214"/>
          </a:xfrm>
          <a:prstGeom prst="rect">
            <a:avLst/>
          </a:prstGeom>
          <a:ln>
            <a:noFill/>
          </a:ln>
          <a:effectLst>
            <a:outerShdw blurRad="292100" dist="139700" dir="2700000" algn="tl" rotWithShape="0">
              <a:srgbClr val="333333">
                <a:alpha val="65000"/>
              </a:srgbClr>
            </a:outerShdw>
          </a:effectLst>
        </p:spPr>
      </p:pic>
      <p:pic>
        <p:nvPicPr>
          <p:cNvPr id="7" name="Рисунок 6" descr="London_Vol_2______London_Eye_by_brooze.jpg"/>
          <p:cNvPicPr>
            <a:picLocks noChangeAspect="1"/>
          </p:cNvPicPr>
          <p:nvPr/>
        </p:nvPicPr>
        <p:blipFill>
          <a:blip r:embed="rId3"/>
          <a:stretch>
            <a:fillRect/>
          </a:stretch>
        </p:blipFill>
        <p:spPr>
          <a:xfrm>
            <a:off x="2357422" y="3820160"/>
            <a:ext cx="2754314" cy="3037840"/>
          </a:xfrm>
          <a:prstGeom prst="rect">
            <a:avLst/>
          </a:prstGeom>
          <a:ln>
            <a:noFill/>
          </a:ln>
          <a:effectLst>
            <a:softEdge rad="112500"/>
          </a:effectLst>
        </p:spPr>
      </p:pic>
      <p:pic>
        <p:nvPicPr>
          <p:cNvPr id="8" name="Рисунок 7" descr="London_Life_by_vainas.jpg"/>
          <p:cNvPicPr>
            <a:picLocks noChangeAspect="1"/>
          </p:cNvPicPr>
          <p:nvPr/>
        </p:nvPicPr>
        <p:blipFill>
          <a:blip r:embed="rId4"/>
          <a:stretch>
            <a:fillRect/>
          </a:stretch>
        </p:blipFill>
        <p:spPr>
          <a:xfrm>
            <a:off x="5214942" y="2214554"/>
            <a:ext cx="3571900" cy="373063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4"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from="(-#ppt_w/2)" to="(#ppt_x)" calcmode="lin" valueType="num">
                                      <p:cBhvr>
                                        <p:cTn id="19" dur="600" fill="hold">
                                          <p:stCondLst>
                                            <p:cond delay="0"/>
                                          </p:stCondLst>
                                        </p:cTn>
                                        <p:tgtEl>
                                          <p:spTgt spid="7"/>
                                        </p:tgtEl>
                                        <p:attrNameLst>
                                          <p:attrName>ppt_x</p:attrName>
                                        </p:attrNameLst>
                                      </p:cBhvr>
                                    </p:anim>
                                    <p:anim from="0" to="-1.0" calcmode="lin" valueType="num">
                                      <p:cBhvr>
                                        <p:cTn id="20" dur="200" decel="50000" autoRev="1" fill="hold">
                                          <p:stCondLst>
                                            <p:cond delay="600"/>
                                          </p:stCondLst>
                                        </p:cTn>
                                        <p:tgtEl>
                                          <p:spTgt spid="7"/>
                                        </p:tgtEl>
                                        <p:attrNameLst>
                                          <p:attrName>xshear</p:attrName>
                                        </p:attrNameLst>
                                      </p:cBhvr>
                                    </p:anim>
                                    <p:animScale>
                                      <p:cBhvr>
                                        <p:cTn id="21" dur="200" decel="100000" autoRev="1" fill="hold">
                                          <p:stCondLst>
                                            <p:cond delay="600"/>
                                          </p:stCondLst>
                                        </p:cTn>
                                        <p:tgtEl>
                                          <p:spTgt spid="7"/>
                                        </p:tgtEl>
                                      </p:cBhvr>
                                      <p:from x="100000" y="100000"/>
                                      <p:to x="80000" y="100000"/>
                                    </p:animScale>
                                    <p:anim by="(#ppt_h/3+#ppt_w*0.1)" calcmode="lin" valueType="num">
                                      <p:cBhvr additive="sum">
                                        <p:cTn id="22" dur="200" decel="100000" autoRev="1" fill="hold">
                                          <p:stCondLst>
                                            <p:cond delay="600"/>
                                          </p:stCondLst>
                                        </p:cTn>
                                        <p:tgtEl>
                                          <p:spTgt spid="7"/>
                                        </p:tgtEl>
                                        <p:attrNameLst>
                                          <p:attrName>ppt_x</p:attrName>
                                        </p:attrNameLst>
                                      </p:cBhvr>
                                    </p:anim>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anim calcmode="lin" valueType="num">
                                      <p:cBhvr>
                                        <p:cTn id="28" dur="2000" fill="hold"/>
                                        <p:tgtEl>
                                          <p:spTgt spid="8"/>
                                        </p:tgtEl>
                                        <p:attrNameLst>
                                          <p:attrName>style.rotation</p:attrName>
                                        </p:attrNameLst>
                                      </p:cBhvr>
                                      <p:tavLst>
                                        <p:tav tm="0">
                                          <p:val>
                                            <p:fltVal val="720"/>
                                          </p:val>
                                        </p:tav>
                                        <p:tav tm="100000">
                                          <p:val>
                                            <p:fltVal val="0"/>
                                          </p:val>
                                        </p:tav>
                                      </p:tavLst>
                                    </p:anim>
                                    <p:anim calcmode="lin" valueType="num">
                                      <p:cBhvr>
                                        <p:cTn id="29" dur="2000" fill="hold"/>
                                        <p:tgtEl>
                                          <p:spTgt spid="8"/>
                                        </p:tgtEl>
                                        <p:attrNameLst>
                                          <p:attrName>ppt_h</p:attrName>
                                        </p:attrNameLst>
                                      </p:cBhvr>
                                      <p:tavLst>
                                        <p:tav tm="0">
                                          <p:val>
                                            <p:fltVal val="0"/>
                                          </p:val>
                                        </p:tav>
                                        <p:tav tm="100000">
                                          <p:val>
                                            <p:strVal val="#ppt_h"/>
                                          </p:val>
                                        </p:tav>
                                      </p:tavLst>
                                    </p:anim>
                                    <p:anim calcmode="lin" valueType="num">
                                      <p:cBhvr>
                                        <p:cTn id="30"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tx2"/>
                </a:solidFill>
                <a:latin typeface="Lucida Handwriting" pitchFamily="66" charset="0"/>
              </a:rPr>
              <a:t>   </a:t>
            </a:r>
            <a:r>
              <a:rPr lang="en-US" dirty="0" smtClean="0">
                <a:solidFill>
                  <a:schemeClr val="accent2">
                    <a:lumMod val="60000"/>
                    <a:lumOff val="40000"/>
                  </a:schemeClr>
                </a:solidFill>
                <a:latin typeface="Lucida Handwriting" pitchFamily="66" charset="0"/>
              </a:rPr>
              <a:t>The British Museum</a:t>
            </a:r>
            <a:endParaRPr lang="ru-RU" dirty="0">
              <a:solidFill>
                <a:schemeClr val="accent2">
                  <a:lumMod val="60000"/>
                  <a:lumOff val="40000"/>
                </a:schemeClr>
              </a:solidFill>
            </a:endParaRPr>
          </a:p>
        </p:txBody>
      </p:sp>
      <p:sp>
        <p:nvSpPr>
          <p:cNvPr id="3" name="Содержимое 2"/>
          <p:cNvSpPr>
            <a:spLocks noGrp="1"/>
          </p:cNvSpPr>
          <p:nvPr>
            <p:ph idx="1"/>
          </p:nvPr>
        </p:nvSpPr>
        <p:spPr/>
        <p:txBody>
          <a:bodyPr>
            <a:normAutofit fontScale="85000" lnSpcReduction="20000"/>
          </a:bodyPr>
          <a:lstStyle/>
          <a:p>
            <a:pPr>
              <a:buNone/>
            </a:pPr>
            <a:r>
              <a:rPr lang="en-US" dirty="0" smtClean="0"/>
              <a:t>      </a:t>
            </a:r>
            <a:r>
              <a:rPr lang="en-US" dirty="0" smtClean="0">
                <a:solidFill>
                  <a:schemeClr val="tx2"/>
                </a:solidFill>
                <a:latin typeface="Lucida Handwriting" pitchFamily="66" charset="0"/>
              </a:rPr>
              <a:t>The British museum — the main  Historical and Archaeological museum of British Empire (nowadays — Great Britain) and one of the largest museums of the world. The British museum has been created in 1753 on the basis of three collections — collections of the known British doctor and naturalist Hens </a:t>
            </a:r>
            <a:r>
              <a:rPr lang="en-US" dirty="0" err="1" smtClean="0">
                <a:solidFill>
                  <a:schemeClr val="tx2"/>
                </a:solidFill>
                <a:latin typeface="Lucida Handwriting" pitchFamily="66" charset="0"/>
              </a:rPr>
              <a:t>Sloun</a:t>
            </a:r>
            <a:r>
              <a:rPr lang="en-US" dirty="0" smtClean="0">
                <a:solidFill>
                  <a:schemeClr val="tx2"/>
                </a:solidFill>
                <a:latin typeface="Lucida Handwriting" pitchFamily="66" charset="0"/>
              </a:rPr>
              <a:t>, a collection of count Robert </a:t>
            </a:r>
            <a:r>
              <a:rPr lang="en-US" dirty="0" err="1" smtClean="0">
                <a:solidFill>
                  <a:schemeClr val="tx2"/>
                </a:solidFill>
                <a:latin typeface="Lucida Handwriting" pitchFamily="66" charset="0"/>
              </a:rPr>
              <a:t>Harli</a:t>
            </a:r>
            <a:r>
              <a:rPr lang="en-US" dirty="0" smtClean="0">
                <a:solidFill>
                  <a:schemeClr val="tx2"/>
                </a:solidFill>
                <a:latin typeface="Lucida Handwriting" pitchFamily="66" charset="0"/>
              </a:rPr>
              <a:t>, and also library of antiquary Robert </a:t>
            </a:r>
            <a:r>
              <a:rPr lang="en-US" dirty="0" err="1" smtClean="0">
                <a:solidFill>
                  <a:schemeClr val="tx2"/>
                </a:solidFill>
                <a:latin typeface="Lucida Handwriting" pitchFamily="66" charset="0"/>
              </a:rPr>
              <a:t>Kotton</a:t>
            </a:r>
            <a:r>
              <a:rPr lang="en-US" dirty="0" smtClean="0">
                <a:solidFill>
                  <a:schemeClr val="tx2"/>
                </a:solidFill>
                <a:latin typeface="Lucida Handwriting" pitchFamily="66" charset="0"/>
              </a:rPr>
              <a:t>, which became a basis of the British library.</a:t>
            </a:r>
            <a:endParaRPr lang="ru-RU" dirty="0">
              <a:solidFill>
                <a:schemeClr val="tx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original_20090119_the_british_museum.jpg"/>
          <p:cNvPicPr>
            <a:picLocks noChangeAspect="1"/>
          </p:cNvPicPr>
          <p:nvPr/>
        </p:nvPicPr>
        <p:blipFill>
          <a:blip r:embed="rId2"/>
          <a:stretch>
            <a:fillRect/>
          </a:stretch>
        </p:blipFill>
        <p:spPr>
          <a:xfrm>
            <a:off x="1357290" y="428604"/>
            <a:ext cx="4714908" cy="32194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Рисунок 4" descr="Montague-Museum23.jpg"/>
          <p:cNvPicPr>
            <a:picLocks noChangeAspect="1"/>
          </p:cNvPicPr>
          <p:nvPr/>
        </p:nvPicPr>
        <p:blipFill>
          <a:blip r:embed="rId3"/>
          <a:stretch>
            <a:fillRect/>
          </a:stretch>
        </p:blipFill>
        <p:spPr>
          <a:xfrm>
            <a:off x="4572000" y="3286124"/>
            <a:ext cx="4357294" cy="298221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lide(fromBottom)">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0"/>
            <a:ext cx="7498080" cy="1143000"/>
          </a:xfrm>
        </p:spPr>
        <p:txBody>
          <a:bodyPr/>
          <a:lstStyle/>
          <a:p>
            <a:r>
              <a:rPr lang="en-US" dirty="0" smtClean="0">
                <a:solidFill>
                  <a:schemeClr val="accent2">
                    <a:lumMod val="60000"/>
                    <a:lumOff val="40000"/>
                  </a:schemeClr>
                </a:solidFill>
                <a:latin typeface="Lucida Handwriting" pitchFamily="66" charset="0"/>
              </a:rPr>
              <a:t>  Buckingham Palace</a:t>
            </a:r>
            <a:endParaRPr lang="ru-RU" dirty="0">
              <a:solidFill>
                <a:schemeClr val="accent2">
                  <a:lumMod val="60000"/>
                  <a:lumOff val="40000"/>
                </a:schemeClr>
              </a:solidFill>
            </a:endParaRPr>
          </a:p>
        </p:txBody>
      </p:sp>
      <p:sp>
        <p:nvSpPr>
          <p:cNvPr id="3" name="Содержимое 2"/>
          <p:cNvSpPr>
            <a:spLocks noGrp="1"/>
          </p:cNvSpPr>
          <p:nvPr>
            <p:ph idx="1"/>
          </p:nvPr>
        </p:nvSpPr>
        <p:spPr>
          <a:xfrm>
            <a:off x="1500166" y="1071546"/>
            <a:ext cx="7498080" cy="4800600"/>
          </a:xfrm>
        </p:spPr>
        <p:txBody>
          <a:bodyPr>
            <a:noAutofit/>
          </a:bodyPr>
          <a:lstStyle/>
          <a:p>
            <a:pPr>
              <a:buNone/>
            </a:pPr>
            <a:r>
              <a:rPr lang="en-US" sz="2300" dirty="0" smtClean="0">
                <a:solidFill>
                  <a:schemeClr val="tx2"/>
                </a:solidFill>
                <a:latin typeface="Lucida Handwriting" pitchFamily="66" charset="0"/>
              </a:rPr>
              <a:t>      Originally It was known as the </a:t>
            </a:r>
            <a:r>
              <a:rPr lang="en-US" sz="2300" dirty="0" err="1" smtClean="0">
                <a:solidFill>
                  <a:schemeClr val="tx2"/>
                </a:solidFill>
                <a:latin typeface="Lucida Handwriting" pitchFamily="66" charset="0"/>
              </a:rPr>
              <a:t>Bakingem</a:t>
            </a:r>
            <a:r>
              <a:rPr lang="en-US" sz="2300" dirty="0" smtClean="0">
                <a:solidFill>
                  <a:schemeClr val="tx2"/>
                </a:solidFill>
                <a:latin typeface="Lucida Handwriting" pitchFamily="66" charset="0"/>
              </a:rPr>
              <a:t>-house and was under construction for the duke Buckingham (since 1703). It has been got by king George III in 1762 as the future private residence of the monarch. Within the next 75 years architects John Nash and Edward </a:t>
            </a:r>
            <a:r>
              <a:rPr lang="en-US" sz="2300" dirty="0" err="1" smtClean="0">
                <a:solidFill>
                  <a:schemeClr val="tx2"/>
                </a:solidFill>
                <a:latin typeface="Lucida Handwriting" pitchFamily="66" charset="0"/>
              </a:rPr>
              <a:t>Blor</a:t>
            </a:r>
            <a:r>
              <a:rPr lang="en-US" sz="2300" dirty="0" smtClean="0">
                <a:solidFill>
                  <a:schemeClr val="tx2"/>
                </a:solidFill>
                <a:latin typeface="Lucida Handwriting" pitchFamily="66" charset="0"/>
              </a:rPr>
              <a:t>, taking for a basis the </a:t>
            </a:r>
            <a:r>
              <a:rPr lang="en-US" sz="2300" dirty="0" err="1" smtClean="0">
                <a:solidFill>
                  <a:schemeClr val="tx2"/>
                </a:solidFill>
                <a:latin typeface="Lucida Handwriting" pitchFamily="66" charset="0"/>
              </a:rPr>
              <a:t>Bakingem</a:t>
            </a:r>
            <a:r>
              <a:rPr lang="en-US" sz="2300" dirty="0" smtClean="0">
                <a:solidFill>
                  <a:schemeClr val="tx2"/>
                </a:solidFill>
                <a:latin typeface="Lucida Handwriting" pitchFamily="66" charset="0"/>
              </a:rPr>
              <a:t>-house, have constructed three more similar buildings. All together form in the plan a square, in which center — the big courtyard. The palace has been officially declared by the main residence of the British monarchs at the introduction on a throne of queen Victoria in 1837.</a:t>
            </a:r>
            <a:endParaRPr lang="ru-RU" sz="2300" dirty="0">
              <a:solidFill>
                <a:schemeClr val="tx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uckingam1.jpg"/>
          <p:cNvPicPr>
            <a:picLocks noChangeAspect="1"/>
          </p:cNvPicPr>
          <p:nvPr/>
        </p:nvPicPr>
        <p:blipFill>
          <a:blip r:embed="rId2"/>
          <a:stretch>
            <a:fillRect/>
          </a:stretch>
        </p:blipFill>
        <p:spPr>
          <a:xfrm>
            <a:off x="1357290" y="642918"/>
            <a:ext cx="3143272" cy="2428892"/>
          </a:xfrm>
          <a:prstGeom prst="rect">
            <a:avLst/>
          </a:prstGeom>
          <a:ln>
            <a:noFill/>
          </a:ln>
          <a:effectLst>
            <a:softEdge rad="112500"/>
          </a:effectLst>
        </p:spPr>
      </p:pic>
      <p:pic>
        <p:nvPicPr>
          <p:cNvPr id="5" name="Рисунок 4" descr="Bukingemskiy-dvorets-v-Londone-foto-7.jpg"/>
          <p:cNvPicPr>
            <a:picLocks noChangeAspect="1"/>
          </p:cNvPicPr>
          <p:nvPr/>
        </p:nvPicPr>
        <p:blipFill>
          <a:blip r:embed="rId3"/>
          <a:stretch>
            <a:fillRect/>
          </a:stretch>
        </p:blipFill>
        <p:spPr>
          <a:xfrm>
            <a:off x="1357290" y="3357562"/>
            <a:ext cx="3500462" cy="2843209"/>
          </a:xfrm>
          <a:prstGeom prst="rect">
            <a:avLst/>
          </a:prstGeom>
          <a:ln>
            <a:noFill/>
          </a:ln>
          <a:effectLst>
            <a:softEdge rad="112500"/>
          </a:effectLst>
        </p:spPr>
      </p:pic>
      <p:pic>
        <p:nvPicPr>
          <p:cNvPr id="6" name="Рисунок 5" descr="r_p_c30b7d015dc1b5dacb25e9a5828281c4.jpg"/>
          <p:cNvPicPr>
            <a:picLocks noChangeAspect="1"/>
          </p:cNvPicPr>
          <p:nvPr/>
        </p:nvPicPr>
        <p:blipFill>
          <a:blip r:embed="rId4"/>
          <a:stretch>
            <a:fillRect/>
          </a:stretch>
        </p:blipFill>
        <p:spPr>
          <a:xfrm>
            <a:off x="5143504" y="1500174"/>
            <a:ext cx="3571868" cy="28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290" y="214290"/>
            <a:ext cx="7498080" cy="1143000"/>
          </a:xfrm>
        </p:spPr>
        <p:txBody>
          <a:bodyPr/>
          <a:lstStyle/>
          <a:p>
            <a:r>
              <a:rPr lang="en-US" i="1" dirty="0" smtClean="0"/>
              <a:t>     </a:t>
            </a:r>
            <a:r>
              <a:rPr lang="en-US" dirty="0" smtClean="0">
                <a:solidFill>
                  <a:schemeClr val="accent2">
                    <a:lumMod val="60000"/>
                    <a:lumOff val="40000"/>
                  </a:schemeClr>
                </a:solidFill>
                <a:latin typeface="Lucida Handwriting" pitchFamily="66" charset="0"/>
              </a:rPr>
              <a:t>Trafalgar Square</a:t>
            </a:r>
            <a:endParaRPr lang="ru-RU" dirty="0">
              <a:solidFill>
                <a:schemeClr val="accent2">
                  <a:lumMod val="60000"/>
                  <a:lumOff val="40000"/>
                </a:schemeClr>
              </a:solidFill>
            </a:endParaRPr>
          </a:p>
        </p:txBody>
      </p:sp>
      <p:sp>
        <p:nvSpPr>
          <p:cNvPr id="3" name="Содержимое 2"/>
          <p:cNvSpPr>
            <a:spLocks noGrp="1"/>
          </p:cNvSpPr>
          <p:nvPr>
            <p:ph idx="1"/>
          </p:nvPr>
        </p:nvSpPr>
        <p:spPr>
          <a:xfrm>
            <a:off x="1357290" y="1357298"/>
            <a:ext cx="7498080" cy="5286412"/>
          </a:xfrm>
        </p:spPr>
        <p:txBody>
          <a:bodyPr>
            <a:normAutofit fontScale="77500" lnSpcReduction="20000"/>
          </a:bodyPr>
          <a:lstStyle/>
          <a:p>
            <a:pPr>
              <a:buNone/>
            </a:pPr>
            <a:r>
              <a:rPr lang="en-US" dirty="0" smtClean="0"/>
              <a:t>      </a:t>
            </a:r>
            <a:r>
              <a:rPr lang="en-US" sz="3400" dirty="0" smtClean="0">
                <a:solidFill>
                  <a:schemeClr val="tx2"/>
                </a:solidFill>
                <a:latin typeface="Lucida Handwriting" pitchFamily="66" charset="0"/>
              </a:rPr>
              <a:t>Trafalgar Square is the area in the center of London where, on a place of the </a:t>
            </a:r>
            <a:r>
              <a:rPr lang="en-US" sz="3400" dirty="0" err="1" smtClean="0">
                <a:solidFill>
                  <a:schemeClr val="tx2"/>
                </a:solidFill>
                <a:latin typeface="Lucida Handwriting" pitchFamily="66" charset="0"/>
              </a:rPr>
              <a:t>Charingsky</a:t>
            </a:r>
            <a:r>
              <a:rPr lang="en-US" sz="3400" dirty="0" smtClean="0">
                <a:solidFill>
                  <a:schemeClr val="tx2"/>
                </a:solidFill>
                <a:latin typeface="Lucida Handwriting" pitchFamily="66" charset="0"/>
              </a:rPr>
              <a:t> cross, three paramount streets of Westminster — </a:t>
            </a:r>
            <a:r>
              <a:rPr lang="en-US" sz="3400" dirty="0" err="1" smtClean="0">
                <a:solidFill>
                  <a:schemeClr val="tx2"/>
                </a:solidFill>
                <a:latin typeface="Lucida Handwriting" pitchFamily="66" charset="0"/>
              </a:rPr>
              <a:t>Strend</a:t>
            </a:r>
            <a:r>
              <a:rPr lang="en-US" sz="3400" dirty="0" smtClean="0">
                <a:solidFill>
                  <a:schemeClr val="tx2"/>
                </a:solidFill>
                <a:latin typeface="Lucida Handwriting" pitchFamily="66" charset="0"/>
              </a:rPr>
              <a:t> converge, </a:t>
            </a:r>
            <a:r>
              <a:rPr lang="en-US" sz="3400" dirty="0" err="1" smtClean="0">
                <a:solidFill>
                  <a:schemeClr val="tx2"/>
                </a:solidFill>
                <a:latin typeface="Lucida Handwriting" pitchFamily="66" charset="0"/>
              </a:rPr>
              <a:t>Uajtholl</a:t>
            </a:r>
            <a:r>
              <a:rPr lang="en-US" sz="3400" dirty="0" smtClean="0">
                <a:solidFill>
                  <a:schemeClr val="tx2"/>
                </a:solidFill>
                <a:latin typeface="Lucida Handwriting" pitchFamily="66" charset="0"/>
              </a:rPr>
              <a:t> and </a:t>
            </a:r>
            <a:r>
              <a:rPr lang="en-US" sz="3400" dirty="0" err="1" smtClean="0">
                <a:solidFill>
                  <a:schemeClr val="tx2"/>
                </a:solidFill>
                <a:latin typeface="Lucida Handwriting" pitchFamily="66" charset="0"/>
              </a:rPr>
              <a:t>Mell</a:t>
            </a:r>
            <a:r>
              <a:rPr lang="en-US" sz="3400" dirty="0" smtClean="0">
                <a:solidFill>
                  <a:schemeClr val="tx2"/>
                </a:solidFill>
                <a:latin typeface="Lucida Handwriting" pitchFamily="66" charset="0"/>
              </a:rPr>
              <a:t>. In the area center — a column of Nelson from a dark gray granite in height of 44 m, topped with a statue of an admiral of Nelson. Four parties of a column are decorated by the frescos made of grasped and melted Napoleonic guns. It is built in 1840-1843, surrounded by sculptures of lions and fountains. On corners of the square — four sculptures.</a:t>
            </a:r>
            <a:endParaRPr lang="ru-RU" sz="3400" dirty="0">
              <a:solidFill>
                <a:schemeClr val="tx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ights2-2.jpg"/>
          <p:cNvPicPr>
            <a:picLocks noChangeAspect="1"/>
          </p:cNvPicPr>
          <p:nvPr/>
        </p:nvPicPr>
        <p:blipFill>
          <a:blip r:embed="rId2"/>
          <a:stretch>
            <a:fillRect/>
          </a:stretch>
        </p:blipFill>
        <p:spPr>
          <a:xfrm>
            <a:off x="5286380" y="642918"/>
            <a:ext cx="3571900" cy="28575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Рисунок 4" descr="sights2-3.jpg"/>
          <p:cNvPicPr>
            <a:picLocks noChangeAspect="1"/>
          </p:cNvPicPr>
          <p:nvPr/>
        </p:nvPicPr>
        <p:blipFill>
          <a:blip r:embed="rId3"/>
          <a:stretch>
            <a:fillRect/>
          </a:stretch>
        </p:blipFill>
        <p:spPr>
          <a:xfrm>
            <a:off x="1214414" y="2285992"/>
            <a:ext cx="3786214" cy="40719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608" y="1000108"/>
            <a:ext cx="7498080" cy="5248292"/>
          </a:xfrm>
        </p:spPr>
        <p:txBody>
          <a:bodyPr/>
          <a:lstStyle/>
          <a:p>
            <a:pPr>
              <a:buNone/>
            </a:pPr>
            <a:r>
              <a:rPr lang="en-US" dirty="0" smtClean="0">
                <a:solidFill>
                  <a:schemeClr val="tx2"/>
                </a:solidFill>
                <a:latin typeface="Lucida Handwriting" pitchFamily="66" charset="0"/>
              </a:rPr>
              <a:t>      London is the capital of Great Britain . It is situated on the Thames River and It is the largest city in Europe with a population of eight and a quarter million. London  is divided into four parts: the City, Westminster, the West End and the East End.</a:t>
            </a:r>
          </a:p>
          <a:p>
            <a:pPr>
              <a:buNone/>
            </a:pP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accent2">
                    <a:lumMod val="60000"/>
                    <a:lumOff val="40000"/>
                  </a:schemeClr>
                </a:solidFill>
                <a:latin typeface="Lucida Handwriting" pitchFamily="66" charset="0"/>
              </a:rPr>
              <a:t>       Tower Bridge </a:t>
            </a:r>
            <a:endParaRPr lang="ru-RU" dirty="0">
              <a:solidFill>
                <a:schemeClr val="accent2">
                  <a:lumMod val="60000"/>
                  <a:lumOff val="40000"/>
                </a:schemeClr>
              </a:solidFill>
            </a:endParaRPr>
          </a:p>
        </p:txBody>
      </p:sp>
      <p:sp>
        <p:nvSpPr>
          <p:cNvPr id="3" name="Содержимое 2"/>
          <p:cNvSpPr>
            <a:spLocks noGrp="1"/>
          </p:cNvSpPr>
          <p:nvPr>
            <p:ph idx="1"/>
          </p:nvPr>
        </p:nvSpPr>
        <p:spPr/>
        <p:txBody>
          <a:bodyPr>
            <a:normAutofit fontScale="85000" lnSpcReduction="10000"/>
          </a:bodyPr>
          <a:lstStyle/>
          <a:p>
            <a:pPr>
              <a:buNone/>
            </a:pPr>
            <a:r>
              <a:rPr lang="en-US" dirty="0" smtClean="0">
                <a:solidFill>
                  <a:schemeClr val="tx2"/>
                </a:solidFill>
                <a:latin typeface="Lucida Handwriting" pitchFamily="66" charset="0"/>
              </a:rPr>
              <a:t>     Tower Bridge — a leaf bridge in the centre of London over the river Thames, near to the London Tower. Sometimes it confuse to the London bridge located above on a current. It is opened in 1894. Also it is one of symbols of London and Britain. The bridge was designed by </a:t>
            </a:r>
            <a:r>
              <a:rPr lang="en-US" dirty="0" err="1" smtClean="0">
                <a:solidFill>
                  <a:schemeClr val="tx2"/>
                </a:solidFill>
                <a:latin typeface="Lucida Handwriting" pitchFamily="66" charset="0"/>
              </a:rPr>
              <a:t>Goratse</a:t>
            </a:r>
            <a:r>
              <a:rPr lang="en-US" dirty="0" smtClean="0">
                <a:solidFill>
                  <a:schemeClr val="tx2"/>
                </a:solidFill>
                <a:latin typeface="Lucida Handwriting" pitchFamily="66" charset="0"/>
              </a:rPr>
              <a:t> Johns, it represents a leaf bridge in length of 244 m with two towers put on intermediate support in height of 65 m.</a:t>
            </a:r>
            <a:endParaRPr lang="ru-RU" dirty="0">
              <a:solidFill>
                <a:schemeClr val="tx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758.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Содержимое 8" descr="London_by_painlessheart.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75px-London_(European_Parliament_constituency).svg.png"/>
          <p:cNvPicPr>
            <a:picLocks noGrp="1" noChangeAspect="1"/>
          </p:cNvPicPr>
          <p:nvPr>
            <p:ph idx="1"/>
          </p:nvPr>
        </p:nvPicPr>
        <p:blipFill>
          <a:blip r:embed="rId2"/>
          <a:stretch>
            <a:fillRect/>
          </a:stretch>
        </p:blipFill>
        <p:spPr>
          <a:xfrm>
            <a:off x="1428728" y="285728"/>
            <a:ext cx="4143404" cy="5500726"/>
          </a:xfrm>
        </p:spPr>
      </p:pic>
      <p:sp>
        <p:nvSpPr>
          <p:cNvPr id="5" name="Прямоугольник 4"/>
          <p:cNvSpPr/>
          <p:nvPr/>
        </p:nvSpPr>
        <p:spPr>
          <a:xfrm>
            <a:off x="4572000" y="1428736"/>
            <a:ext cx="4212184" cy="646331"/>
          </a:xfrm>
          <a:prstGeom prst="rect">
            <a:avLst/>
          </a:prstGeom>
        </p:spPr>
        <p:txBody>
          <a:bodyPr wrap="square">
            <a:spAutoFit/>
          </a:bodyPr>
          <a:lstStyle/>
          <a:p>
            <a:r>
              <a:rPr lang="en-US" dirty="0" smtClean="0">
                <a:solidFill>
                  <a:srgbClr val="FF0000"/>
                </a:solidFill>
                <a:latin typeface="Lucida Handwriting" pitchFamily="66" charset="0"/>
              </a:rPr>
              <a:t>London </a:t>
            </a:r>
            <a:r>
              <a:rPr lang="en-US" dirty="0" smtClean="0">
                <a:solidFill>
                  <a:schemeClr val="tx2"/>
                </a:solidFill>
                <a:latin typeface="Lucida Handwriting" pitchFamily="66" charset="0"/>
              </a:rPr>
              <a:t> on the map of Great Britain</a:t>
            </a:r>
            <a:endParaRPr lang="ru-RU"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85852" y="428604"/>
            <a:ext cx="7647836" cy="6072230"/>
          </a:xfrm>
        </p:spPr>
        <p:txBody>
          <a:bodyPr/>
          <a:lstStyle/>
          <a:p>
            <a:pPr>
              <a:buNone/>
            </a:pPr>
            <a:r>
              <a:rPr lang="en-US" dirty="0" smtClean="0">
                <a:solidFill>
                  <a:schemeClr val="tx2"/>
                </a:solidFill>
                <a:latin typeface="Lucida Handwriting" pitchFamily="66" charset="0"/>
              </a:rPr>
              <a:t> </a:t>
            </a:r>
            <a:r>
              <a:rPr lang="ru-RU" dirty="0" smtClean="0">
                <a:solidFill>
                  <a:schemeClr val="tx2"/>
                </a:solidFill>
              </a:rPr>
              <a:t>    </a:t>
            </a:r>
            <a:r>
              <a:rPr lang="en-US" dirty="0" smtClean="0">
                <a:solidFill>
                  <a:schemeClr val="tx2"/>
                </a:solidFill>
                <a:latin typeface="Lucida Handwriting" pitchFamily="66" charset="0"/>
              </a:rPr>
              <a:t>There are many interesting places to visit in London, such as </a:t>
            </a:r>
            <a:r>
              <a:rPr lang="en-US" dirty="0" smtClean="0">
                <a:solidFill>
                  <a:schemeClr val="accent2">
                    <a:lumMod val="60000"/>
                    <a:lumOff val="40000"/>
                  </a:schemeClr>
                </a:solidFill>
                <a:latin typeface="Lucida Handwriting" pitchFamily="66" charset="0"/>
              </a:rPr>
              <a:t>Hyde Park</a:t>
            </a:r>
            <a:r>
              <a:rPr lang="en-US" dirty="0" smtClean="0">
                <a:solidFill>
                  <a:schemeClr val="tx2"/>
                </a:solidFill>
                <a:latin typeface="Lucida Handwriting" pitchFamily="66" charset="0"/>
              </a:rPr>
              <a:t>, </a:t>
            </a:r>
            <a:r>
              <a:rPr lang="en-US" dirty="0" smtClean="0">
                <a:solidFill>
                  <a:schemeClr val="accent2">
                    <a:lumMod val="60000"/>
                    <a:lumOff val="40000"/>
                  </a:schemeClr>
                </a:solidFill>
                <a:latin typeface="Lucida Handwriting" pitchFamily="66" charset="0"/>
              </a:rPr>
              <a:t>St. Paul's Cathedral</a:t>
            </a:r>
            <a:r>
              <a:rPr lang="en-US" dirty="0" smtClean="0">
                <a:solidFill>
                  <a:schemeClr val="tx2"/>
                </a:solidFill>
                <a:latin typeface="Lucida Handwriting" pitchFamily="66" charset="0"/>
              </a:rPr>
              <a:t>,</a:t>
            </a:r>
            <a:r>
              <a:rPr lang="en-US" dirty="0" smtClean="0">
                <a:solidFill>
                  <a:schemeClr val="accent2">
                    <a:lumMod val="60000"/>
                    <a:lumOff val="40000"/>
                  </a:schemeClr>
                </a:solidFill>
                <a:latin typeface="Lucida Handwriting" pitchFamily="66" charset="0"/>
              </a:rPr>
              <a:t> Westminster Cathedral</a:t>
            </a:r>
            <a:r>
              <a:rPr lang="en-US" dirty="0" smtClean="0">
                <a:solidFill>
                  <a:schemeClr val="tx2"/>
                </a:solidFill>
                <a:latin typeface="Lucida Handwriting" pitchFamily="66" charset="0"/>
              </a:rPr>
              <a:t>,</a:t>
            </a:r>
            <a:r>
              <a:rPr lang="en-US" dirty="0" smtClean="0">
                <a:solidFill>
                  <a:schemeClr val="accent2">
                    <a:lumMod val="60000"/>
                    <a:lumOff val="40000"/>
                  </a:schemeClr>
                </a:solidFill>
                <a:latin typeface="Lucida Handwriting" pitchFamily="66" charset="0"/>
              </a:rPr>
              <a:t> Kenwood House</a:t>
            </a:r>
            <a:r>
              <a:rPr lang="en-US" dirty="0" smtClean="0">
                <a:solidFill>
                  <a:schemeClr val="tx2"/>
                </a:solidFill>
                <a:latin typeface="Lucida Handwriting" pitchFamily="66" charset="0"/>
              </a:rPr>
              <a:t>, </a:t>
            </a:r>
            <a:r>
              <a:rPr lang="en-US" dirty="0" smtClean="0">
                <a:solidFill>
                  <a:schemeClr val="accent2">
                    <a:lumMod val="60000"/>
                    <a:lumOff val="40000"/>
                  </a:schemeClr>
                </a:solidFill>
                <a:latin typeface="Lucida Handwriting" pitchFamily="66" charset="0"/>
              </a:rPr>
              <a:t>Buckingham Palace</a:t>
            </a:r>
            <a:r>
              <a:rPr lang="en-US" dirty="0" smtClean="0">
                <a:solidFill>
                  <a:schemeClr val="tx2"/>
                </a:solidFill>
                <a:latin typeface="Lucida Handwriting" pitchFamily="66" charset="0"/>
              </a:rPr>
              <a:t>,</a:t>
            </a:r>
            <a:r>
              <a:rPr lang="en-US" dirty="0" smtClean="0">
                <a:solidFill>
                  <a:schemeClr val="accent2">
                    <a:lumMod val="60000"/>
                    <a:lumOff val="40000"/>
                  </a:schemeClr>
                </a:solidFill>
                <a:latin typeface="Lucida Handwriting" pitchFamily="66" charset="0"/>
              </a:rPr>
              <a:t> British Museum</a:t>
            </a:r>
            <a:r>
              <a:rPr lang="en-US" dirty="0" smtClean="0">
                <a:solidFill>
                  <a:schemeClr val="tx2"/>
                </a:solidFill>
                <a:latin typeface="Lucida Handwriting" pitchFamily="66" charset="0"/>
              </a:rPr>
              <a:t>,</a:t>
            </a:r>
            <a:r>
              <a:rPr lang="en-US" dirty="0" smtClean="0">
                <a:solidFill>
                  <a:schemeClr val="accent2">
                    <a:lumMod val="60000"/>
                    <a:lumOff val="40000"/>
                  </a:schemeClr>
                </a:solidFill>
                <a:latin typeface="Lucida Handwriting" pitchFamily="66" charset="0"/>
              </a:rPr>
              <a:t>  London Eye</a:t>
            </a:r>
            <a:r>
              <a:rPr lang="en-US" dirty="0" smtClean="0">
                <a:solidFill>
                  <a:schemeClr val="tx2"/>
                </a:solidFill>
                <a:latin typeface="Lucida Handwriting" pitchFamily="66" charset="0"/>
              </a:rPr>
              <a:t>,</a:t>
            </a:r>
            <a:r>
              <a:rPr lang="en-US" dirty="0" smtClean="0">
                <a:solidFill>
                  <a:schemeClr val="accent2">
                    <a:lumMod val="60000"/>
                    <a:lumOff val="40000"/>
                  </a:schemeClr>
                </a:solidFill>
                <a:latin typeface="Lucida Handwriting" pitchFamily="66" charset="0"/>
              </a:rPr>
              <a:t> Tower </a:t>
            </a:r>
            <a:r>
              <a:rPr lang="en-US" smtClean="0">
                <a:solidFill>
                  <a:schemeClr val="accent2">
                    <a:lumMod val="60000"/>
                    <a:lumOff val="40000"/>
                  </a:schemeClr>
                </a:solidFill>
                <a:latin typeface="Lucida Handwriting" pitchFamily="66" charset="0"/>
              </a:rPr>
              <a:t>Bridge etc</a:t>
            </a:r>
            <a:r>
              <a:rPr lang="en-US" smtClean="0">
                <a:solidFill>
                  <a:schemeClr val="tx2"/>
                </a:solidFill>
                <a:latin typeface="Lucida Handwriting" pitchFamily="66" charset="0"/>
              </a:rPr>
              <a:t>.</a:t>
            </a:r>
            <a:r>
              <a:rPr lang="en-US" smtClean="0">
                <a:solidFill>
                  <a:schemeClr val="accent2">
                    <a:lumMod val="60000"/>
                    <a:lumOff val="40000"/>
                  </a:schemeClr>
                </a:solidFill>
                <a:latin typeface="Lucida Handwriting" pitchFamily="66" charset="0"/>
              </a:rPr>
              <a:t> </a:t>
            </a:r>
            <a:endParaRPr lang="ru-RU" b="1" dirty="0">
              <a:solidFill>
                <a:schemeClr val="accent2">
                  <a:lumMod val="60000"/>
                  <a:lumOff val="40000"/>
                </a:schemeClr>
              </a:solidFill>
            </a:endParaRPr>
          </a:p>
        </p:txBody>
      </p:sp>
      <p:pic>
        <p:nvPicPr>
          <p:cNvPr id="5" name="Рисунок 4" descr="images (3).jpg"/>
          <p:cNvPicPr>
            <a:picLocks noChangeAspect="1"/>
          </p:cNvPicPr>
          <p:nvPr/>
        </p:nvPicPr>
        <p:blipFill>
          <a:blip r:embed="rId2"/>
          <a:stretch>
            <a:fillRect/>
          </a:stretch>
        </p:blipFill>
        <p:spPr>
          <a:xfrm>
            <a:off x="4857752" y="4000504"/>
            <a:ext cx="3062303" cy="28574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2">
                    <a:lumMod val="60000"/>
                    <a:lumOff val="40000"/>
                  </a:schemeClr>
                </a:solidFill>
              </a:rPr>
              <a:t>     </a:t>
            </a:r>
            <a:r>
              <a:rPr lang="en-US" dirty="0" smtClean="0">
                <a:solidFill>
                  <a:schemeClr val="accent2">
                    <a:lumMod val="60000"/>
                    <a:lumOff val="40000"/>
                  </a:schemeClr>
                </a:solidFill>
                <a:latin typeface="Lucida Handwriting" pitchFamily="66" charset="0"/>
              </a:rPr>
              <a:t>St. Paul's Cathedral</a:t>
            </a:r>
            <a:endParaRPr lang="ru-RU" dirty="0">
              <a:solidFill>
                <a:schemeClr val="accent2">
                  <a:lumMod val="60000"/>
                  <a:lumOff val="40000"/>
                </a:schemeClr>
              </a:solidFill>
            </a:endParaRPr>
          </a:p>
        </p:txBody>
      </p:sp>
      <p:sp>
        <p:nvSpPr>
          <p:cNvPr id="3" name="Содержимое 2"/>
          <p:cNvSpPr>
            <a:spLocks noGrp="1"/>
          </p:cNvSpPr>
          <p:nvPr>
            <p:ph idx="1"/>
          </p:nvPr>
        </p:nvSpPr>
        <p:spPr/>
        <p:txBody>
          <a:bodyPr/>
          <a:lstStyle/>
          <a:p>
            <a:pPr>
              <a:buNone/>
            </a:pPr>
            <a:r>
              <a:rPr lang="ru-RU" dirty="0" smtClean="0">
                <a:solidFill>
                  <a:schemeClr val="tx2"/>
                </a:solidFill>
              </a:rPr>
              <a:t>       </a:t>
            </a:r>
            <a:r>
              <a:rPr lang="en-US" dirty="0" smtClean="0">
                <a:solidFill>
                  <a:schemeClr val="tx2"/>
                </a:solidFill>
                <a:latin typeface="Lucida Handwriting" pitchFamily="66" charset="0"/>
              </a:rPr>
              <a:t>St. Paul's Cathedral is the biggest cathedral of London, the second in the world on the size of a dome. It is a cathedral and residence of the bishop and it is considered one of the best buildings constructed at the time of Renaissance.</a:t>
            </a:r>
            <a:endParaRPr lang="ru-RU" dirty="0">
              <a:solidFill>
                <a:schemeClr val="tx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tpauls-st-pauls-cathedral-london-england_6917.jpg"/>
          <p:cNvPicPr>
            <a:picLocks noGrp="1" noChangeAspect="1"/>
          </p:cNvPicPr>
          <p:nvPr>
            <p:ph idx="1"/>
          </p:nvPr>
        </p:nvPicPr>
        <p:blipFill>
          <a:blip r:embed="rId2"/>
          <a:stretch>
            <a:fillRect/>
          </a:stretch>
        </p:blipFill>
        <p:spPr>
          <a:xfrm>
            <a:off x="1285852" y="428604"/>
            <a:ext cx="3698886" cy="4143374"/>
          </a:xfrm>
        </p:spPr>
      </p:pic>
      <p:pic>
        <p:nvPicPr>
          <p:cNvPr id="5" name="Рисунок 4" descr="00034_1.jpg"/>
          <p:cNvPicPr>
            <a:picLocks noChangeAspect="1"/>
          </p:cNvPicPr>
          <p:nvPr/>
        </p:nvPicPr>
        <p:blipFill>
          <a:blip r:embed="rId3"/>
          <a:stretch>
            <a:fillRect/>
          </a:stretch>
        </p:blipFill>
        <p:spPr>
          <a:xfrm>
            <a:off x="5143504" y="2714620"/>
            <a:ext cx="3714776" cy="35825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from="(-#ppt_w/2)" to="(#ppt_x)" calcmode="lin" valueType="num">
                                      <p:cBhvr>
                                        <p:cTn id="15" dur="600" fill="hold">
                                          <p:stCondLst>
                                            <p:cond delay="0"/>
                                          </p:stCondLst>
                                        </p:cTn>
                                        <p:tgtEl>
                                          <p:spTgt spid="5"/>
                                        </p:tgtEl>
                                        <p:attrNameLst>
                                          <p:attrName>ppt_x</p:attrName>
                                        </p:attrNameLst>
                                      </p:cBhvr>
                                    </p:anim>
                                    <p:anim from="0" to="-1.0" calcmode="lin" valueType="num">
                                      <p:cBhvr>
                                        <p:cTn id="16" dur="200" decel="50000" autoRev="1" fill="hold">
                                          <p:stCondLst>
                                            <p:cond delay="600"/>
                                          </p:stCondLst>
                                        </p:cTn>
                                        <p:tgtEl>
                                          <p:spTgt spid="5"/>
                                        </p:tgtEl>
                                        <p:attrNameLst>
                                          <p:attrName>xshear</p:attrName>
                                        </p:attrNameLst>
                                      </p:cBhvr>
                                    </p:anim>
                                    <p:animScale>
                                      <p:cBhvr>
                                        <p:cTn id="17" dur="200" decel="100000" autoRev="1" fill="hold">
                                          <p:stCondLst>
                                            <p:cond delay="600"/>
                                          </p:stCondLst>
                                        </p:cTn>
                                        <p:tgtEl>
                                          <p:spTgt spid="5"/>
                                        </p:tgtEl>
                                      </p:cBhvr>
                                      <p:from x="100000" y="100000"/>
                                      <p:to x="80000" y="100000"/>
                                    </p:animScale>
                                    <p:anim by="(#ppt_h/3+#ppt_w*0.1)" calcmode="lin" valueType="num">
                                      <p:cBhvr additive="sum">
                                        <p:cTn id="18"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400" dirty="0" smtClean="0">
                <a:solidFill>
                  <a:schemeClr val="accent2">
                    <a:lumMod val="60000"/>
                    <a:lumOff val="40000"/>
                  </a:schemeClr>
                </a:solidFill>
                <a:latin typeface="Lucida Handwriting" pitchFamily="66" charset="0"/>
              </a:rPr>
              <a:t>Westminster Cathedral</a:t>
            </a:r>
            <a:endParaRPr lang="ru-RU" dirty="0">
              <a:solidFill>
                <a:schemeClr val="accent2">
                  <a:lumMod val="60000"/>
                  <a:lumOff val="40000"/>
                </a:schemeClr>
              </a:solidFill>
            </a:endParaRPr>
          </a:p>
        </p:txBody>
      </p:sp>
      <p:sp>
        <p:nvSpPr>
          <p:cNvPr id="3" name="Содержимое 2"/>
          <p:cNvSpPr>
            <a:spLocks noGrp="1"/>
          </p:cNvSpPr>
          <p:nvPr>
            <p:ph idx="1"/>
          </p:nvPr>
        </p:nvSpPr>
        <p:spPr>
          <a:xfrm>
            <a:off x="1428728" y="1428736"/>
            <a:ext cx="7498080" cy="4800600"/>
          </a:xfrm>
        </p:spPr>
        <p:txBody>
          <a:bodyPr>
            <a:normAutofit fontScale="85000" lnSpcReduction="10000"/>
          </a:bodyPr>
          <a:lstStyle/>
          <a:p>
            <a:pPr>
              <a:buNone/>
            </a:pPr>
            <a:r>
              <a:rPr lang="en-US" dirty="0" smtClean="0">
                <a:solidFill>
                  <a:schemeClr val="tx2"/>
                </a:solidFill>
                <a:latin typeface="Lucida Handwriting" pitchFamily="66" charset="0"/>
              </a:rPr>
              <a:t>     </a:t>
            </a:r>
            <a:r>
              <a:rPr lang="en-US" sz="3300" dirty="0" smtClean="0">
                <a:solidFill>
                  <a:schemeClr val="tx2"/>
                </a:solidFill>
                <a:latin typeface="Lucida Handwriting" pitchFamily="66" charset="0"/>
              </a:rPr>
              <a:t>Westminster Cathedral is the main Catholic church in England and Wales, which Located in central London's Westminster. It was built in 1895-1903 years. The interior is very rare in English churches mosaic. In the crypt of the cathedral was buried </a:t>
            </a:r>
            <a:r>
              <a:rPr lang="en-US" sz="3300" dirty="0" err="1" smtClean="0">
                <a:solidFill>
                  <a:schemeClr val="tx2"/>
                </a:solidFill>
                <a:latin typeface="Lucida Handwriting" pitchFamily="66" charset="0"/>
              </a:rPr>
              <a:t>Benkendorf</a:t>
            </a:r>
            <a:r>
              <a:rPr lang="en-US" sz="3300" dirty="0" smtClean="0">
                <a:solidFill>
                  <a:schemeClr val="tx2"/>
                </a:solidFill>
                <a:latin typeface="Lucida Handwriting" pitchFamily="66" charset="0"/>
              </a:rPr>
              <a:t> - the last ambassador of the Russian Empire in the UK.</a:t>
            </a:r>
            <a:endParaRPr lang="ru-RU" sz="3300" dirty="0">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westminster-cathedral.jpg"/>
          <p:cNvPicPr>
            <a:picLocks noChangeAspect="1"/>
          </p:cNvPicPr>
          <p:nvPr/>
        </p:nvPicPr>
        <p:blipFill>
          <a:blip r:embed="rId2"/>
          <a:stretch>
            <a:fillRect/>
          </a:stretch>
        </p:blipFill>
        <p:spPr>
          <a:xfrm>
            <a:off x="1071538" y="2214554"/>
            <a:ext cx="4274816" cy="3857652"/>
          </a:xfrm>
          <a:prstGeom prst="rect">
            <a:avLst/>
          </a:prstGeom>
          <a:ln>
            <a:noFill/>
          </a:ln>
          <a:effectLst>
            <a:softEdge rad="112500"/>
          </a:effectLst>
        </p:spPr>
      </p:pic>
      <p:pic>
        <p:nvPicPr>
          <p:cNvPr id="8" name="Рисунок 7" descr="westminster_cathedral.jpg"/>
          <p:cNvPicPr>
            <a:picLocks noChangeAspect="1"/>
          </p:cNvPicPr>
          <p:nvPr/>
        </p:nvPicPr>
        <p:blipFill>
          <a:blip r:embed="rId3"/>
          <a:stretch>
            <a:fillRect/>
          </a:stretch>
        </p:blipFill>
        <p:spPr>
          <a:xfrm>
            <a:off x="4457700" y="857232"/>
            <a:ext cx="4686300" cy="351472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379</TotalTime>
  <Words>720</Words>
  <PresentationFormat>Экран (4:3)</PresentationFormat>
  <Paragraphs>21</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Солнцестояние</vt:lpstr>
      <vt:lpstr>             LONDON</vt:lpstr>
      <vt:lpstr>Слайд 2</vt:lpstr>
      <vt:lpstr>Слайд 3</vt:lpstr>
      <vt:lpstr>Слайд 4</vt:lpstr>
      <vt:lpstr>Слайд 5</vt:lpstr>
      <vt:lpstr>     St. Paul's Cathedral</vt:lpstr>
      <vt:lpstr>Слайд 7</vt:lpstr>
      <vt:lpstr>Westminster Cathedral</vt:lpstr>
      <vt:lpstr>Слайд 9</vt:lpstr>
      <vt:lpstr>   Highgate Cemetery</vt:lpstr>
      <vt:lpstr>Слайд 11</vt:lpstr>
      <vt:lpstr>      The London Eye</vt:lpstr>
      <vt:lpstr>Слайд 13</vt:lpstr>
      <vt:lpstr>   The British Museum</vt:lpstr>
      <vt:lpstr>Слайд 15</vt:lpstr>
      <vt:lpstr>  Buckingham Palace</vt:lpstr>
      <vt:lpstr>Слайд 17</vt:lpstr>
      <vt:lpstr>     Trafalgar Square</vt:lpstr>
      <vt:lpstr>Слайд 19</vt:lpstr>
      <vt:lpstr>       Tower Bridge </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Наташа</dc:creator>
  <cp:lastModifiedBy>Black.User</cp:lastModifiedBy>
  <cp:revision>41</cp:revision>
  <dcterms:created xsi:type="dcterms:W3CDTF">2012-01-29T11:07:49Z</dcterms:created>
  <dcterms:modified xsi:type="dcterms:W3CDTF">2012-02-04T15:23:27Z</dcterms:modified>
</cp:coreProperties>
</file>