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24.09.2013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64318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/>
              <a:t>Культура </a:t>
            </a:r>
            <a:r>
              <a:rPr lang="ru-RU" b="1" dirty="0" err="1" smtClean="0"/>
              <a:t>Стародавнього</a:t>
            </a:r>
            <a:r>
              <a:rPr lang="ru-RU" b="1" dirty="0" smtClean="0"/>
              <a:t> </a:t>
            </a:r>
            <a:r>
              <a:rPr lang="ru-RU" b="1" dirty="0" err="1" smtClean="0"/>
              <a:t>Єгипту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4543428" cy="5626121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Єгипет</a:t>
            </a:r>
            <a:r>
              <a:rPr lang="ru-RU" sz="2400" dirty="0" smtClean="0"/>
              <a:t> – </a:t>
            </a:r>
            <a:r>
              <a:rPr lang="ru-RU" sz="2400" dirty="0" err="1" smtClean="0"/>
              <a:t>стародавня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рабовласницка</a:t>
            </a:r>
            <a:r>
              <a:rPr lang="ru-RU" sz="2400" dirty="0" smtClean="0"/>
              <a:t> держава, </a:t>
            </a:r>
            <a:r>
              <a:rPr lang="ru-RU" sz="2400" dirty="0" err="1" smtClean="0"/>
              <a:t>що</a:t>
            </a:r>
            <a:r>
              <a:rPr lang="ru-RU" sz="2400" dirty="0" smtClean="0"/>
              <a:t> за короткий час </a:t>
            </a:r>
            <a:r>
              <a:rPr lang="ru-RU" sz="2400" dirty="0" err="1" smtClean="0"/>
              <a:t>досягла</a:t>
            </a:r>
            <a:r>
              <a:rPr lang="ru-RU" sz="2400" dirty="0" smtClean="0"/>
              <a:t> такого </a:t>
            </a:r>
            <a:r>
              <a:rPr lang="ru-RU" sz="2400" dirty="0" err="1" smtClean="0"/>
              <a:t>рівня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,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не мала </a:t>
            </a:r>
            <a:r>
              <a:rPr lang="ru-RU" sz="2400" dirty="0" err="1" smtClean="0"/>
              <a:t>жодна</a:t>
            </a:r>
            <a:r>
              <a:rPr lang="ru-RU" sz="2400" dirty="0" smtClean="0"/>
              <a:t> держава того часу. </a:t>
            </a:r>
            <a:r>
              <a:rPr lang="ru-RU" sz="2400" dirty="0" err="1" smtClean="0"/>
              <a:t>Єгипет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розташувався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пн.Сході</a:t>
            </a:r>
            <a:r>
              <a:rPr lang="ru-RU" sz="2400" dirty="0" smtClean="0"/>
              <a:t> Африки. </a:t>
            </a:r>
            <a:r>
              <a:rPr lang="ru-RU" sz="2400" dirty="0" err="1" smtClean="0"/>
              <a:t>Виникла</a:t>
            </a:r>
            <a:r>
              <a:rPr lang="ru-RU" sz="2400" dirty="0" smtClean="0"/>
              <a:t> </a:t>
            </a:r>
            <a:r>
              <a:rPr lang="ru-RU" sz="2400" dirty="0" err="1" smtClean="0"/>
              <a:t>ця</a:t>
            </a:r>
            <a:r>
              <a:rPr lang="ru-RU" sz="2400" dirty="0" smtClean="0"/>
              <a:t> держава в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</a:t>
            </a:r>
            <a:r>
              <a:rPr lang="ru-RU" sz="2400" dirty="0" err="1" smtClean="0"/>
              <a:t>палеоліту</a:t>
            </a:r>
            <a:r>
              <a:rPr lang="ru-RU" sz="2400" dirty="0" smtClean="0"/>
              <a:t>. </a:t>
            </a:r>
            <a:r>
              <a:rPr lang="ru-RU" sz="2400" dirty="0" err="1" smtClean="0"/>
              <a:t>Наявність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родючих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грунтів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будівельних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сприяла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розвиткові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землеробства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будівництва</a:t>
            </a:r>
            <a:r>
              <a:rPr lang="ru-RU" sz="2400" dirty="0" smtClean="0"/>
              <a:t>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ремесел та </a:t>
            </a:r>
            <a:r>
              <a:rPr lang="ru-RU" sz="2400" dirty="0" err="1" smtClean="0"/>
              <a:t>торгівлі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допомагало</a:t>
            </a:r>
            <a:r>
              <a:rPr lang="ru-RU" sz="2400" dirty="0" smtClean="0"/>
              <a:t> </a:t>
            </a:r>
            <a:r>
              <a:rPr lang="ru-RU" sz="2400" dirty="0" err="1" smtClean="0"/>
              <a:t>збагачувати</a:t>
            </a:r>
            <a:r>
              <a:rPr lang="ru-RU" sz="2400" dirty="0" smtClean="0"/>
              <a:t> державу та </a:t>
            </a:r>
            <a:r>
              <a:rPr lang="ru-RU" sz="2400" dirty="0" err="1" smtClean="0"/>
              <a:t>розвивати</a:t>
            </a:r>
            <a:r>
              <a:rPr lang="ru-RU" sz="2400" dirty="0" smtClean="0"/>
              <a:t> </a:t>
            </a:r>
            <a:r>
              <a:rPr lang="ru-RU" sz="2500" dirty="0" smtClean="0"/>
              <a:t>науки.</a:t>
            </a:r>
            <a:endParaRPr lang="ru-RU" sz="2500" dirty="0"/>
          </a:p>
        </p:txBody>
      </p:sp>
      <p:pic>
        <p:nvPicPr>
          <p:cNvPr id="4" name="Рисунок 3" descr="69784500_1125658613.jpg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210" y="1214422"/>
            <a:ext cx="4427790" cy="3933830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4186238" cy="555468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Древні</a:t>
            </a:r>
            <a:r>
              <a:rPr lang="ru-RU" dirty="0" smtClean="0"/>
              <a:t> </a:t>
            </a:r>
            <a:r>
              <a:rPr lang="ru-RU" dirty="0" err="1" smtClean="0"/>
              <a:t>египтяни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математики </a:t>
            </a:r>
            <a:r>
              <a:rPr lang="ru-RU" dirty="0" err="1" smtClean="0"/>
              <a:t>фізики</a:t>
            </a:r>
            <a:r>
              <a:rPr lang="ru-RU" dirty="0" smtClean="0"/>
              <a:t>, </a:t>
            </a:r>
            <a:r>
              <a:rPr lang="ru-RU" dirty="0" err="1" smtClean="0"/>
              <a:t>астрономії</a:t>
            </a:r>
            <a:r>
              <a:rPr lang="ru-RU" dirty="0" smtClean="0"/>
              <a:t> в </a:t>
            </a:r>
            <a:r>
              <a:rPr lang="ru-RU" dirty="0" err="1" smtClean="0"/>
              <a:t>будівництві</a:t>
            </a:r>
            <a:r>
              <a:rPr lang="ru-RU" dirty="0" smtClean="0"/>
              <a:t>, </a:t>
            </a:r>
            <a:r>
              <a:rPr lang="ru-RU" dirty="0" err="1" smtClean="0"/>
              <a:t>живописі</a:t>
            </a:r>
            <a:r>
              <a:rPr lang="ru-RU" dirty="0" smtClean="0"/>
              <a:t> та в </a:t>
            </a:r>
            <a:r>
              <a:rPr lang="ru-RU" dirty="0" err="1" smtClean="0"/>
              <a:t>архітектурі</a:t>
            </a:r>
            <a:r>
              <a:rPr lang="ru-RU" dirty="0" smtClean="0"/>
              <a:t>. </a:t>
            </a:r>
            <a:r>
              <a:rPr lang="ru-RU" dirty="0" err="1" smtClean="0"/>
              <a:t>Дивовижні</a:t>
            </a:r>
            <a:r>
              <a:rPr lang="ru-RU" dirty="0" smtClean="0"/>
              <a:t> </a:t>
            </a:r>
            <a:r>
              <a:rPr lang="ru-RU" dirty="0" err="1" smtClean="0"/>
              <a:t>прикраси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золота, </a:t>
            </a:r>
            <a:r>
              <a:rPr lang="ru-RU" dirty="0" err="1" smtClean="0"/>
              <a:t>срібла</a:t>
            </a:r>
            <a:r>
              <a:rPr lang="ru-RU" dirty="0" smtClean="0"/>
              <a:t>, </a:t>
            </a:r>
            <a:r>
              <a:rPr lang="ru-RU" dirty="0" err="1" smtClean="0"/>
              <a:t>скульптури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вражають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вишуканістю</a:t>
            </a:r>
            <a:r>
              <a:rPr lang="ru-RU" dirty="0" smtClean="0"/>
              <a:t>. В наш час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технологіями</a:t>
            </a:r>
            <a:r>
              <a:rPr lang="ru-RU" dirty="0" smtClean="0"/>
              <a:t> </a:t>
            </a:r>
            <a:r>
              <a:rPr lang="ru-RU" dirty="0" err="1" smtClean="0"/>
              <a:t>володіє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велика держава у </a:t>
            </a:r>
            <a:r>
              <a:rPr lang="ru-RU" dirty="0" err="1" smtClean="0"/>
              <a:t>світі</a:t>
            </a:r>
            <a:r>
              <a:rPr lang="ru-RU" dirty="0" smtClean="0"/>
              <a:t>, а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уявіть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цивілізація</a:t>
            </a:r>
            <a:r>
              <a:rPr lang="ru-RU" dirty="0" smtClean="0"/>
              <a:t> </a:t>
            </a:r>
            <a:r>
              <a:rPr lang="ru-RU" dirty="0" err="1" smtClean="0"/>
              <a:t>існувала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тому.</a:t>
            </a:r>
            <a:endParaRPr lang="ru-RU" dirty="0"/>
          </a:p>
        </p:txBody>
      </p:sp>
      <p:pic>
        <p:nvPicPr>
          <p:cNvPr id="4" name="Рисунок 3" descr="kultura-drevnego-egip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1285860"/>
            <a:ext cx="3929080" cy="379811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757742" cy="569755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Мова</a:t>
            </a:r>
            <a:r>
              <a:rPr lang="ru-RU" dirty="0" smtClean="0"/>
              <a:t> в </a:t>
            </a:r>
            <a:r>
              <a:rPr lang="ru-RU" dirty="0" err="1" smtClean="0"/>
              <a:t>єгиптян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семіто-хамітських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. </a:t>
            </a:r>
            <a:r>
              <a:rPr lang="ru-RU" dirty="0" err="1" smtClean="0"/>
              <a:t>Найдавніші</a:t>
            </a:r>
            <a:r>
              <a:rPr lang="ru-RU" dirty="0" smtClean="0"/>
              <a:t> </a:t>
            </a:r>
            <a:r>
              <a:rPr lang="ru-RU" dirty="0" err="1" smtClean="0"/>
              <a:t>пам‘ятки</a:t>
            </a:r>
            <a:r>
              <a:rPr lang="ru-RU" dirty="0" smtClean="0"/>
              <a:t> </a:t>
            </a:r>
            <a:r>
              <a:rPr lang="ru-RU" dirty="0" err="1" smtClean="0"/>
              <a:t>єгипецькою</a:t>
            </a:r>
            <a:r>
              <a:rPr lang="ru-RU" dirty="0" smtClean="0"/>
              <a:t>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датуються</a:t>
            </a:r>
            <a:r>
              <a:rPr lang="ru-RU" dirty="0" smtClean="0"/>
              <a:t> 3-м </a:t>
            </a:r>
            <a:r>
              <a:rPr lang="ru-RU" dirty="0" err="1" smtClean="0"/>
              <a:t>тисячоліттям</a:t>
            </a:r>
            <a:r>
              <a:rPr lang="ru-RU" dirty="0" smtClean="0"/>
              <a:t> до н.е. Характерною </a:t>
            </a:r>
            <a:r>
              <a:rPr lang="ru-RU" dirty="0" err="1" smtClean="0"/>
              <a:t>рисою</a:t>
            </a:r>
            <a:r>
              <a:rPr lang="ru-RU" dirty="0" smtClean="0"/>
              <a:t> </a:t>
            </a:r>
            <a:r>
              <a:rPr lang="ru-RU" dirty="0" err="1" smtClean="0"/>
              <a:t>єгипецької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того часу,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анонімність</a:t>
            </a:r>
            <a:r>
              <a:rPr lang="ru-RU" dirty="0" smtClean="0"/>
              <a:t>. З </a:t>
            </a:r>
            <a:r>
              <a:rPr lang="ru-RU" dirty="0" err="1" smtClean="0"/>
              <a:t>ціеї</a:t>
            </a:r>
            <a:r>
              <a:rPr lang="ru-RU" dirty="0" smtClean="0"/>
              <a:t> причини </a:t>
            </a:r>
            <a:r>
              <a:rPr lang="ru-RU" dirty="0" err="1" smtClean="0"/>
              <a:t>ніхто</a:t>
            </a:r>
            <a:r>
              <a:rPr lang="ru-RU" dirty="0" smtClean="0"/>
              <a:t> не </a:t>
            </a:r>
            <a:r>
              <a:rPr lang="ru-RU" dirty="0" err="1" smtClean="0"/>
              <a:t>знае</a:t>
            </a:r>
            <a:r>
              <a:rPr lang="ru-RU" dirty="0" smtClean="0"/>
              <a:t> точно,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являється</a:t>
            </a:r>
            <a:r>
              <a:rPr lang="ru-RU" dirty="0" smtClean="0"/>
              <a:t> авторами </a:t>
            </a:r>
            <a:r>
              <a:rPr lang="ru-RU" dirty="0" err="1" smtClean="0"/>
              <a:t>стародавніх</a:t>
            </a:r>
            <a:r>
              <a:rPr lang="ru-RU" dirty="0" smtClean="0"/>
              <a:t> </a:t>
            </a:r>
            <a:r>
              <a:rPr lang="ru-RU" dirty="0" err="1" smtClean="0"/>
              <a:t>літературних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жанрами </a:t>
            </a:r>
            <a:r>
              <a:rPr lang="ru-RU" dirty="0" err="1" smtClean="0"/>
              <a:t>єгипецької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казки</a:t>
            </a:r>
            <a:r>
              <a:rPr lang="ru-RU" dirty="0" smtClean="0"/>
              <a:t>, </a:t>
            </a:r>
            <a:r>
              <a:rPr lang="ru-RU" dirty="0" err="1" smtClean="0"/>
              <a:t>міфи</a:t>
            </a:r>
            <a:r>
              <a:rPr lang="ru-RU" dirty="0" smtClean="0"/>
              <a:t>, </a:t>
            </a:r>
            <a:r>
              <a:rPr lang="ru-RU" dirty="0" err="1" smtClean="0"/>
              <a:t>оповіді</a:t>
            </a:r>
            <a:r>
              <a:rPr lang="ru-RU" dirty="0" smtClean="0"/>
              <a:t>, </a:t>
            </a:r>
            <a:r>
              <a:rPr lang="ru-RU" dirty="0" err="1" smtClean="0"/>
              <a:t>гімни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молитви</a:t>
            </a:r>
            <a:r>
              <a:rPr lang="ru-RU" dirty="0" smtClean="0"/>
              <a:t>, </a:t>
            </a:r>
            <a:r>
              <a:rPr lang="ru-RU" dirty="0" err="1" smtClean="0"/>
              <a:t>епічні</a:t>
            </a:r>
            <a:r>
              <a:rPr lang="ru-RU" dirty="0" smtClean="0"/>
              <a:t> твори, </a:t>
            </a:r>
            <a:r>
              <a:rPr lang="ru-RU" dirty="0" err="1" smtClean="0"/>
              <a:t>любовна</a:t>
            </a:r>
            <a:r>
              <a:rPr lang="ru-RU" dirty="0" smtClean="0"/>
              <a:t> </a:t>
            </a:r>
            <a:r>
              <a:rPr lang="ru-RU" dirty="0" err="1" smtClean="0"/>
              <a:t>лірика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571480"/>
            <a:ext cx="3086104" cy="2676961"/>
          </a:xfrm>
          <a:prstGeom prst="rect">
            <a:avLst/>
          </a:prstGeom>
        </p:spPr>
      </p:pic>
      <p:pic>
        <p:nvPicPr>
          <p:cNvPr id="5" name="Рисунок 4" descr="g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3786190"/>
            <a:ext cx="3019444" cy="226458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4400552" cy="548324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Ієрогліфи</a:t>
            </a:r>
            <a:r>
              <a:rPr lang="ru-RU" dirty="0" smtClean="0"/>
              <a:t> 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здебішого</a:t>
            </a:r>
            <a:r>
              <a:rPr lang="ru-RU" dirty="0" smtClean="0"/>
              <a:t> </a:t>
            </a:r>
            <a:r>
              <a:rPr lang="ru-RU" dirty="0" err="1" smtClean="0"/>
              <a:t>схематичні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 могли </a:t>
            </a:r>
            <a:r>
              <a:rPr lang="ru-RU" dirty="0" err="1" smtClean="0"/>
              <a:t>перетворитися</a:t>
            </a:r>
            <a:r>
              <a:rPr lang="ru-RU" dirty="0" smtClean="0"/>
              <a:t> на </a:t>
            </a:r>
            <a:r>
              <a:rPr lang="ru-RU" dirty="0" err="1" smtClean="0"/>
              <a:t>фонетичні</a:t>
            </a:r>
            <a:r>
              <a:rPr lang="ru-RU" dirty="0" smtClean="0"/>
              <a:t> знаки. На </a:t>
            </a:r>
            <a:r>
              <a:rPr lang="ru-RU" dirty="0" err="1" smtClean="0"/>
              <a:t>цей</a:t>
            </a:r>
            <a:r>
              <a:rPr lang="ru-RU" dirty="0" smtClean="0"/>
              <a:t> час </a:t>
            </a:r>
            <a:r>
              <a:rPr lang="ru-RU" dirty="0" err="1" smtClean="0"/>
              <a:t>відомо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бл</a:t>
            </a:r>
            <a:r>
              <a:rPr lang="ru-RU" dirty="0" smtClean="0"/>
              <a:t>. 5 тис. </a:t>
            </a:r>
            <a:r>
              <a:rPr lang="ru-RU" dirty="0" err="1" smtClean="0"/>
              <a:t>єгипецьких</a:t>
            </a:r>
            <a:r>
              <a:rPr lang="ru-RU" dirty="0" smtClean="0"/>
              <a:t> </a:t>
            </a:r>
            <a:r>
              <a:rPr lang="ru-RU" dirty="0" err="1" smtClean="0"/>
              <a:t>ієрогліфів</a:t>
            </a:r>
            <a:r>
              <a:rPr lang="ru-RU" dirty="0" smtClean="0"/>
              <a:t>.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ієрогліфи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, </a:t>
            </a:r>
            <a:r>
              <a:rPr lang="ru-RU" dirty="0" err="1" smtClean="0"/>
              <a:t>емоції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висловлюються</a:t>
            </a:r>
            <a:r>
              <a:rPr lang="ru-RU" dirty="0" smtClean="0"/>
              <a:t> </a:t>
            </a:r>
            <a:r>
              <a:rPr lang="ru-RU" dirty="0" err="1" smtClean="0"/>
              <a:t>умовними</a:t>
            </a:r>
            <a:r>
              <a:rPr lang="ru-RU" dirty="0" smtClean="0"/>
              <a:t> </a:t>
            </a:r>
            <a:r>
              <a:rPr lang="ru-RU" dirty="0" err="1" smtClean="0"/>
              <a:t>позначеннями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речами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0037-037-Skulptura-DREVNEGO-EGIPTA-rele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1785926"/>
            <a:ext cx="3996581" cy="2605366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85728"/>
            <a:ext cx="4357718" cy="5626121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Були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, як </a:t>
            </a:r>
            <a:r>
              <a:rPr lang="ru-RU" dirty="0" err="1" smtClean="0"/>
              <a:t>наприклад</a:t>
            </a:r>
            <a:r>
              <a:rPr lang="ru-RU" dirty="0" smtClean="0"/>
              <a:t> </a:t>
            </a:r>
            <a:r>
              <a:rPr lang="ru-RU" b="1" dirty="0" err="1" smtClean="0"/>
              <a:t>живопис</a:t>
            </a:r>
            <a:r>
              <a:rPr lang="ru-RU" dirty="0" smtClean="0"/>
              <a:t>. </a:t>
            </a:r>
            <a:r>
              <a:rPr lang="ru-RU" dirty="0" err="1" smtClean="0"/>
              <a:t>Найчастійше</a:t>
            </a:r>
            <a:r>
              <a:rPr lang="ru-RU" dirty="0" smtClean="0"/>
              <a:t> </a:t>
            </a:r>
            <a:r>
              <a:rPr lang="ru-RU" dirty="0" err="1" smtClean="0"/>
              <a:t>малювали</a:t>
            </a:r>
            <a:r>
              <a:rPr lang="ru-RU" dirty="0" smtClean="0"/>
              <a:t> на </a:t>
            </a:r>
            <a:r>
              <a:rPr lang="ru-RU" dirty="0" err="1" smtClean="0"/>
              <a:t>стінах</a:t>
            </a:r>
            <a:r>
              <a:rPr lang="ru-RU" dirty="0" smtClean="0"/>
              <a:t> </a:t>
            </a:r>
            <a:r>
              <a:rPr lang="ru-RU" dirty="0" err="1" smtClean="0"/>
              <a:t>гробниць</a:t>
            </a:r>
            <a:r>
              <a:rPr lang="ru-RU" dirty="0" smtClean="0"/>
              <a:t> та </a:t>
            </a:r>
            <a:r>
              <a:rPr lang="ru-RU" dirty="0" err="1" smtClean="0"/>
              <a:t>храмів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малювали</a:t>
            </a:r>
            <a:r>
              <a:rPr lang="ru-RU" dirty="0" smtClean="0"/>
              <a:t> на </a:t>
            </a:r>
            <a:r>
              <a:rPr lang="ru-RU" dirty="0" err="1" smtClean="0"/>
              <a:t>глиняних</a:t>
            </a:r>
            <a:r>
              <a:rPr lang="ru-RU" dirty="0" smtClean="0"/>
              <a:t> посудинах, </a:t>
            </a:r>
            <a:r>
              <a:rPr lang="ru-RU" dirty="0" err="1" smtClean="0"/>
              <a:t>горщиках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Найчастіше</a:t>
            </a:r>
            <a:r>
              <a:rPr lang="ru-RU" dirty="0" smtClean="0"/>
              <a:t> на </a:t>
            </a:r>
            <a:r>
              <a:rPr lang="ru-RU" dirty="0" err="1" smtClean="0"/>
              <a:t>давньоєгипецьких</a:t>
            </a:r>
            <a:r>
              <a:rPr lang="ru-RU" dirty="0" smtClean="0"/>
              <a:t> </a:t>
            </a:r>
            <a:r>
              <a:rPr lang="ru-RU" dirty="0" err="1" smtClean="0"/>
              <a:t>зображеннях</a:t>
            </a:r>
            <a:r>
              <a:rPr lang="ru-RU" dirty="0" smtClean="0"/>
              <a:t> ми </a:t>
            </a:r>
            <a:r>
              <a:rPr lang="ru-RU" dirty="0" err="1" smtClean="0"/>
              <a:t>бачимо</a:t>
            </a:r>
            <a:r>
              <a:rPr lang="ru-RU" dirty="0" smtClean="0"/>
              <a:t> </a:t>
            </a:r>
            <a:r>
              <a:rPr lang="ru-RU" dirty="0" err="1" smtClean="0"/>
              <a:t>фараонів</a:t>
            </a:r>
            <a:r>
              <a:rPr lang="ru-RU" dirty="0" smtClean="0"/>
              <a:t> – </a:t>
            </a:r>
            <a:r>
              <a:rPr lang="ru-RU" dirty="0" err="1" smtClean="0"/>
              <a:t>верховних</a:t>
            </a:r>
            <a:r>
              <a:rPr lang="ru-RU" dirty="0" smtClean="0"/>
              <a:t> </a:t>
            </a:r>
            <a:r>
              <a:rPr lang="ru-RU" dirty="0" err="1" smtClean="0"/>
              <a:t>правителів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liteg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2900" y="4286256"/>
            <a:ext cx="4991100" cy="2381250"/>
          </a:xfrm>
          <a:prstGeom prst="rect">
            <a:avLst/>
          </a:prstGeom>
        </p:spPr>
      </p:pic>
      <p:pic>
        <p:nvPicPr>
          <p:cNvPr id="5" name="Рисунок 4" descr="VsIst6-11-egip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57166"/>
            <a:ext cx="4064000" cy="3670300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4543428" cy="5483245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Музична</a:t>
            </a:r>
            <a:r>
              <a:rPr lang="ru-RU" sz="2400" b="1" dirty="0" smtClean="0"/>
              <a:t> культура</a:t>
            </a:r>
            <a:r>
              <a:rPr lang="ru-RU" sz="2400" dirty="0" smtClean="0"/>
              <a:t> </a:t>
            </a:r>
            <a:r>
              <a:rPr lang="ru-RU" sz="2400" dirty="0" err="1" smtClean="0"/>
              <a:t>Єгипту</a:t>
            </a:r>
            <a:r>
              <a:rPr lang="ru-RU" sz="2400" dirty="0" smtClean="0"/>
              <a:t> </a:t>
            </a:r>
            <a:r>
              <a:rPr lang="ru-RU" sz="2400" dirty="0" err="1" smtClean="0"/>
              <a:t>налічує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5 </a:t>
            </a:r>
            <a:r>
              <a:rPr lang="ru-RU" sz="2400" dirty="0" err="1" smtClean="0"/>
              <a:t>тисячоліть</a:t>
            </a:r>
            <a:r>
              <a:rPr lang="ru-RU" sz="2400" dirty="0" smtClean="0"/>
              <a:t>. Але записи </a:t>
            </a:r>
            <a:r>
              <a:rPr lang="ru-RU" sz="2400" dirty="0" err="1" smtClean="0"/>
              <a:t>єгипецької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музики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виявлені</a:t>
            </a:r>
            <a:r>
              <a:rPr lang="ru-RU" sz="2400" dirty="0" smtClean="0"/>
              <a:t>. </a:t>
            </a:r>
            <a:r>
              <a:rPr lang="ru-RU" sz="2400" dirty="0" err="1" smtClean="0"/>
              <a:t>Джерелом</a:t>
            </a:r>
            <a:r>
              <a:rPr lang="ru-RU" sz="2400" dirty="0" smtClean="0"/>
              <a:t> </a:t>
            </a:r>
            <a:r>
              <a:rPr lang="ru-RU" sz="2400" dirty="0" err="1" smtClean="0"/>
              <a:t>свідчень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неї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археологічні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пам‘ятки</a:t>
            </a:r>
            <a:r>
              <a:rPr lang="ru-RU" sz="2400" dirty="0" smtClean="0"/>
              <a:t>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: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знайдені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дугоподібна</a:t>
            </a:r>
            <a:r>
              <a:rPr lang="ru-RU" sz="2400" dirty="0" smtClean="0"/>
              <a:t> арфа, </a:t>
            </a:r>
            <a:r>
              <a:rPr lang="ru-RU" sz="2400" dirty="0" err="1" smtClean="0"/>
              <a:t>повздовжня</a:t>
            </a:r>
            <a:r>
              <a:rPr lang="ru-RU" sz="2400" dirty="0" smtClean="0"/>
              <a:t> флейта, систр (</a:t>
            </a:r>
            <a:r>
              <a:rPr lang="ru-RU" sz="2400" dirty="0" err="1" smtClean="0"/>
              <a:t>металеве</a:t>
            </a:r>
            <a:r>
              <a:rPr lang="ru-RU" sz="2400" dirty="0" smtClean="0"/>
              <a:t> </a:t>
            </a:r>
            <a:r>
              <a:rPr lang="ru-RU" sz="2400" dirty="0" err="1" smtClean="0"/>
              <a:t>брязкальце</a:t>
            </a:r>
            <a:r>
              <a:rPr lang="ru-RU" sz="2400" dirty="0" smtClean="0"/>
              <a:t>). </a:t>
            </a:r>
            <a:r>
              <a:rPr lang="ru-RU" sz="2400" dirty="0" err="1" smtClean="0"/>
              <a:t>Найчастійше</a:t>
            </a:r>
            <a:r>
              <a:rPr lang="ru-RU" sz="2400" dirty="0" smtClean="0"/>
              <a:t> </a:t>
            </a:r>
            <a:r>
              <a:rPr lang="ru-RU" sz="2400" dirty="0" err="1" smtClean="0"/>
              <a:t>музика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одноголосною, синкретичною, </a:t>
            </a:r>
            <a:r>
              <a:rPr lang="ru-RU" sz="2400" dirty="0" err="1" smtClean="0"/>
              <a:t>тісно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пов‘язаною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танцем, </a:t>
            </a:r>
            <a:r>
              <a:rPr lang="ru-RU" sz="2400" dirty="0" err="1" smtClean="0"/>
              <a:t>пантомімою</a:t>
            </a:r>
            <a:r>
              <a:rPr lang="ru-RU" sz="2400" dirty="0" smtClean="0"/>
              <a:t>, </a:t>
            </a:r>
            <a:r>
              <a:rPr lang="ru-RU" sz="2400" dirty="0" err="1" smtClean="0"/>
              <a:t>драматичними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виставами</a:t>
            </a:r>
            <a:r>
              <a:rPr lang="ru-RU" sz="2400" dirty="0" smtClean="0"/>
              <a:t>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142984"/>
            <a:ext cx="3803117" cy="3786214"/>
          </a:xfrm>
          <a:prstGeom prst="rect">
            <a:avLst/>
          </a:prstGeom>
        </p:spPr>
      </p:pic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4643438" cy="6500858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Архітектура</a:t>
            </a:r>
            <a:r>
              <a:rPr lang="ru-RU" sz="2000" dirty="0" smtClean="0"/>
              <a:t> </a:t>
            </a:r>
            <a:r>
              <a:rPr lang="ru-RU" sz="2000" dirty="0" err="1" smtClean="0"/>
              <a:t>Єгипту</a:t>
            </a:r>
            <a:r>
              <a:rPr lang="ru-RU" sz="2000" dirty="0" smtClean="0"/>
              <a:t> у своему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пройшла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етапів</a:t>
            </a:r>
            <a:r>
              <a:rPr lang="ru-RU" sz="2000" dirty="0" smtClean="0"/>
              <a:t>. У 5-4 тис. до н.е. </a:t>
            </a:r>
            <a:r>
              <a:rPr lang="ru-RU" sz="2000" dirty="0" err="1" smtClean="0"/>
              <a:t>будували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прямокутні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будівлі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дерева та </a:t>
            </a:r>
            <a:r>
              <a:rPr lang="ru-RU" sz="2000" dirty="0" err="1" smtClean="0"/>
              <a:t>сирцевої</a:t>
            </a:r>
            <a:r>
              <a:rPr lang="ru-RU" sz="2000" dirty="0" smtClean="0"/>
              <a:t> </a:t>
            </a:r>
            <a:r>
              <a:rPr lang="ru-RU" sz="2000" dirty="0" err="1" smtClean="0"/>
              <a:t>цегли</a:t>
            </a:r>
            <a:r>
              <a:rPr lang="ru-RU" sz="2000" dirty="0" smtClean="0"/>
              <a:t>. </a:t>
            </a:r>
            <a:r>
              <a:rPr lang="ru-RU" sz="2000" dirty="0" err="1" smtClean="0"/>
              <a:t>Значне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місце</a:t>
            </a:r>
            <a:r>
              <a:rPr lang="ru-RU" sz="2000" dirty="0" smtClean="0"/>
              <a:t> належало </a:t>
            </a:r>
            <a:r>
              <a:rPr lang="ru-RU" sz="2000" dirty="0" err="1" smtClean="0"/>
              <a:t>архітектурі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пов‘язаній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культом </a:t>
            </a:r>
            <a:r>
              <a:rPr lang="ru-RU" sz="2000" dirty="0" err="1" smtClean="0"/>
              <a:t>померлих</a:t>
            </a:r>
            <a:r>
              <a:rPr lang="ru-RU" sz="2000" dirty="0" smtClean="0"/>
              <a:t>. Для </a:t>
            </a:r>
            <a:r>
              <a:rPr lang="ru-RU" sz="2000" dirty="0" err="1" smtClean="0"/>
              <a:t>поховання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знаті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фараонів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будували</a:t>
            </a:r>
            <a:r>
              <a:rPr lang="ru-RU" sz="2000" dirty="0" smtClean="0"/>
              <a:t> так </a:t>
            </a:r>
            <a:r>
              <a:rPr lang="ru-RU" sz="2000" dirty="0" err="1" smtClean="0"/>
              <a:t>звані</a:t>
            </a:r>
            <a:r>
              <a:rPr lang="ru-RU" sz="2000" dirty="0" smtClean="0"/>
              <a:t> “</a:t>
            </a:r>
            <a:r>
              <a:rPr lang="ru-RU" sz="2000" dirty="0" err="1" smtClean="0"/>
              <a:t>мастаби</a:t>
            </a:r>
            <a:r>
              <a:rPr lang="ru-RU" sz="2000" dirty="0" smtClean="0"/>
              <a:t>” – </a:t>
            </a:r>
            <a:r>
              <a:rPr lang="ru-RU" sz="2000" dirty="0" err="1" smtClean="0"/>
              <a:t>прямокутні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плані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наземні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гробниці</a:t>
            </a:r>
            <a:r>
              <a:rPr lang="ru-RU" sz="2000" dirty="0" smtClean="0"/>
              <a:t>.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поховання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фараонів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споруджували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градіозні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піраміди</a:t>
            </a:r>
            <a:r>
              <a:rPr lang="ru-RU" sz="2000" dirty="0" smtClean="0"/>
              <a:t> (фараона </a:t>
            </a:r>
            <a:r>
              <a:rPr lang="ru-RU" sz="2000" dirty="0" err="1" smtClean="0"/>
              <a:t>Джосера</a:t>
            </a:r>
            <a:r>
              <a:rPr lang="ru-RU" sz="2000" dirty="0" smtClean="0"/>
              <a:t> в </a:t>
            </a:r>
            <a:r>
              <a:rPr lang="ru-RU" sz="2000" dirty="0" err="1" smtClean="0"/>
              <a:t>Саккарі</a:t>
            </a:r>
            <a:r>
              <a:rPr lang="ru-RU" sz="2000" dirty="0" smtClean="0"/>
              <a:t>, Хеопса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Хефрена</a:t>
            </a:r>
            <a:r>
              <a:rPr lang="ru-RU" sz="2000" dirty="0" smtClean="0"/>
              <a:t> в </a:t>
            </a:r>
            <a:r>
              <a:rPr lang="ru-RU" sz="2000" dirty="0" err="1" smtClean="0"/>
              <a:t>Гізі</a:t>
            </a:r>
            <a:r>
              <a:rPr lang="ru-RU" sz="2000" dirty="0" smtClean="0"/>
              <a:t>). </a:t>
            </a:r>
            <a:r>
              <a:rPr lang="ru-RU" sz="2000" dirty="0" err="1" smtClean="0"/>
              <a:t>Храми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будувалися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прямокутними</a:t>
            </a:r>
            <a:r>
              <a:rPr lang="ru-RU" sz="2000" dirty="0" smtClean="0"/>
              <a:t> залами, </a:t>
            </a:r>
            <a:r>
              <a:rPr lang="ru-RU" sz="2000" dirty="0" err="1" smtClean="0"/>
              <a:t>стелі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опиралися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масивні</a:t>
            </a:r>
            <a:r>
              <a:rPr lang="ru-RU" sz="2000" dirty="0" smtClean="0"/>
              <a:t> </a:t>
            </a:r>
            <a:r>
              <a:rPr lang="ru-RU" sz="2000" dirty="0" err="1" smtClean="0"/>
              <a:t>чотиригранні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стовпи</a:t>
            </a:r>
            <a:r>
              <a:rPr lang="ru-RU" sz="2000" dirty="0" smtClean="0"/>
              <a:t>, </a:t>
            </a:r>
            <a:r>
              <a:rPr lang="ru-RU" sz="2000" dirty="0" err="1" smtClean="0"/>
              <a:t>храми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присвячені</a:t>
            </a:r>
            <a:r>
              <a:rPr lang="ru-RU" sz="2000" dirty="0" smtClean="0"/>
              <a:t> богу </a:t>
            </a:r>
            <a:r>
              <a:rPr lang="ru-RU" sz="2000" dirty="0" err="1" smtClean="0"/>
              <a:t>сонця</a:t>
            </a:r>
            <a:r>
              <a:rPr lang="ru-RU" sz="2000" dirty="0" smtClean="0"/>
              <a:t> РА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відкритим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подвір‘ям</a:t>
            </a:r>
            <a:r>
              <a:rPr lang="ru-RU" sz="2000" dirty="0" smtClean="0"/>
              <a:t>, </a:t>
            </a:r>
            <a:r>
              <a:rPr lang="ru-RU" sz="2000" dirty="0" err="1" smtClean="0"/>
              <a:t>із</a:t>
            </a:r>
            <a:r>
              <a:rPr lang="ru-RU" sz="2000" dirty="0" smtClean="0"/>
              <a:t> святилищем та </a:t>
            </a:r>
            <a:r>
              <a:rPr lang="ru-RU" sz="2000" dirty="0" err="1" smtClean="0"/>
              <a:t>обеліском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 descr="0022-019-KHram-AMONA-RA-v-Lukso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714488"/>
            <a:ext cx="4305574" cy="309954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4429156" cy="6072230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Піраміди</a:t>
            </a:r>
            <a:r>
              <a:rPr lang="ru-RU" sz="2400" dirty="0" smtClean="0"/>
              <a:t> (3-є тис. до н. е.)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найвеличнійших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споруд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стародавньої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цивілізації</a:t>
            </a:r>
            <a:r>
              <a:rPr lang="ru-RU" sz="2400" dirty="0" smtClean="0"/>
              <a:t>. </a:t>
            </a:r>
            <a:r>
              <a:rPr lang="ru-RU" sz="2400" dirty="0" err="1" smtClean="0"/>
              <a:t>Кожна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пірамід</a:t>
            </a:r>
            <a:r>
              <a:rPr lang="ru-RU" sz="2400" dirty="0" smtClean="0"/>
              <a:t> </a:t>
            </a:r>
            <a:r>
              <a:rPr lang="ru-RU" sz="2400" dirty="0" err="1" smtClean="0"/>
              <a:t>збудована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великою </a:t>
            </a:r>
            <a:r>
              <a:rPr lang="ru-RU" sz="2400" dirty="0" err="1" smtClean="0"/>
              <a:t>математичною</a:t>
            </a:r>
            <a:r>
              <a:rPr lang="ru-RU" sz="2400" dirty="0" smtClean="0"/>
              <a:t> </a:t>
            </a:r>
            <a:r>
              <a:rPr lang="ru-RU" sz="2400" dirty="0" err="1" smtClean="0"/>
              <a:t>точністю</a:t>
            </a:r>
            <a:r>
              <a:rPr lang="ru-RU" sz="2400" dirty="0" smtClean="0"/>
              <a:t>. Вони </a:t>
            </a:r>
            <a:r>
              <a:rPr lang="ru-RU" sz="2400" dirty="0" err="1" smtClean="0"/>
              <a:t>споруджувалися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гладко </a:t>
            </a:r>
            <a:r>
              <a:rPr lang="ru-RU" sz="2400" dirty="0" err="1" smtClean="0"/>
              <a:t>обтесаних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вапнякових</a:t>
            </a:r>
            <a:r>
              <a:rPr lang="ru-RU" sz="2400" dirty="0" smtClean="0"/>
              <a:t> брил, </a:t>
            </a:r>
            <a:r>
              <a:rPr lang="ru-RU" sz="2400" dirty="0" err="1" smtClean="0"/>
              <a:t>між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якими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просунути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лезо</a:t>
            </a:r>
            <a:r>
              <a:rPr lang="ru-RU" sz="2400" dirty="0" smtClean="0"/>
              <a:t> ножа. </a:t>
            </a:r>
            <a:r>
              <a:rPr lang="ru-RU" sz="2400" dirty="0" err="1" smtClean="0"/>
              <a:t>Спочатку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піраміди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будували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ступінчастими</a:t>
            </a:r>
            <a:r>
              <a:rPr lang="ru-RU" sz="2400" dirty="0" smtClean="0"/>
              <a:t>, а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– </a:t>
            </a:r>
            <a:r>
              <a:rPr lang="ru-RU" sz="2400" dirty="0" err="1" smtClean="0"/>
              <a:t>геометрично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правильної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пірамідальної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форми</a:t>
            </a:r>
            <a:r>
              <a:rPr lang="ru-RU" sz="2400" dirty="0" smtClean="0"/>
              <a:t>. </a:t>
            </a:r>
            <a:r>
              <a:rPr lang="ru-RU" sz="2400" dirty="0" err="1" smtClean="0"/>
              <a:t>Найбільша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них - </a:t>
            </a:r>
            <a:r>
              <a:rPr lang="ru-RU" sz="2400" dirty="0" err="1" smtClean="0"/>
              <a:t>піраміда</a:t>
            </a:r>
            <a:r>
              <a:rPr lang="ru-RU" sz="2400" dirty="0" smtClean="0"/>
              <a:t> Хеопса. (</a:t>
            </a:r>
            <a:r>
              <a:rPr lang="ru-RU" sz="2400" dirty="0" err="1" smtClean="0"/>
              <a:t>висота</a:t>
            </a:r>
            <a:r>
              <a:rPr lang="ru-RU" sz="2400" dirty="0" smtClean="0"/>
              <a:t> 146,6 </a:t>
            </a:r>
            <a:r>
              <a:rPr lang="ru-RU" sz="2400" dirty="0" smtClean="0"/>
              <a:t>м)</a:t>
            </a:r>
            <a:endParaRPr lang="ru-RU" sz="2400" dirty="0"/>
          </a:p>
        </p:txBody>
      </p:sp>
      <p:pic>
        <p:nvPicPr>
          <p:cNvPr id="4" name="Рисунок 3" descr="egy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714488"/>
            <a:ext cx="4381504" cy="3286129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133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Культура Стародавнього Єгипту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Стародавнього Єгипту </dc:title>
  <cp:lastModifiedBy>Admin</cp:lastModifiedBy>
  <cp:revision>3</cp:revision>
  <dcterms:modified xsi:type="dcterms:W3CDTF">2013-09-24T16:41:46Z</dcterms:modified>
</cp:coreProperties>
</file>