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58" r:id="rId3"/>
    <p:sldId id="257" r:id="rId4"/>
    <p:sldId id="262" r:id="rId5"/>
    <p:sldId id="259" r:id="rId6"/>
    <p:sldId id="261" r:id="rId7"/>
    <p:sldId id="260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10BF21-371C-4E29-ADCD-B7AEE1354FD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F08945-B69E-4A32-9345-7D8722EDB396}">
      <dgm:prSet phldrT="[Текст]" custT="1"/>
      <dgm:spPr/>
      <dgm:t>
        <a:bodyPr/>
        <a:lstStyle/>
        <a:p>
          <a:r>
            <a:rPr lang="ru-RU" sz="3600" b="1" i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Вищий</a:t>
          </a:r>
          <a:r>
            <a:rPr lang="ru-RU" sz="3600" b="1" i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i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державний</a:t>
          </a:r>
          <a:r>
            <a:rPr lang="ru-RU" sz="3600" b="1" i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орган-</a:t>
          </a:r>
          <a:r>
            <a:rPr lang="ru-RU" sz="3600" b="1" i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двопалатний</a:t>
          </a:r>
          <a:r>
            <a:rPr lang="ru-RU" sz="3600" b="1" i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парламент.</a:t>
          </a:r>
        </a:p>
        <a:p>
          <a:endParaRPr lang="ru-RU" sz="1800" dirty="0"/>
        </a:p>
      </dgm:t>
    </dgm:pt>
    <dgm:pt modelId="{BC9CC114-72EC-433F-B99E-2B4D5BED510B}" type="parTrans" cxnId="{6A074CFA-006D-45E5-B0E3-8A0C713B248A}">
      <dgm:prSet/>
      <dgm:spPr/>
      <dgm:t>
        <a:bodyPr/>
        <a:lstStyle/>
        <a:p>
          <a:endParaRPr lang="ru-RU"/>
        </a:p>
      </dgm:t>
    </dgm:pt>
    <dgm:pt modelId="{9884B845-38AD-404E-A5D1-A0551936FA6C}" type="sibTrans" cxnId="{6A074CFA-006D-45E5-B0E3-8A0C713B248A}">
      <dgm:prSet/>
      <dgm:spPr/>
      <dgm:t>
        <a:bodyPr/>
        <a:lstStyle/>
        <a:p>
          <a:endParaRPr lang="ru-RU"/>
        </a:p>
      </dgm:t>
    </dgm:pt>
    <dgm:pt modelId="{7DAD7EF6-C091-4B10-9289-AE38941ADA2A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Палата лордів (членство-спадкоємне)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5E5F42E4-9497-4475-8E19-52AC1BFCDDA8}" type="parTrans" cxnId="{049C5F10-65E9-4CEE-B4F0-338C865C7315}">
      <dgm:prSet/>
      <dgm:spPr/>
      <dgm:t>
        <a:bodyPr/>
        <a:lstStyle/>
        <a:p>
          <a:endParaRPr lang="ru-RU"/>
        </a:p>
      </dgm:t>
    </dgm:pt>
    <dgm:pt modelId="{43FF758B-FCBC-4784-B23E-E2CCB4D9ED6C}" type="sibTrans" cxnId="{049C5F10-65E9-4CEE-B4F0-338C865C7315}">
      <dgm:prSet/>
      <dgm:spPr/>
      <dgm:t>
        <a:bodyPr/>
        <a:lstStyle/>
        <a:p>
          <a:endParaRPr lang="ru-RU"/>
        </a:p>
      </dgm:t>
    </dgm:pt>
    <dgm:pt modelId="{86D46374-FE83-4589-BAEA-19776E89DE75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Палата общин (високий майновий ценз)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AB648F9D-9FAC-4848-A145-CBAE7AE3DEC4}" type="parTrans" cxnId="{EA51F8EA-2664-4F73-9827-4C7D51E612F0}">
      <dgm:prSet/>
      <dgm:spPr/>
      <dgm:t>
        <a:bodyPr/>
        <a:lstStyle/>
        <a:p>
          <a:endParaRPr lang="ru-RU"/>
        </a:p>
      </dgm:t>
    </dgm:pt>
    <dgm:pt modelId="{3D24D939-5983-4158-8695-713A20583143}" type="sibTrans" cxnId="{EA51F8EA-2664-4F73-9827-4C7D51E612F0}">
      <dgm:prSet/>
      <dgm:spPr/>
      <dgm:t>
        <a:bodyPr/>
        <a:lstStyle/>
        <a:p>
          <a:endParaRPr lang="ru-RU"/>
        </a:p>
      </dgm:t>
    </dgm:pt>
    <dgm:pt modelId="{C0BF8CF4-ECBF-4F97-BEF2-484D93B6D063}" type="pres">
      <dgm:prSet presAssocID="{6510BF21-371C-4E29-ADCD-B7AEE1354FD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2D87294-B393-4056-A359-6CD12F091DDE}" type="pres">
      <dgm:prSet presAssocID="{FBF08945-B69E-4A32-9345-7D8722EDB396}" presName="root" presStyleCnt="0"/>
      <dgm:spPr/>
    </dgm:pt>
    <dgm:pt modelId="{49E5E132-A1AE-41E9-BC35-0FCA9591E1ED}" type="pres">
      <dgm:prSet presAssocID="{FBF08945-B69E-4A32-9345-7D8722EDB396}" presName="rootComposite" presStyleCnt="0"/>
      <dgm:spPr/>
    </dgm:pt>
    <dgm:pt modelId="{A78FB138-A5F4-4911-A469-4236A2CFD5A6}" type="pres">
      <dgm:prSet presAssocID="{FBF08945-B69E-4A32-9345-7D8722EDB396}" presName="rootText" presStyleLbl="node1" presStyleIdx="0" presStyleCnt="1" custScaleX="327600" custScaleY="302036" custLinFactNeighborX="5046" custLinFactNeighborY="20221"/>
      <dgm:spPr/>
      <dgm:t>
        <a:bodyPr/>
        <a:lstStyle/>
        <a:p>
          <a:endParaRPr lang="ru-RU"/>
        </a:p>
      </dgm:t>
    </dgm:pt>
    <dgm:pt modelId="{C57BD477-5206-4C60-8F84-2FF16915ACFC}" type="pres">
      <dgm:prSet presAssocID="{FBF08945-B69E-4A32-9345-7D8722EDB396}" presName="rootConnector" presStyleLbl="node1" presStyleIdx="0" presStyleCnt="1"/>
      <dgm:spPr/>
    </dgm:pt>
    <dgm:pt modelId="{C8B8579C-4F96-45FA-AA81-135FE1205003}" type="pres">
      <dgm:prSet presAssocID="{FBF08945-B69E-4A32-9345-7D8722EDB396}" presName="childShape" presStyleCnt="0"/>
      <dgm:spPr/>
    </dgm:pt>
    <dgm:pt modelId="{8DB4517D-8E1E-4B27-8C0B-94C1C270BCEE}" type="pres">
      <dgm:prSet presAssocID="{5E5F42E4-9497-4475-8E19-52AC1BFCDDA8}" presName="Name13" presStyleLbl="parChTrans1D2" presStyleIdx="0" presStyleCnt="2"/>
      <dgm:spPr/>
    </dgm:pt>
    <dgm:pt modelId="{CD4FF78E-1859-449D-8CF0-6455978F9B99}" type="pres">
      <dgm:prSet presAssocID="{7DAD7EF6-C091-4B10-9289-AE38941ADA2A}" presName="childText" presStyleLbl="bgAcc1" presStyleIdx="0" presStyleCnt="2" custScaleX="311721" custScaleY="303245" custLinFactX="100000" custLinFactNeighborX="123474" custLinFactNeighborY="42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A9265-D06B-4876-A294-C668BF4F05B2}" type="pres">
      <dgm:prSet presAssocID="{AB648F9D-9FAC-4848-A145-CBAE7AE3DEC4}" presName="Name13" presStyleLbl="parChTrans1D2" presStyleIdx="1" presStyleCnt="2"/>
      <dgm:spPr/>
    </dgm:pt>
    <dgm:pt modelId="{049F86EB-4175-47E7-8E15-DC28B23F5A51}" type="pres">
      <dgm:prSet presAssocID="{86D46374-FE83-4589-BAEA-19776E89DE75}" presName="childText" presStyleLbl="bgAcc1" presStyleIdx="1" presStyleCnt="2" custScaleX="292000" custScaleY="301617" custLinFactX="-100000" custLinFactY="-100000" custLinFactNeighborX="-141476" custLinFactNeighborY="-186129">
        <dgm:presLayoutVars>
          <dgm:bulletEnabled val="1"/>
        </dgm:presLayoutVars>
      </dgm:prSet>
      <dgm:spPr/>
    </dgm:pt>
  </dgm:ptLst>
  <dgm:cxnLst>
    <dgm:cxn modelId="{AF069E9B-FA1B-4D2D-8AA6-BA04C25D7237}" type="presOf" srcId="{86D46374-FE83-4589-BAEA-19776E89DE75}" destId="{049F86EB-4175-47E7-8E15-DC28B23F5A51}" srcOrd="0" destOrd="0" presId="urn:microsoft.com/office/officeart/2005/8/layout/hierarchy3"/>
    <dgm:cxn modelId="{9EF442E0-B2EA-4028-8FA8-6688DFA3D744}" type="presOf" srcId="{FBF08945-B69E-4A32-9345-7D8722EDB396}" destId="{C57BD477-5206-4C60-8F84-2FF16915ACFC}" srcOrd="1" destOrd="0" presId="urn:microsoft.com/office/officeart/2005/8/layout/hierarchy3"/>
    <dgm:cxn modelId="{5178CD68-3340-48C0-B469-E908AC32E507}" type="presOf" srcId="{5E5F42E4-9497-4475-8E19-52AC1BFCDDA8}" destId="{8DB4517D-8E1E-4B27-8C0B-94C1C270BCEE}" srcOrd="0" destOrd="0" presId="urn:microsoft.com/office/officeart/2005/8/layout/hierarchy3"/>
    <dgm:cxn modelId="{4ACC252F-5E1E-4B74-87A5-CEF37EAEAA63}" type="presOf" srcId="{AB648F9D-9FAC-4848-A145-CBAE7AE3DEC4}" destId="{0F7A9265-D06B-4876-A294-C668BF4F05B2}" srcOrd="0" destOrd="0" presId="urn:microsoft.com/office/officeart/2005/8/layout/hierarchy3"/>
    <dgm:cxn modelId="{110DBC01-EC1A-413D-BF78-D0DCE6891D6F}" type="presOf" srcId="{FBF08945-B69E-4A32-9345-7D8722EDB396}" destId="{A78FB138-A5F4-4911-A469-4236A2CFD5A6}" srcOrd="0" destOrd="0" presId="urn:microsoft.com/office/officeart/2005/8/layout/hierarchy3"/>
    <dgm:cxn modelId="{049C5F10-65E9-4CEE-B4F0-338C865C7315}" srcId="{FBF08945-B69E-4A32-9345-7D8722EDB396}" destId="{7DAD7EF6-C091-4B10-9289-AE38941ADA2A}" srcOrd="0" destOrd="0" parTransId="{5E5F42E4-9497-4475-8E19-52AC1BFCDDA8}" sibTransId="{43FF758B-FCBC-4784-B23E-E2CCB4D9ED6C}"/>
    <dgm:cxn modelId="{EA51F8EA-2664-4F73-9827-4C7D51E612F0}" srcId="{FBF08945-B69E-4A32-9345-7D8722EDB396}" destId="{86D46374-FE83-4589-BAEA-19776E89DE75}" srcOrd="1" destOrd="0" parTransId="{AB648F9D-9FAC-4848-A145-CBAE7AE3DEC4}" sibTransId="{3D24D939-5983-4158-8695-713A20583143}"/>
    <dgm:cxn modelId="{6A074CFA-006D-45E5-B0E3-8A0C713B248A}" srcId="{6510BF21-371C-4E29-ADCD-B7AEE1354FD6}" destId="{FBF08945-B69E-4A32-9345-7D8722EDB396}" srcOrd="0" destOrd="0" parTransId="{BC9CC114-72EC-433F-B99E-2B4D5BED510B}" sibTransId="{9884B845-38AD-404E-A5D1-A0551936FA6C}"/>
    <dgm:cxn modelId="{AC95210A-2FE9-488B-B18D-BF69CC4948D7}" type="presOf" srcId="{6510BF21-371C-4E29-ADCD-B7AEE1354FD6}" destId="{C0BF8CF4-ECBF-4F97-BEF2-484D93B6D063}" srcOrd="0" destOrd="0" presId="urn:microsoft.com/office/officeart/2005/8/layout/hierarchy3"/>
    <dgm:cxn modelId="{4EA81F25-33D0-4A2B-9888-89E2EF0B166C}" type="presOf" srcId="{7DAD7EF6-C091-4B10-9289-AE38941ADA2A}" destId="{CD4FF78E-1859-449D-8CF0-6455978F9B99}" srcOrd="0" destOrd="0" presId="urn:microsoft.com/office/officeart/2005/8/layout/hierarchy3"/>
    <dgm:cxn modelId="{A32D4964-136B-4D75-8496-1A2C83658E94}" type="presParOf" srcId="{C0BF8CF4-ECBF-4F97-BEF2-484D93B6D063}" destId="{C2D87294-B393-4056-A359-6CD12F091DDE}" srcOrd="0" destOrd="0" presId="urn:microsoft.com/office/officeart/2005/8/layout/hierarchy3"/>
    <dgm:cxn modelId="{A2BB9FD0-CA0A-49B5-9691-B134CDBAA86C}" type="presParOf" srcId="{C2D87294-B393-4056-A359-6CD12F091DDE}" destId="{49E5E132-A1AE-41E9-BC35-0FCA9591E1ED}" srcOrd="0" destOrd="0" presId="urn:microsoft.com/office/officeart/2005/8/layout/hierarchy3"/>
    <dgm:cxn modelId="{A6A74086-8A02-449F-BB43-8A3BACCB0993}" type="presParOf" srcId="{49E5E132-A1AE-41E9-BC35-0FCA9591E1ED}" destId="{A78FB138-A5F4-4911-A469-4236A2CFD5A6}" srcOrd="0" destOrd="0" presId="urn:microsoft.com/office/officeart/2005/8/layout/hierarchy3"/>
    <dgm:cxn modelId="{60965A31-6D32-41A9-960A-2CA0861D6C57}" type="presParOf" srcId="{49E5E132-A1AE-41E9-BC35-0FCA9591E1ED}" destId="{C57BD477-5206-4C60-8F84-2FF16915ACFC}" srcOrd="1" destOrd="0" presId="urn:microsoft.com/office/officeart/2005/8/layout/hierarchy3"/>
    <dgm:cxn modelId="{CB360CD5-7A41-42B8-9E52-BA2807C5901D}" type="presParOf" srcId="{C2D87294-B393-4056-A359-6CD12F091DDE}" destId="{C8B8579C-4F96-45FA-AA81-135FE1205003}" srcOrd="1" destOrd="0" presId="urn:microsoft.com/office/officeart/2005/8/layout/hierarchy3"/>
    <dgm:cxn modelId="{59954F51-C30E-4085-B0B5-4D472990A593}" type="presParOf" srcId="{C8B8579C-4F96-45FA-AA81-135FE1205003}" destId="{8DB4517D-8E1E-4B27-8C0B-94C1C270BCEE}" srcOrd="0" destOrd="0" presId="urn:microsoft.com/office/officeart/2005/8/layout/hierarchy3"/>
    <dgm:cxn modelId="{D86B0901-B87C-449B-917D-1BB1A4B04651}" type="presParOf" srcId="{C8B8579C-4F96-45FA-AA81-135FE1205003}" destId="{CD4FF78E-1859-449D-8CF0-6455978F9B99}" srcOrd="1" destOrd="0" presId="urn:microsoft.com/office/officeart/2005/8/layout/hierarchy3"/>
    <dgm:cxn modelId="{49170C9B-AA41-4A54-9CE9-76280838797A}" type="presParOf" srcId="{C8B8579C-4F96-45FA-AA81-135FE1205003}" destId="{0F7A9265-D06B-4876-A294-C668BF4F05B2}" srcOrd="2" destOrd="0" presId="urn:microsoft.com/office/officeart/2005/8/layout/hierarchy3"/>
    <dgm:cxn modelId="{173312B0-B8FF-465E-AA96-904F8E29D178}" type="presParOf" srcId="{C8B8579C-4F96-45FA-AA81-135FE1205003}" destId="{049F86EB-4175-47E7-8E15-DC28B23F5A5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FB138-A5F4-4911-A469-4236A2CFD5A6}">
      <dsp:nvSpPr>
        <dsp:cNvPr id="0" name=""/>
        <dsp:cNvSpPr/>
      </dsp:nvSpPr>
      <dsp:spPr>
        <a:xfrm>
          <a:off x="2158920" y="136751"/>
          <a:ext cx="4386232" cy="2021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Вищий</a:t>
          </a:r>
          <a:r>
            <a:rPr lang="ru-RU" sz="3600" b="1" i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i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державний</a:t>
          </a:r>
          <a:r>
            <a:rPr lang="ru-RU" sz="3600" b="1" i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орган-</a:t>
          </a:r>
          <a:r>
            <a:rPr lang="ru-RU" sz="3600" b="1" i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двопалатний</a:t>
          </a:r>
          <a:r>
            <a:rPr lang="ru-RU" sz="3600" b="1" i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парламент.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218142" y="195973"/>
        <a:ext cx="4267788" cy="1903534"/>
      </dsp:txXfrm>
    </dsp:sp>
    <dsp:sp modelId="{8DB4517D-8E1E-4B27-8C0B-94C1C270BCEE}">
      <dsp:nvSpPr>
        <dsp:cNvPr id="0" name=""/>
        <dsp:cNvSpPr/>
      </dsp:nvSpPr>
      <dsp:spPr>
        <a:xfrm>
          <a:off x="2597543" y="2158729"/>
          <a:ext cx="2632505" cy="1328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8974"/>
              </a:lnTo>
              <a:lnTo>
                <a:pt x="2632505" y="132897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FF78E-1859-449D-8CF0-6455978F9B99}">
      <dsp:nvSpPr>
        <dsp:cNvPr id="0" name=""/>
        <dsp:cNvSpPr/>
      </dsp:nvSpPr>
      <dsp:spPr>
        <a:xfrm>
          <a:off x="5230049" y="2472667"/>
          <a:ext cx="3338902" cy="2030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>
              <a:latin typeface="Times New Roman" pitchFamily="18" charset="0"/>
              <a:cs typeface="Times New Roman" pitchFamily="18" charset="0"/>
            </a:rPr>
            <a:t>Палата лордів (членство-спадкоємне)</a:t>
          </a:r>
          <a:endParaRPr lang="ru-RU" sz="3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89508" y="2532126"/>
        <a:ext cx="3219984" cy="1911153"/>
      </dsp:txXfrm>
    </dsp:sp>
    <dsp:sp modelId="{0F7A9265-D06B-4876-A294-C668BF4F05B2}">
      <dsp:nvSpPr>
        <dsp:cNvPr id="0" name=""/>
        <dsp:cNvSpPr/>
      </dsp:nvSpPr>
      <dsp:spPr>
        <a:xfrm>
          <a:off x="382110" y="2158729"/>
          <a:ext cx="2215432" cy="1323524"/>
        </a:xfrm>
        <a:custGeom>
          <a:avLst/>
          <a:gdLst/>
          <a:ahLst/>
          <a:cxnLst/>
          <a:rect l="0" t="0" r="0" b="0"/>
          <a:pathLst>
            <a:path>
              <a:moveTo>
                <a:pt x="2215432" y="0"/>
              </a:moveTo>
              <a:lnTo>
                <a:pt x="0" y="132352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F86EB-4175-47E7-8E15-DC28B23F5A51}">
      <dsp:nvSpPr>
        <dsp:cNvPr id="0" name=""/>
        <dsp:cNvSpPr/>
      </dsp:nvSpPr>
      <dsp:spPr>
        <a:xfrm>
          <a:off x="382110" y="2472667"/>
          <a:ext cx="3127667" cy="2019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>
              <a:latin typeface="Times New Roman" pitchFamily="18" charset="0"/>
              <a:cs typeface="Times New Roman" pitchFamily="18" charset="0"/>
            </a:rPr>
            <a:t>Палата общин (високий майновий ценз)</a:t>
          </a:r>
          <a:endParaRPr lang="ru-RU" sz="3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1250" y="2531807"/>
        <a:ext cx="3009387" cy="1900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082EF-9FEC-4024-BDD3-1F8E5FF47AB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6AE56-3B9D-40B9-B56C-7CED61736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770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041" y="764704"/>
            <a:ext cx="89289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Презентац</a:t>
            </a:r>
            <a:r>
              <a:rPr lang="uk-UA" sz="8000" b="1" dirty="0" err="1" smtClean="0">
                <a:latin typeface="Times New Roman" pitchFamily="18" charset="0"/>
                <a:cs typeface="Times New Roman" pitchFamily="18" charset="0"/>
              </a:rPr>
              <a:t>ія</a:t>
            </a:r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на тему </a:t>
            </a:r>
          </a:p>
          <a:p>
            <a:pPr algn="ctr"/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«Велика Британія </a:t>
            </a:r>
          </a:p>
          <a:p>
            <a:pPr algn="ctr"/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на початку ХХ ст.»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88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177" y="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Консерватори при владі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7" y="1484784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1902р.- Дж. Чемберлен вимагає відмовитись від вільної торгівлі і запровадити мито. Програму відхилено, Чемберлен змушений вийти зі складу кабінету.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4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5688632" cy="65527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47656" y="619939"/>
            <a:ext cx="30963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Сер Джозеф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Остін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Чемберлен —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британський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політичний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діяч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447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6632"/>
            <a:ext cx="80200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1906- Політика лібералів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12776"/>
            <a:ext cx="87129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u="sng" dirty="0" smtClean="0">
                <a:latin typeface="Times New Roman" pitchFamily="18" charset="0"/>
                <a:cs typeface="Times New Roman" pitchFamily="18" charset="0"/>
              </a:rPr>
              <a:t>Реформи </a:t>
            </a:r>
            <a:r>
              <a:rPr lang="uk-UA" sz="3600" b="1" u="sng" dirty="0" err="1" smtClean="0">
                <a:latin typeface="Times New Roman" pitchFamily="18" charset="0"/>
                <a:cs typeface="Times New Roman" pitchFamily="18" charset="0"/>
              </a:rPr>
              <a:t>Ллойда</a:t>
            </a:r>
            <a:r>
              <a:rPr lang="uk-UA" sz="3600" b="1" u="sng" dirty="0" smtClean="0">
                <a:latin typeface="Times New Roman" pitchFamily="18" charset="0"/>
                <a:cs typeface="Times New Roman" pitchFamily="18" charset="0"/>
              </a:rPr>
              <a:t> Джорджа: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8-годинний робочий день для шахтарів; компенсації; пенсії з 70 років; біржі праці4 збільшено військові витрати; права тред-юніонів; податки на прибутки (за що його було названо «революціонером», а дії ліберального уряду – «замахом на приватну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власнісь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»); реформа парламенту.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49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7"/>
            <a:ext cx="4824536" cy="62823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7392" y="302313"/>
            <a:ext cx="35283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Ллойд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Джордж - державний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і політичний діяч Великої Британії, лідер ліберальної партії, прем'єр-міністр (7 грудня 1916 — 22 жовтня 1922), граф (з 1944 року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Лейтмотивом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уряду Ллойд-Джорджа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гасло: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Розбуди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Британію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!»</a:t>
            </a:r>
          </a:p>
        </p:txBody>
      </p:sp>
    </p:spTree>
    <p:extLst>
      <p:ext uri="{BB962C8B-B14F-4D97-AF65-F5344CB8AC3E}">
        <p14:creationId xmlns:p14="http://schemas.microsoft.com/office/powerpoint/2010/main" val="688800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-99392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Проблема Ольстеру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93149" y="1124744"/>
            <a:ext cx="1781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Проблема Північної Ірландії (Ольстеру) – постійна боротьба за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гомруль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(за здобуття автономії). 1914р.- закон про 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омруль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0" y="731605"/>
            <a:ext cx="7365522" cy="591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076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5616624" cy="64807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40152" y="1124744"/>
            <a:ext cx="28083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Декларація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езалежності Ірландської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еспубліки 1916року.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78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52536" y="8129"/>
            <a:ext cx="9361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Економічний розвиток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96752"/>
            <a:ext cx="89644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Втрата першості. Відставання в нових галузях, прибутки за рахунок дешевої сировини з колоній. Вивіз капіталу в колонії, інвестиції в економіку колоній, застаріла техніка, застій в сільському господарстві, монополії розвиваються повільніше.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68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Зовнішня політика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142" y="980728"/>
            <a:ext cx="89644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Найбільша метрополія. Назрівання конфлікту з Німеччиною: витісняє товари, панує на морі, спроби витіснити Англію з Туреччини і Африки. 1899-1902- Англо-Бурська війна, контроль над республіками Оранжевою і Трансвааль.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861048"/>
            <a:ext cx="92525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08.04.1904р.- </a:t>
            </a:r>
            <a:r>
              <a:rPr lang="uk-UA" sz="4400" b="1" dirty="0" err="1" smtClean="0">
                <a:latin typeface="Times New Roman" pitchFamily="18" charset="0"/>
                <a:cs typeface="Times New Roman" pitchFamily="18" charset="0"/>
              </a:rPr>
              <a:t>Англія+Франція=Антанта</a:t>
            </a: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 (Сердечна згода) 1907р. - + Росія.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05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47" y="1388969"/>
            <a:ext cx="8847342" cy="53523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094" y="0"/>
            <a:ext cx="90268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Так виглядали у ті часи кораблі британського військового флоту.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580" y="764704"/>
            <a:ext cx="9001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Велика Британія  - зразок конституційної монархії.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74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54158474"/>
              </p:ext>
            </p:extLst>
          </p:nvPr>
        </p:nvGraphicFramePr>
        <p:xfrm>
          <a:off x="179512" y="116632"/>
          <a:ext cx="856895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5724128" y="2348880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4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96"/>
            <a:ext cx="9144000" cy="61322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3592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Будівлі парламенту (Вестмінстерський палац)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48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59035" y="188640"/>
            <a:ext cx="338437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Вся виконавча влада належала кабінету міністрів, право на формування якого здобувала партія, що перемагала на виборах (ліберали або консерватори), а її лідер, як правило, ставав прем’єр-міністром. Проте монархія мала значний вплив на політичне життя країни – королева призначала прем’єр-міністрів.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5423286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28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Всі прем’єр-міністри Англії ставилися до королеви з великою повагою – починали свої листи до неї словами: «Смиренно виконуючи свій обов’язок» </a:t>
            </a:r>
          </a:p>
          <a:p>
            <a:pPr algn="ctr"/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і робили свої доповіді стоячи.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8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4716016" cy="65858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24902" y="692696"/>
            <a:ext cx="45365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Королева Вікторія - королева </a:t>
            </a:r>
            <a:r>
              <a:rPr lang="uk-UA" sz="4800" b="1" dirty="0">
                <a:latin typeface="Times New Roman" pitchFamily="18" charset="0"/>
                <a:cs typeface="Times New Roman" pitchFamily="18" charset="0"/>
              </a:rPr>
              <a:t>Великобританії </a:t>
            </a:r>
            <a:endParaRPr lang="uk-UA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з 1837 </a:t>
            </a:r>
          </a:p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до 1901р.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15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2753"/>
            <a:ext cx="81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Політична стабільність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124744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u="sng" dirty="0" smtClean="0">
                <a:latin typeface="Times New Roman" pitchFamily="18" charset="0"/>
                <a:cs typeface="Times New Roman" pitchFamily="18" charset="0"/>
              </a:rPr>
              <a:t>Двопартійна система: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консерватори (віги) і ліберали (торі) .</a:t>
            </a:r>
          </a:p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Від партії, що перемогла, обирали прем’єр-міністра, а партія, яка програла вибори, переходила в опозицію. Ця система існує й зараз.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1673" y="5157192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(+ Лейбористська партія)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6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0072" y="548680"/>
            <a:ext cx="375723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1901-1914- Правління короля Едуарда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– «чудова епоха», «період класового миру»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131"/>
            <a:ext cx="5040560" cy="647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38178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92</TotalTime>
  <Words>452</Words>
  <Application>Microsoft Office PowerPoint</Application>
  <PresentationFormat>Экран (4:3)</PresentationFormat>
  <Paragraphs>39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REMROFSNART</dc:creator>
  <cp:lastModifiedBy>REMROFSNART</cp:lastModifiedBy>
  <cp:revision>25</cp:revision>
  <dcterms:created xsi:type="dcterms:W3CDTF">2013-12-18T20:33:40Z</dcterms:created>
  <dcterms:modified xsi:type="dcterms:W3CDTF">2013-12-18T22:16:11Z</dcterms:modified>
</cp:coreProperties>
</file>