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1" r:id="rId2"/>
    <p:sldId id="264" r:id="rId3"/>
    <p:sldId id="272" r:id="rId4"/>
    <p:sldId id="265" r:id="rId5"/>
    <p:sldId id="274" r:id="rId6"/>
    <p:sldId id="266" r:id="rId7"/>
    <p:sldId id="267" r:id="rId8"/>
    <p:sldId id="268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66FFFF"/>
    <a:srgbClr val="CCECFF"/>
    <a:srgbClr val="FFFF66"/>
    <a:srgbClr val="FFCCFF"/>
    <a:srgbClr val="003399"/>
    <a:srgbClr val="00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869" autoAdjust="0"/>
  </p:normalViewPr>
  <p:slideViewPr>
    <p:cSldViewPr>
      <p:cViewPr varScale="1">
        <p:scale>
          <a:sx n="68" d="100"/>
          <a:sy n="68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F54790-9DEE-4844-A7BD-E9DB84A2D598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en-US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007D252-82B5-4514-BC52-3A36ED00A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7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69CB4C-464F-41D6-83C3-6857D81F1AA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B03E2-8FB0-4C68-B352-4C8727FAECD6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4744C-27B8-41A1-B59F-166CD28EC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4288-41AD-4C3F-BB9C-146303AC11F4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0E89-27EB-44DB-9C81-3AFD64ED3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A870-4228-4E13-AAA1-A8286EA9DB29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6FAA-2365-45F3-B691-2676AD8B8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6034087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AB7D-A88A-463F-8379-6E291992A3BF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D45C3-CF4C-4053-BE6A-1FE4B9F1E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B0D7D-48F9-4280-9958-A69CF7C17CF3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45408-1018-4724-9169-BDC732A36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AE8C0-5606-4409-9F63-D70A5BC13B41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58B03-0DB1-484A-8F68-6C8476F452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78FA-0B1D-4CF8-A78A-ADF8126376CA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5061-7815-4608-9ED8-6764F9AF2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DD14D-E58A-4A8F-AAA7-3E35CE51641D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FA65-B759-4804-8F9F-DEF514825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04A1-3602-4428-8671-24B9AA3DBE02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E3414-714E-4CDD-BD53-845BBB3CC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28E1-9210-4A56-BA10-0C2261A5E0F5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24C49-D174-4969-BB12-416291556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9BDD-B419-4CBB-9A83-73074690A0CC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F271-5D75-4DE7-9E6A-D01C7619B6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F33D3-F678-41D8-9B7B-BD1FD47B4613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81068-C14F-418E-A44A-AFB937C78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FF916A-6CF2-429B-8E0C-CB73F1074BF4}" type="datetimeFigureOut">
              <a:rPr lang="en-US"/>
              <a:pPr>
                <a:defRPr/>
              </a:pPr>
              <a:t>7/25/2012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4E0818-B405-4A89-8863-382F2A5704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my-art.biz/templates/art/images/fon.jpg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kulturologia.ru/files/enteria/mia/mia3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484313"/>
            <a:ext cx="9144000" cy="4103687"/>
          </a:xfrm>
        </p:spPr>
        <p:txBody>
          <a:bodyPr/>
          <a:lstStyle/>
          <a:p>
            <a:pPr eaLnBrk="1" hangingPunct="1"/>
            <a:r>
              <a:rPr lang="ru-RU" sz="6600" smtClean="0">
                <a:solidFill>
                  <a:srgbClr val="FFCCFF"/>
                </a:solidFill>
              </a:rPr>
              <a:t>Розвиток культури </a:t>
            </a:r>
          </a:p>
          <a:p>
            <a:pPr eaLnBrk="1" hangingPunct="1"/>
            <a:r>
              <a:rPr lang="ru-RU" sz="6600" smtClean="0">
                <a:solidFill>
                  <a:srgbClr val="FFCCFF"/>
                </a:solidFill>
              </a:rPr>
              <a:t>ХХ століття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260350"/>
            <a:ext cx="6400800" cy="63373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Олімпійські ігри</a:t>
            </a:r>
            <a:r>
              <a:rPr lang="ru-RU" smtClean="0"/>
              <a:t> </a:t>
            </a:r>
            <a:r>
              <a:rPr lang="ru-RU" smtClean="0">
                <a:solidFill>
                  <a:srgbClr val="3399FF"/>
                </a:solidFill>
              </a:rPr>
              <a:t>(давньогрецька мова: </a:t>
            </a:r>
            <a:r>
              <a:rPr lang="el-GR" smtClean="0">
                <a:solidFill>
                  <a:srgbClr val="3399FF"/>
                </a:solidFill>
              </a:rPr>
              <a:t>οἱ Ὀλυμπιακοί Ἀγῶνες - </a:t>
            </a:r>
            <a:r>
              <a:rPr lang="ru-RU" smtClean="0">
                <a:solidFill>
                  <a:srgbClr val="3399FF"/>
                </a:solidFill>
              </a:rPr>
              <a:t>гоі олу'мпіакоі аґ</a:t>
            </a:r>
            <a:r>
              <a:rPr lang="en-US" smtClean="0">
                <a:solidFill>
                  <a:srgbClr val="3399FF"/>
                </a:solidFill>
              </a:rPr>
              <a:t>ō̑</a:t>
            </a:r>
            <a:r>
              <a:rPr lang="ru-RU" smtClean="0">
                <a:solidFill>
                  <a:srgbClr val="3399FF"/>
                </a:solidFill>
              </a:rPr>
              <a:t>нес)</a:t>
            </a:r>
            <a:r>
              <a:rPr lang="ru-RU" smtClean="0"/>
              <a:t> </a:t>
            </a:r>
            <a:r>
              <a:rPr lang="ru-RU" smtClean="0">
                <a:solidFill>
                  <a:schemeClr val="folHlink"/>
                </a:solidFill>
              </a:rPr>
              <a:t>- міжнародні спортивні змагання, які проводяться кожні Чотири роки під егідою Міжнародного ОЛІМПІЙСЬКОГО комітету. Види спорту, які входять до програми ОЛІМПІЙСЬКИХ ігор отримали назву- олімпійськими. Переможці змагань отримують довічне звання ОЛІМПІЙСЬКОГО чемпіона.</a:t>
            </a:r>
            <a:endParaRPr lang="en-US" smtClean="0">
              <a:solidFill>
                <a:schemeClr val="folHlink"/>
              </a:solidFill>
            </a:endParaRPr>
          </a:p>
        </p:txBody>
      </p:sp>
      <p:pic>
        <p:nvPicPr>
          <p:cNvPr id="24578" name="Picture 2" descr="D:\3327_miedal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43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115888"/>
            <a:ext cx="6119812" cy="6742112"/>
          </a:xfrm>
        </p:spPr>
        <p:txBody>
          <a:bodyPr/>
          <a:lstStyle/>
          <a:p>
            <a:pPr algn="l" eaLnBrk="1" hangingPunct="1"/>
            <a:r>
              <a:rPr lang="vi-VN" sz="3200" b="1" smtClean="0">
                <a:solidFill>
                  <a:srgbClr val="FF9966"/>
                </a:solidFill>
              </a:rPr>
              <a:t>Експресіоні́зм</a:t>
            </a:r>
            <a:r>
              <a:rPr lang="vi-VN" smtClean="0"/>
              <a:t>  </a:t>
            </a:r>
            <a:r>
              <a:rPr lang="vi-VN" sz="2400" b="1" i="1" smtClean="0">
                <a:solidFill>
                  <a:srgbClr val="FFFF00"/>
                </a:solidFill>
              </a:rPr>
              <a:t>(від франц. </a:t>
            </a:r>
            <a:r>
              <a:rPr lang="en-US" sz="2400" b="1" i="1" smtClean="0">
                <a:solidFill>
                  <a:srgbClr val="FFFF00"/>
                </a:solidFill>
              </a:rPr>
              <a:t>expression - </a:t>
            </a:r>
            <a:r>
              <a:rPr lang="vi-VN" sz="2400" b="1" i="1" smtClean="0">
                <a:solidFill>
                  <a:srgbClr val="FFFF00"/>
                </a:solidFill>
              </a:rPr>
              <a:t>вираження, виразність)</a:t>
            </a:r>
            <a:r>
              <a:rPr lang="vi-VN" smtClean="0"/>
              <a:t> </a:t>
            </a:r>
            <a:r>
              <a:rPr lang="vi-VN" sz="2400" b="1" smtClean="0">
                <a:solidFill>
                  <a:srgbClr val="FF9966"/>
                </a:solidFill>
              </a:rPr>
              <a:t>— літературно-мистецька стильова тенденція авангар</a:t>
            </a:r>
            <a:r>
              <a:rPr lang="uk-UA" sz="2400" b="1" smtClean="0">
                <a:solidFill>
                  <a:srgbClr val="FF9966"/>
                </a:solidFill>
              </a:rPr>
              <a:t>-</a:t>
            </a:r>
            <a:r>
              <a:rPr lang="vi-VN" sz="2400" b="1" smtClean="0">
                <a:solidFill>
                  <a:srgbClr val="FF9966"/>
                </a:solidFill>
              </a:rPr>
              <a:t>дизм, що сформувалася в Німеччині на початку ХХ століття.</a:t>
            </a:r>
            <a:endParaRPr lang="ru-RU" sz="2400" b="1" smtClean="0">
              <a:solidFill>
                <a:srgbClr val="FF9966"/>
              </a:solidFill>
            </a:endParaRPr>
          </a:p>
          <a:p>
            <a:pPr algn="l" eaLnBrk="1" hangingPunct="1"/>
            <a:endParaRPr lang="ru-RU" sz="2400" b="1" smtClean="0">
              <a:solidFill>
                <a:srgbClr val="FF9966"/>
              </a:solidFill>
            </a:endParaRPr>
          </a:p>
          <a:p>
            <a:pPr algn="l" eaLnBrk="1" hangingPunct="1"/>
            <a:endParaRPr lang="uk-UA" sz="2400" b="1" smtClean="0">
              <a:solidFill>
                <a:srgbClr val="FF9966"/>
              </a:solidFill>
            </a:endParaRPr>
          </a:p>
          <a:p>
            <a:pPr algn="l" eaLnBrk="1" hangingPunct="1"/>
            <a:endParaRPr lang="uk-UA" sz="2400" b="1" smtClean="0">
              <a:solidFill>
                <a:srgbClr val="FF9966"/>
              </a:solidFill>
            </a:endParaRPr>
          </a:p>
          <a:p>
            <a:pPr algn="l" eaLnBrk="1" hangingPunct="1"/>
            <a:r>
              <a:rPr lang="ru-RU" sz="3200" b="1" smtClean="0">
                <a:solidFill>
                  <a:srgbClr val="660033"/>
                </a:solidFill>
              </a:rPr>
              <a:t>Модерні́зм </a:t>
            </a:r>
            <a:r>
              <a:rPr lang="ru-RU" sz="2400" b="1" i="1" smtClean="0">
                <a:solidFill>
                  <a:srgbClr val="FF99CC"/>
                </a:solidFill>
              </a:rPr>
              <a:t>( фр. мodernisme, </a:t>
            </a:r>
            <a:r>
              <a:rPr lang="ru-RU" sz="2400" b="1" i="1" smtClean="0">
                <a:solidFill>
                  <a:srgbClr val="FF99CC"/>
                </a:solidFill>
                <a:latin typeface="Book Antiqua" pitchFamily="18" charset="0"/>
              </a:rPr>
              <a:t>итал.</a:t>
            </a:r>
            <a:r>
              <a:rPr lang="ru-RU" b="1" i="1" smtClean="0">
                <a:latin typeface="Book Antiqua" pitchFamily="18" charset="0"/>
              </a:rPr>
              <a:t> </a:t>
            </a:r>
            <a:r>
              <a:rPr lang="en-US" sz="2400" b="1" i="1" smtClean="0">
                <a:solidFill>
                  <a:srgbClr val="FF99CC"/>
                </a:solidFill>
              </a:rPr>
              <a:t>modernismo</a:t>
            </a:r>
            <a:r>
              <a:rPr lang="ru-RU" sz="2400" smtClean="0">
                <a:solidFill>
                  <a:srgbClr val="FF99CC"/>
                </a:solidFill>
                <a:latin typeface="Book Antiqua" pitchFamily="18" charset="0"/>
              </a:rPr>
              <a:t> </a:t>
            </a:r>
            <a:r>
              <a:rPr lang="ru-RU" sz="2400" b="1" i="1" smtClean="0">
                <a:solidFill>
                  <a:srgbClr val="FF99CC"/>
                </a:solidFill>
              </a:rPr>
              <a:t> ),</a:t>
            </a:r>
            <a:r>
              <a:rPr lang="ru-RU" smtClean="0"/>
              <a:t> </a:t>
            </a:r>
            <a:r>
              <a:rPr lang="ru-RU" sz="2400" b="1" smtClean="0">
                <a:solidFill>
                  <a:srgbClr val="660033"/>
                </a:solidFill>
              </a:rPr>
              <a:t>у мистецтві загальний тер-мін, що використовується для виниклих на початку 20 століття спроб порвати з художніми традиціями 19 століття; заснований на концепції домінування форми на противагу змісту.</a:t>
            </a:r>
            <a:r>
              <a:rPr lang="vi-VN" sz="2400" b="1" smtClean="0"/>
              <a:t> </a:t>
            </a:r>
            <a:endParaRPr lang="en-US" sz="2400" b="1" smtClean="0">
              <a:latin typeface="Times New Roman" pitchFamily="18" charset="0"/>
            </a:endParaRPr>
          </a:p>
        </p:txBody>
      </p:sp>
      <p:pic>
        <p:nvPicPr>
          <p:cNvPr id="15362" name="Picture 2" descr="D:\1-e159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7177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D:\modernism-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97200"/>
            <a:ext cx="2771775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166-6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3537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6"/>
          <p:cNvSpPr>
            <a:spLocks noChangeArrowheads="1"/>
          </p:cNvSpPr>
          <p:nvPr/>
        </p:nvSpPr>
        <p:spPr bwMode="auto">
          <a:xfrm>
            <a:off x="0" y="5272088"/>
            <a:ext cx="3635375" cy="1247775"/>
          </a:xfrm>
          <a:prstGeom prst="rect">
            <a:avLst/>
          </a:prstGeom>
          <a:gradFill rotWithShape="1">
            <a:gsLst>
              <a:gs pos="0">
                <a:srgbClr val="99FFCC"/>
              </a:gs>
              <a:gs pos="100000">
                <a:srgbClr val="47765E"/>
              </a:gs>
            </a:gsLst>
            <a:lin ang="5400000" scaled="1"/>
          </a:gradFill>
          <a:ln w="57150">
            <a:solidFill>
              <a:srgbClr val="FFFF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FF0066"/>
                </a:solidFill>
              </a:rPr>
              <a:t>КАРТИНА ЕДВАРДА МУНКА</a:t>
            </a:r>
            <a:r>
              <a:rPr lang="en-US" b="1"/>
              <a:t> </a:t>
            </a:r>
            <a:r>
              <a:rPr lang="en-US" b="1">
                <a:solidFill>
                  <a:schemeClr val="bg1"/>
                </a:solidFill>
              </a:rPr>
              <a:t>«КРИК» (1893 р.)</a:t>
            </a:r>
            <a:r>
              <a:rPr lang="en-US" b="1"/>
              <a:t> Є ОДНІЄЮ З НАЙВІДОМІШИХ РОБІТ ЕКСПРЕСІОНІСТА. </a:t>
            </a:r>
            <a:r>
              <a:rPr lang="en-US"/>
              <a:t> </a:t>
            </a:r>
          </a:p>
        </p:txBody>
      </p:sp>
      <p:pic>
        <p:nvPicPr>
          <p:cNvPr id="16387" name="Picture 8" descr="Tit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0" y="3752850"/>
            <a:ext cx="47625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0" descr="art_5002_5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052513"/>
            <a:ext cx="22002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4356100" y="677863"/>
            <a:ext cx="4895850" cy="3968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uk-UA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І</a:t>
            </a:r>
            <a:r>
              <a:rPr 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rPr>
              <a:t>спанський художник</a:t>
            </a:r>
            <a:r>
              <a:rPr lang="en-US" sz="2000" b="1">
                <a:cs typeface="+mn-cs"/>
              </a:rPr>
              <a:t> </a:t>
            </a:r>
            <a:r>
              <a:rPr lang="en-US" sz="2000" b="1" i="1">
                <a:solidFill>
                  <a:srgbClr val="FF0066"/>
                </a:solidFill>
                <a:cs typeface="+mn-cs"/>
              </a:rPr>
              <a:t>Пабло Пікассо.</a:t>
            </a:r>
            <a:r>
              <a:rPr lang="en-US"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260350"/>
            <a:ext cx="6300787" cy="6597650"/>
          </a:xfrm>
          <a:solidFill>
            <a:srgbClr val="FFFF00"/>
          </a:solidFill>
        </p:spPr>
        <p:txBody>
          <a:bodyPr/>
          <a:lstStyle/>
          <a:p>
            <a:pPr algn="l" eaLnBrk="1" hangingPunct="1"/>
            <a:r>
              <a:rPr lang="vi-VN" b="1" smtClean="0">
                <a:solidFill>
                  <a:schemeClr val="bg1"/>
                </a:solidFill>
              </a:rPr>
              <a:t>Реалі́зм</a:t>
            </a:r>
            <a:r>
              <a:rPr lang="vi-VN" b="1" smtClean="0"/>
              <a:t> </a:t>
            </a:r>
            <a:r>
              <a:rPr lang="vi-VN" sz="2400" b="1" i="1" smtClean="0">
                <a:solidFill>
                  <a:srgbClr val="9900CC"/>
                </a:solidFill>
              </a:rPr>
              <a:t>(лат. </a:t>
            </a:r>
            <a:r>
              <a:rPr lang="en-US" sz="2400" b="1" i="1" smtClean="0">
                <a:solidFill>
                  <a:srgbClr val="9900CC"/>
                </a:solidFill>
              </a:rPr>
              <a:t>realis — «</a:t>
            </a:r>
            <a:r>
              <a:rPr lang="vi-VN" sz="2400" b="1" i="1" smtClean="0">
                <a:solidFill>
                  <a:srgbClr val="9900CC"/>
                </a:solidFill>
              </a:rPr>
              <a:t>суттєвий», «дійсний», від </a:t>
            </a:r>
            <a:r>
              <a:rPr lang="en-US" sz="2400" b="1" i="1" smtClean="0">
                <a:solidFill>
                  <a:srgbClr val="9900CC"/>
                </a:solidFill>
              </a:rPr>
              <a:t>res — «</a:t>
            </a:r>
            <a:r>
              <a:rPr lang="vi-VN" sz="2400" b="1" i="1" smtClean="0">
                <a:solidFill>
                  <a:srgbClr val="9900CC"/>
                </a:solidFill>
              </a:rPr>
              <a:t>річ»)</a:t>
            </a:r>
            <a:r>
              <a:rPr lang="vi-VN" smtClean="0"/>
              <a:t> </a:t>
            </a:r>
            <a:r>
              <a:rPr lang="vi-VN" sz="2400" b="1" smtClean="0">
                <a:solidFill>
                  <a:schemeClr val="bg1"/>
                </a:solidFill>
              </a:rPr>
              <a:t>— стиль і метод у мистецтві й літературі, а також філософ</a:t>
            </a:r>
            <a:r>
              <a:rPr lang="uk-UA" sz="2400" b="1" smtClean="0">
                <a:solidFill>
                  <a:schemeClr val="bg1"/>
                </a:solidFill>
              </a:rPr>
              <a:t>-</a:t>
            </a:r>
            <a:r>
              <a:rPr lang="vi-VN" sz="2400" b="1" smtClean="0">
                <a:solidFill>
                  <a:schemeClr val="bg1"/>
                </a:solidFill>
              </a:rPr>
              <a:t>ська доктрина, яка вчить, що предмети ви</a:t>
            </a:r>
            <a:r>
              <a:rPr lang="uk-UA" sz="2400" b="1" smtClean="0">
                <a:solidFill>
                  <a:schemeClr val="bg1"/>
                </a:solidFill>
              </a:rPr>
              <a:t>-</a:t>
            </a:r>
            <a:r>
              <a:rPr lang="vi-VN" sz="2400" b="1" smtClean="0">
                <a:solidFill>
                  <a:schemeClr val="bg1"/>
                </a:solidFill>
              </a:rPr>
              <a:t>димого світу існують незалежно від людсь</a:t>
            </a:r>
            <a:r>
              <a:rPr lang="uk-UA" sz="2400" b="1" smtClean="0">
                <a:solidFill>
                  <a:schemeClr val="bg1"/>
                </a:solidFill>
              </a:rPr>
              <a:t>-</a:t>
            </a:r>
            <a:r>
              <a:rPr lang="vi-VN" sz="2400" b="1" smtClean="0">
                <a:solidFill>
                  <a:schemeClr val="bg1"/>
                </a:solidFill>
              </a:rPr>
              <a:t>кого відчування і пізнання.</a:t>
            </a:r>
            <a:endParaRPr lang="uk-UA" sz="2400" b="1" smtClean="0">
              <a:solidFill>
                <a:schemeClr val="bg1"/>
              </a:solidFill>
            </a:endParaRPr>
          </a:p>
          <a:p>
            <a:pPr algn="l" eaLnBrk="1" hangingPunct="1"/>
            <a:endParaRPr lang="uk-UA" sz="2400" b="1" smtClean="0">
              <a:solidFill>
                <a:schemeClr val="bg1"/>
              </a:solidFill>
            </a:endParaRPr>
          </a:p>
          <a:p>
            <a:pPr algn="l" eaLnBrk="1" hangingPunct="1"/>
            <a:endParaRPr lang="uk-UA" sz="2400" b="1" smtClean="0">
              <a:solidFill>
                <a:schemeClr val="bg1"/>
              </a:solidFill>
            </a:endParaRPr>
          </a:p>
          <a:p>
            <a:pPr algn="l" eaLnBrk="1" hangingPunct="1"/>
            <a:endParaRPr lang="uk-UA" sz="2400" b="1" smtClean="0">
              <a:solidFill>
                <a:schemeClr val="bg1"/>
              </a:solidFill>
            </a:endParaRPr>
          </a:p>
          <a:p>
            <a:pPr algn="l" eaLnBrk="1" hangingPunct="1"/>
            <a:endParaRPr lang="uk-UA" sz="2400" b="1" smtClean="0">
              <a:solidFill>
                <a:schemeClr val="bg1"/>
              </a:solidFill>
            </a:endParaRPr>
          </a:p>
          <a:p>
            <a:pPr algn="l" eaLnBrk="1" hangingPunct="1"/>
            <a:r>
              <a:rPr lang="ru-RU" b="1" smtClean="0">
                <a:solidFill>
                  <a:srgbClr val="9900CC"/>
                </a:solidFill>
              </a:rPr>
              <a:t>Сюрреалізм</a:t>
            </a:r>
            <a:r>
              <a:rPr lang="ru-RU" smtClean="0"/>
              <a:t> </a:t>
            </a:r>
            <a:r>
              <a:rPr lang="ru-RU" sz="2400" b="1" i="1" smtClean="0">
                <a:solidFill>
                  <a:schemeClr val="bg1"/>
                </a:solidFill>
              </a:rPr>
              <a:t>(фр. </a:t>
            </a:r>
            <a:r>
              <a:rPr lang="en-US" sz="2400" b="1" i="1" smtClean="0">
                <a:solidFill>
                  <a:schemeClr val="bg1"/>
                </a:solidFill>
              </a:rPr>
              <a:t>surréalisme – </a:t>
            </a:r>
            <a:r>
              <a:rPr lang="ru-RU" sz="2400" b="1" i="1" smtClean="0">
                <a:solidFill>
                  <a:schemeClr val="bg1"/>
                </a:solidFill>
              </a:rPr>
              <a:t>зверхреа-лізм)</a:t>
            </a:r>
            <a:r>
              <a:rPr lang="ru-RU" smtClean="0"/>
              <a:t> </a:t>
            </a:r>
            <a:r>
              <a:rPr lang="ru-RU" sz="2400" b="1" smtClean="0">
                <a:solidFill>
                  <a:schemeClr val="bg1"/>
                </a:solidFill>
              </a:rPr>
              <a:t>- напрям у мистецтві, який сформу-вався до початку 1920-х у Франції. Відріз-няється від реалізму використанням ілюзій і парадоксальних сполучень форм.</a:t>
            </a:r>
            <a:endParaRPr lang="en-US" sz="2400" b="1" smtClean="0">
              <a:solidFill>
                <a:schemeClr val="bg1"/>
              </a:solidFill>
            </a:endParaRPr>
          </a:p>
        </p:txBody>
      </p:sp>
      <p:pic>
        <p:nvPicPr>
          <p:cNvPr id="17411" name="Picture 3" descr="D:\Da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3463"/>
            <a:ext cx="2843213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D:\picture2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60350"/>
            <a:ext cx="284321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Реализм, Ранняя весна - Сельский пейзаж.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2636838"/>
            <a:ext cx="24749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Шишкин Иван Иванович - Сосновый бор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56325" y="2565400"/>
            <a:ext cx="2619375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Поп-сюрреализм Мишель Арауджо: вселенная внутри нас">
            <a:hlinkClick r:id="rId2" tooltip="Поп-сюрреализм Мишель Арауджо: вселенная внутри нас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95500"/>
            <a:ext cx="23336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6"/>
          <p:cNvSpPr>
            <a:spLocks noChangeArrowheads="1"/>
          </p:cNvSpPr>
          <p:nvPr/>
        </p:nvSpPr>
        <p:spPr bwMode="auto">
          <a:xfrm>
            <a:off x="0" y="908050"/>
            <a:ext cx="4060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i="1"/>
              <a:t>Поп-сюрреализм Мишель Арауджо: </a:t>
            </a:r>
            <a:endParaRPr lang="uk-UA" i="1"/>
          </a:p>
          <a:p>
            <a:pPr algn="ctr"/>
            <a:r>
              <a:rPr lang="en-US" i="1"/>
              <a:t>вселенная внутри нас</a:t>
            </a:r>
            <a:r>
              <a:rPr lang="uk-UA" i="1"/>
              <a:t>.</a:t>
            </a:r>
            <a:endParaRPr lang="en-US"/>
          </a:p>
          <a:p>
            <a:pPr algn="ctr"/>
            <a:r>
              <a:rPr lang="en-US"/>
              <a:t/>
            </a:r>
            <a:br>
              <a:rPr lang="en-US"/>
            </a:br>
            <a:endParaRPr lang="en-US"/>
          </a:p>
        </p:txBody>
      </p:sp>
      <p:pic>
        <p:nvPicPr>
          <p:cNvPr id="19459" name="Picture 10" descr="japi-honoo1_1-400x3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0"/>
            <a:ext cx="3810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4932363" y="2565400"/>
            <a:ext cx="21637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/>
              <a:t>Автор: Japi Honoo </a:t>
            </a:r>
          </a:p>
        </p:txBody>
      </p:sp>
      <p:pic>
        <p:nvPicPr>
          <p:cNvPr id="19461" name="Picture 13" descr="Фрагмент картины в стиле сюрреализм Сальвадора Дали &quot;Загадка желания&quot;, 1929. Фото: art-blog.uz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3733800"/>
            <a:ext cx="5562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851" y="145265"/>
            <a:ext cx="7651055" cy="88503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Театр та кіно</a:t>
            </a:r>
            <a:endParaRPr lang="en-US" dirty="0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1341438"/>
            <a:ext cx="6400800" cy="5256212"/>
          </a:xfr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uk-UA" b="1" smtClean="0">
                <a:solidFill>
                  <a:srgbClr val="996633"/>
                </a:solidFill>
              </a:rPr>
              <a:t>Микола Володимирович Екк</a:t>
            </a:r>
            <a:r>
              <a:rPr lang="uk-UA" smtClean="0"/>
              <a:t> </a:t>
            </a:r>
            <a:r>
              <a:rPr lang="uk-UA" sz="2400" b="1" i="1" smtClean="0">
                <a:solidFill>
                  <a:srgbClr val="FF9966"/>
                </a:solidFill>
              </a:rPr>
              <a:t>(справжнє прізвище - Івакін; 14 червня 1902, Рига - 14 липня 1976, Москва)</a:t>
            </a:r>
            <a:r>
              <a:rPr lang="uk-UA" smtClean="0"/>
              <a:t> </a:t>
            </a:r>
            <a:r>
              <a:rPr lang="uk-UA" sz="2400" b="1" smtClean="0">
                <a:solidFill>
                  <a:srgbClr val="996633"/>
                </a:solidFill>
              </a:rPr>
              <a:t>- радянський режисер театру і кіно, сценарист і актор, заслужений діяч мистецтв РРФСР (1973 р.).</a:t>
            </a:r>
          </a:p>
          <a:p>
            <a:pPr algn="l" eaLnBrk="1" hangingPunct="1">
              <a:lnSpc>
                <a:spcPct val="90000"/>
              </a:lnSpc>
            </a:pPr>
            <a:endParaRPr lang="uk-UA" sz="2400" b="1" smtClean="0">
              <a:solidFill>
                <a:srgbClr val="996633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uk-UA" sz="2400" b="1" smtClean="0">
              <a:solidFill>
                <a:srgbClr val="996633"/>
              </a:solidFill>
            </a:endParaRPr>
          </a:p>
          <a:p>
            <a:pPr algn="l" eaLnBrk="1" hangingPunct="1">
              <a:lnSpc>
                <a:spcPct val="90000"/>
              </a:lnSpc>
            </a:pPr>
            <a:endParaRPr lang="uk-UA" sz="2400" b="1" smtClean="0">
              <a:solidFill>
                <a:srgbClr val="996633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ru-RU" b="1" smtClean="0">
                <a:solidFill>
                  <a:srgbClr val="006666"/>
                </a:solidFill>
              </a:rPr>
              <a:t>«Соловей-Соловейко»</a:t>
            </a:r>
            <a:r>
              <a:rPr lang="ru-RU" smtClean="0"/>
              <a:t> </a:t>
            </a:r>
            <a:r>
              <a:rPr lang="ru-RU" sz="2400" b="1" i="1" smtClean="0">
                <a:solidFill>
                  <a:srgbClr val="CC9900"/>
                </a:solidFill>
              </a:rPr>
              <a:t>- перший кольоро-вий фільм в СРСР, знятий в 1936 році на «Союздитфільм» (тепер «Студія ім. Горько-го»), що розповідає про бунт робітниць вели-кого порцелянового заводу в дореволюційній Росії .</a:t>
            </a:r>
            <a:endParaRPr lang="en-US" sz="2400" b="1" i="1" smtClean="0">
              <a:solidFill>
                <a:srgbClr val="CC9900"/>
              </a:solidFill>
            </a:endParaRPr>
          </a:p>
        </p:txBody>
      </p:sp>
      <p:pic>
        <p:nvPicPr>
          <p:cNvPr id="20483" name="Picture 2" descr="D:\396px-GrunyaKornak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00438"/>
            <a:ext cx="262731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 descr="D:\pv_292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27313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6238" y="260350"/>
            <a:ext cx="6227762" cy="659765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FF3300"/>
                </a:solidFill>
              </a:rPr>
              <a:t>  Георгій Олександрович Товстоногов -</a:t>
            </a:r>
            <a:r>
              <a:rPr lang="ru-RU" smtClean="0"/>
              <a:t>    	</a:t>
            </a:r>
            <a:r>
              <a:rPr lang="ru-RU" b="1" i="1" smtClean="0">
                <a:solidFill>
                  <a:srgbClr val="99FFCC"/>
                </a:solidFill>
              </a:rPr>
              <a:t>великий радянський театраль-</a:t>
            </a:r>
          </a:p>
          <a:p>
            <a:pPr algn="l" eaLnBrk="1" hangingPunct="1"/>
            <a:r>
              <a:rPr lang="ru-RU" b="1" i="1" smtClean="0">
                <a:solidFill>
                  <a:srgbClr val="99FFCC"/>
                </a:solidFill>
              </a:rPr>
              <a:t>         ний режисер і педагог, народний  	артист СРСР, Грузії і Дагеста-</a:t>
            </a:r>
          </a:p>
          <a:p>
            <a:pPr algn="l" eaLnBrk="1" hangingPunct="1"/>
            <a:r>
              <a:rPr lang="ru-RU" b="1" i="1" smtClean="0">
                <a:solidFill>
                  <a:srgbClr val="99FFCC"/>
                </a:solidFill>
              </a:rPr>
              <a:t>         ну, доктор мистецтвознавства,    	лауреат Сталінської, Ленін-  	ської і Державних</a:t>
            </a:r>
            <a:r>
              <a:rPr lang="ru-RU" smtClean="0"/>
              <a:t> </a:t>
            </a:r>
            <a:r>
              <a:rPr lang="ru-RU" b="1" i="1" smtClean="0">
                <a:solidFill>
                  <a:srgbClr val="99FFCC"/>
                </a:solidFill>
              </a:rPr>
              <a:t>премій</a:t>
            </a:r>
            <a:r>
              <a:rPr lang="ru-RU" smtClean="0"/>
              <a:t> </a:t>
            </a:r>
            <a:r>
              <a:rPr lang="ru-RU" smtClean="0">
                <a:solidFill>
                  <a:srgbClr val="FF3300"/>
                </a:solidFill>
              </a:rPr>
              <a:t>СРСР.</a:t>
            </a:r>
            <a:r>
              <a:rPr lang="uk-UA" smtClean="0"/>
              <a:t> </a:t>
            </a:r>
          </a:p>
          <a:p>
            <a:pPr algn="l" eaLnBrk="1" hangingPunct="1"/>
            <a:endParaRPr lang="uk-UA" smtClean="0">
              <a:solidFill>
                <a:srgbClr val="99FFCC"/>
              </a:solidFill>
            </a:endParaRPr>
          </a:p>
          <a:p>
            <a:pPr algn="l" eaLnBrk="1" hangingPunct="1"/>
            <a:endParaRPr lang="uk-UA" smtClean="0"/>
          </a:p>
          <a:p>
            <a:pPr algn="l" eaLnBrk="1" hangingPunct="1"/>
            <a:r>
              <a:rPr lang="ru-RU" smtClean="0"/>
              <a:t>   </a:t>
            </a:r>
            <a:r>
              <a:rPr lang="ru-RU" smtClean="0">
                <a:solidFill>
                  <a:srgbClr val="CC9900"/>
                </a:solidFill>
              </a:rPr>
              <a:t>Реклама Московського театрального</a:t>
            </a:r>
          </a:p>
          <a:p>
            <a:pPr algn="l" eaLnBrk="1" hangingPunct="1"/>
            <a:r>
              <a:rPr lang="ru-RU" smtClean="0"/>
              <a:t>         </a:t>
            </a:r>
            <a:r>
              <a:rPr lang="ru-RU" smtClean="0">
                <a:solidFill>
                  <a:srgbClr val="CC9900"/>
                </a:solidFill>
              </a:rPr>
              <a:t>фестивалю,</a:t>
            </a:r>
            <a:r>
              <a:rPr lang="ru-RU" smtClean="0"/>
              <a:t> </a:t>
            </a:r>
            <a:r>
              <a:rPr lang="ru-RU" i="1" smtClean="0">
                <a:solidFill>
                  <a:srgbClr val="FF3300"/>
                </a:solidFill>
              </a:rPr>
              <a:t>1935 рік, </a:t>
            </a:r>
            <a:r>
              <a:rPr lang="ru-RU" i="1" smtClean="0">
                <a:solidFill>
                  <a:srgbClr val="FF3300"/>
                </a:solidFill>
                <a:latin typeface="Arial" charset="0"/>
              </a:rPr>
              <a:t>«</a:t>
            </a:r>
            <a:r>
              <a:rPr lang="ru-RU" i="1" smtClean="0">
                <a:solidFill>
                  <a:srgbClr val="FF3300"/>
                </a:solidFill>
              </a:rPr>
              <a:t>Інтурист</a:t>
            </a:r>
            <a:r>
              <a:rPr lang="ru-RU" i="1" smtClean="0">
                <a:solidFill>
                  <a:srgbClr val="FF3300"/>
                </a:solidFill>
                <a:latin typeface="Arial" charset="0"/>
              </a:rPr>
              <a:t>»</a:t>
            </a:r>
            <a:r>
              <a:rPr lang="ru-RU" i="1" smtClean="0">
                <a:solidFill>
                  <a:srgbClr val="FF3300"/>
                </a:solidFill>
              </a:rPr>
              <a:t>.</a:t>
            </a:r>
            <a:endParaRPr lang="en-US" i="1" smtClean="0">
              <a:solidFill>
                <a:srgbClr val="FF3300"/>
              </a:solidFill>
            </a:endParaRPr>
          </a:p>
        </p:txBody>
      </p:sp>
      <p:pic>
        <p:nvPicPr>
          <p:cNvPr id="21506" name="Picture 2" descr="D:\421px-Moscow_Theater_Festival_Intourist_pos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44900"/>
            <a:ext cx="3276600" cy="32131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21507" name="Picture 3" descr="D:\Tovstonogov_G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5888"/>
            <a:ext cx="3132138" cy="3384550"/>
          </a:xfrm>
          <a:prstGeom prst="rect">
            <a:avLst/>
          </a:prstGeom>
          <a:noFill/>
          <a:ln w="76200" cmpd="tri">
            <a:solidFill>
              <a:srgbClr val="33330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213" y="260350"/>
            <a:ext cx="6400800" cy="6480175"/>
          </a:xfrm>
        </p:spPr>
        <p:txBody>
          <a:bodyPr/>
          <a:lstStyle/>
          <a:p>
            <a:pPr algn="l" eaLnBrk="1" hangingPunct="1"/>
            <a:r>
              <a:rPr lang="ru-RU" sz="2400" smtClean="0"/>
              <a:t>       </a:t>
            </a:r>
            <a:r>
              <a:rPr lang="ru-RU" sz="2400" b="1" i="1" smtClean="0">
                <a:solidFill>
                  <a:srgbClr val="003399"/>
                </a:solidFill>
              </a:rPr>
              <a:t>Кинематограф США</a:t>
            </a:r>
            <a:r>
              <a:rPr lang="ru-RU" sz="2400" smtClean="0"/>
              <a:t> </a:t>
            </a:r>
            <a:r>
              <a:rPr lang="ru-RU" sz="2400" smtClean="0">
                <a:solidFill>
                  <a:srgbClr val="FFCCFF"/>
                </a:solidFill>
              </a:rPr>
              <a:t>- цим терміном     	позначають кіноіндустрію США,    	найбільшу у світі і зосереджену, 	головним чином, в околицях    	містечка Голлівуд (біля Лос-   	Анджелеса, штат Каліфорнія), </a:t>
            </a:r>
          </a:p>
          <a:p>
            <a:pPr algn="l" eaLnBrk="1" hangingPunct="1"/>
            <a:r>
              <a:rPr lang="ru-RU" sz="2400" smtClean="0">
                <a:solidFill>
                  <a:srgbClr val="FFCCFF"/>
                </a:solidFill>
              </a:rPr>
              <a:t>          в якому знаходяться офіси та зні-</a:t>
            </a:r>
          </a:p>
          <a:p>
            <a:pPr algn="l" eaLnBrk="1" hangingPunct="1"/>
            <a:r>
              <a:rPr lang="ru-RU" sz="2400" smtClean="0">
                <a:solidFill>
                  <a:srgbClr val="FFCCFF"/>
                </a:solidFill>
              </a:rPr>
              <a:t>          мальні павільйони найбільших           	кінокомпаній США. Нерідко по-</a:t>
            </a:r>
          </a:p>
          <a:p>
            <a:pPr algn="l" eaLnBrk="1" hangingPunct="1"/>
            <a:r>
              <a:rPr lang="ru-RU" sz="2400" smtClean="0">
                <a:solidFill>
                  <a:srgbClr val="FFCCFF"/>
                </a:solidFill>
              </a:rPr>
              <a:t>     няття «американський кінематограф» </a:t>
            </a:r>
          </a:p>
          <a:p>
            <a:pPr algn="l" eaLnBrk="1" hangingPunct="1"/>
            <a:r>
              <a:rPr lang="ru-RU" sz="2400" smtClean="0">
                <a:solidFill>
                  <a:srgbClr val="FFCCFF"/>
                </a:solidFill>
              </a:rPr>
              <a:t>          і «Голлівуд» об'єднують, але це </a:t>
            </a:r>
          </a:p>
          <a:p>
            <a:pPr algn="l" eaLnBrk="1" hangingPunct="1"/>
            <a:r>
              <a:rPr lang="ru-RU" sz="2400" smtClean="0">
                <a:solidFill>
                  <a:srgbClr val="FFCCFF"/>
                </a:solidFill>
              </a:rPr>
              <a:t>          невірно. Американське кіно це не </a:t>
            </a:r>
          </a:p>
          <a:p>
            <a:pPr algn="l" eaLnBrk="1" hangingPunct="1"/>
            <a:r>
              <a:rPr lang="ru-RU" sz="2400" smtClean="0">
                <a:solidFill>
                  <a:srgbClr val="FFCCFF"/>
                </a:solidFill>
              </a:rPr>
              <a:t>          тільки величезна кіноіндустрія      	Голлівуду, але і розвинена 	система    	незалежного кіно.</a:t>
            </a:r>
            <a:endParaRPr lang="en-US" sz="2400" smtClean="0">
              <a:solidFill>
                <a:srgbClr val="FFCCFF"/>
              </a:solidFill>
            </a:endParaRPr>
          </a:p>
        </p:txBody>
      </p:sp>
      <p:sp>
        <p:nvSpPr>
          <p:cNvPr id="22530" name="Control 1"/>
          <p:cNvSpPr>
            <a:spLocks noChangeArrowheads="1" noChangeShapeType="1"/>
          </p:cNvSpPr>
          <p:nvPr/>
        </p:nvSpPr>
        <p:spPr bwMode="auto">
          <a:xfrm>
            <a:off x="457200" y="34051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 Antiqua" pitchFamily="18" charset="0"/>
            </a:endParaRPr>
          </a:p>
        </p:txBody>
      </p:sp>
      <p:sp>
        <p:nvSpPr>
          <p:cNvPr id="22531" name="Control 2"/>
          <p:cNvSpPr>
            <a:spLocks noChangeArrowheads="1" noChangeShapeType="1"/>
          </p:cNvSpPr>
          <p:nvPr/>
        </p:nvSpPr>
        <p:spPr bwMode="auto">
          <a:xfrm>
            <a:off x="457200" y="34051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 Antiqua" pitchFamily="18" charset="0"/>
            </a:endParaRPr>
          </a:p>
        </p:txBody>
      </p:sp>
      <p:sp>
        <p:nvSpPr>
          <p:cNvPr id="22532" name="Control 3"/>
          <p:cNvSpPr>
            <a:spLocks noChangeArrowheads="1" noChangeShapeType="1"/>
          </p:cNvSpPr>
          <p:nvPr/>
        </p:nvSpPr>
        <p:spPr bwMode="auto">
          <a:xfrm>
            <a:off x="457200" y="34051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 Antiqua" pitchFamily="18" charset="0"/>
            </a:endParaRPr>
          </a:p>
        </p:txBody>
      </p:sp>
      <p:sp>
        <p:nvSpPr>
          <p:cNvPr id="22533" name="Control 4"/>
          <p:cNvSpPr>
            <a:spLocks noChangeArrowheads="1" noChangeShapeType="1"/>
          </p:cNvSpPr>
          <p:nvPr/>
        </p:nvSpPr>
        <p:spPr bwMode="auto">
          <a:xfrm>
            <a:off x="457200" y="3405188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Book Antiqua" pitchFamily="18" charset="0"/>
            </a:endParaRPr>
          </a:p>
        </p:txBody>
      </p:sp>
      <p:pic>
        <p:nvPicPr>
          <p:cNvPr id="22534" name="Picture 6" descr="http://www.google.com.ua/images/cleard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3350" y="2855913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D:\hollywoo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132138" cy="6858000"/>
          </a:xfrm>
          <a:prstGeom prst="rect">
            <a:avLst/>
          </a:prstGeom>
          <a:noFill/>
          <a:ln w="57150">
            <a:solidFill>
              <a:srgbClr val="FFCCFF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D:\800px-Olympic_Ring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76250"/>
            <a:ext cx="8713787" cy="619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49275"/>
            <a:ext cx="8243888" cy="65532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66FFFF"/>
                </a:solidFill>
              </a:rPr>
              <a:t>Міжнародний Олімпійський комітет, скорочено МОК (англ. </a:t>
            </a:r>
            <a:r>
              <a:rPr lang="en-US" smtClean="0">
                <a:solidFill>
                  <a:srgbClr val="66FFFF"/>
                </a:solidFill>
              </a:rPr>
              <a:t>International Olympic Committee, </a:t>
            </a:r>
            <a:r>
              <a:rPr lang="ru-RU" smtClean="0">
                <a:solidFill>
                  <a:srgbClr val="66FFFF"/>
                </a:solidFill>
              </a:rPr>
              <a:t>фр. </a:t>
            </a:r>
            <a:r>
              <a:rPr lang="en-US" smtClean="0">
                <a:solidFill>
                  <a:srgbClr val="66FFFF"/>
                </a:solidFill>
              </a:rPr>
              <a:t>Comité International Olympique) - </a:t>
            </a:r>
            <a:r>
              <a:rPr lang="ru-RU" smtClean="0">
                <a:solidFill>
                  <a:srgbClr val="66FFFF"/>
                </a:solidFill>
              </a:rPr>
              <a:t>керівній орган ОЛІМПІЙСЬКОГО руху. </a:t>
            </a:r>
            <a:br>
              <a:rPr lang="ru-RU" smtClean="0">
                <a:solidFill>
                  <a:srgbClr val="66FFFF"/>
                </a:solidFill>
              </a:rPr>
            </a:br>
            <a:r>
              <a:rPr lang="ru-RU" smtClean="0">
                <a:solidFill>
                  <a:srgbClr val="66FFFF"/>
                </a:solidFill>
              </a:rPr>
              <a:t>МОК опікується організацією та проведенню ОЛІМПІЙСЬКИХ </a:t>
            </a:r>
            <a:r>
              <a:rPr lang="uk-UA" smtClean="0">
                <a:solidFill>
                  <a:srgbClr val="66FFFF"/>
                </a:solidFill>
              </a:rPr>
              <a:t>і</a:t>
            </a:r>
            <a:r>
              <a:rPr lang="ru-RU" smtClean="0">
                <a:solidFill>
                  <a:srgbClr val="66FFFF"/>
                </a:solidFill>
              </a:rPr>
              <a:t>гор керуючись у своїх рішеннях Олімпійською хартією. До складу входять ЙОГО 205 національних ОЛІМПІЙСЬКИХ комітетів. </a:t>
            </a:r>
            <a:br>
              <a:rPr lang="ru-RU" smtClean="0">
                <a:solidFill>
                  <a:srgbClr val="66FFFF"/>
                </a:solidFill>
              </a:rPr>
            </a:br>
            <a:r>
              <a:rPr lang="ru-RU" smtClean="0">
                <a:solidFill>
                  <a:srgbClr val="66FFFF"/>
                </a:solidFill>
              </a:rPr>
              <a:t>МОК був заснований 1894 року з ініціативи барона П'єра де Кубертена. Наразі МОК базується у Лозанні, Швейцарія. Нині МОК - найбільшаша і найповажніша у світі спорту організація.</a:t>
            </a:r>
            <a:endParaRPr lang="en-US" smtClean="0">
              <a:solidFill>
                <a:srgbClr val="66FFFF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400</Words>
  <Application>Microsoft Office PowerPoint</Application>
  <PresentationFormat>Экран (4:3)</PresentationFormat>
  <Paragraphs>41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Lucida Sans</vt:lpstr>
      <vt:lpstr>Book Antiqua</vt:lpstr>
      <vt:lpstr>Wingdings 2</vt:lpstr>
      <vt:lpstr>Wingdings</vt:lpstr>
      <vt:lpstr>Wingdings 3</vt:lpstr>
      <vt:lpstr>Calibri</vt:lpstr>
      <vt:lpstr>Times New Roman</vt:lpstr>
      <vt:lpstr>Апекс</vt:lpstr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культури 20 ст</dc:title>
  <dc:creator>dima</dc:creator>
  <cp:lastModifiedBy>Максим</cp:lastModifiedBy>
  <cp:revision>55</cp:revision>
  <dcterms:created xsi:type="dcterms:W3CDTF">2010-04-25T16:37:52Z</dcterms:created>
  <dcterms:modified xsi:type="dcterms:W3CDTF">2012-07-25T17:31:00Z</dcterms:modified>
</cp:coreProperties>
</file>