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93231-E1D2-4659-88AD-897BD440A250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8A635-8C82-4A18-BF20-0421C7E18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C8A635-8C82-4A18-BF20-0421C7E18CF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5DDBC6C-E5D9-486E-8E96-7DD013A6E55D}" type="datetimeFigureOut">
              <a:rPr lang="ru-RU" smtClean="0"/>
              <a:pPr/>
              <a:t>06.04.2014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62AE94-756E-48B9-A8F6-92D2645E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8288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Берлинский кризис 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1953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6" name="Picture 4" descr="http://s53.radikal.ru/i140/0904/f4/90bb99ffd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7776864" cy="453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183880" cy="10515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anchor="b">
            <a:normAutofit/>
          </a:bodyPr>
          <a:lstStyle/>
          <a:p>
            <a:r>
              <a:rPr lang="ru-RU" sz="3600" b="1" dirty="0" smtClean="0"/>
              <a:t>Последствия</a:t>
            </a:r>
            <a:endParaRPr lang="ru-RU" sz="3600" b="1" dirty="0"/>
          </a:p>
        </p:txBody>
      </p:sp>
      <p:pic>
        <p:nvPicPr>
          <p:cNvPr id="34818" name="Picture 2" descr="http://www.kinodrive.com/img/actors/photo-10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520280" cy="3990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131840" y="1268760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Кризис позволил Ульбрихту провести чистку партии от своих противников, обвинённых в пассивности и социал-демократическом уклоне.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21 июня было отменено объявленное было восстановление старых норм выработки; в октябре цены были повышены на 10-25 %.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Непосредственным последствием кризиса было также прекращение в 1954 году режима оккупации и обретение ГДР суверенитета.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157192"/>
            <a:ext cx="20986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00" dirty="0" smtClean="0"/>
              <a:t>Ва́льтер У́льбрихт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183880" cy="10515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anchor="b">
            <a:normAutofit/>
          </a:bodyPr>
          <a:lstStyle/>
          <a:p>
            <a:r>
              <a:rPr lang="ru-RU" sz="3600" b="1" dirty="0" smtClean="0"/>
              <a:t>Память о событиях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День 17 июня был объявлен в ФРГ национальным праздником — Днем немецкого единства.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В 1990 г. праздник был перенесен на 3 октября — дату объединения.</a:t>
            </a:r>
          </a:p>
          <a:p>
            <a:r>
              <a:rPr lang="ru-RU" sz="1600" dirty="0" smtClean="0"/>
              <a:t>   В Берлине, как указывалось, вскоре после событий был поставлен памятник предполагаемым советским жертвам, а отрезок улицы </a:t>
            </a:r>
            <a:r>
              <a:rPr lang="ru-RU" sz="1600" dirty="0" err="1" smtClean="0"/>
              <a:t>Унтер-ден-Линден</a:t>
            </a:r>
            <a:r>
              <a:rPr lang="ru-RU" sz="1600" dirty="0" smtClean="0"/>
              <a:t> от Бранденбургских ворот до </a:t>
            </a:r>
            <a:r>
              <a:rPr lang="ru-RU" sz="1600" dirty="0" err="1" smtClean="0"/>
              <a:t>Кайзер-дамм</a:t>
            </a:r>
            <a:r>
              <a:rPr lang="ru-RU" sz="1600" dirty="0" smtClean="0"/>
              <a:t> получил название «Улица 17 июня».</a:t>
            </a:r>
            <a:endParaRPr lang="ru-RU" sz="1600" dirty="0"/>
          </a:p>
        </p:txBody>
      </p:sp>
      <p:pic>
        <p:nvPicPr>
          <p:cNvPr id="35842" name="Picture 2" descr="http://timelifeblog.files.wordpress.com/2012/01/140.jpg?w=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720080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926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Берлинский кризис июня 1953 г.</a:t>
            </a:r>
            <a:r>
              <a:rPr lang="ru-RU" dirty="0" smtClean="0"/>
              <a:t> (широко известно как </a:t>
            </a:r>
            <a:r>
              <a:rPr lang="ru-RU" b="1" dirty="0" smtClean="0"/>
              <a:t>«Берлинское восстание»</a:t>
            </a:r>
            <a:r>
              <a:rPr lang="ru-RU" dirty="0" smtClean="0"/>
              <a:t>; в Германии — как </a:t>
            </a:r>
            <a:r>
              <a:rPr lang="ru-RU" b="1" dirty="0" smtClean="0"/>
              <a:t>«Народное восстание 17 июня»</a:t>
            </a:r>
            <a:r>
              <a:rPr lang="ru-RU" dirty="0" smtClean="0"/>
              <a:t>) — массовые антиправительственные народные выступления в ГДР 16-17 июня 1953 г.</a:t>
            </a:r>
            <a:endParaRPr lang="ru-RU" dirty="0"/>
          </a:p>
        </p:txBody>
      </p:sp>
      <p:pic>
        <p:nvPicPr>
          <p:cNvPr id="27650" name="Picture 2" descr="http://timelifeblog.files.wordpress.com/2012/01/264.jpg?w=1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6150611" cy="339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183880" cy="105156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и предпосылки кризиса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674" name="Picture 2" descr="http://copypast.ru/foto2/01982/stena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48680"/>
            <a:ext cx="3227475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48965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/>
              <a:t>   «Планомерное строительство социализма»</a:t>
            </a:r>
            <a:r>
              <a:rPr lang="ru-RU" dirty="0" smtClean="0"/>
              <a:t>(усиление роли полиции и государственной безопасности, форсированной коллективизации, мер против мелких собственников и частной торговли, массовой национализации предприятий, развития тяжелой промышленности в ущерб другим отраслям)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dirty="0" smtClean="0"/>
              <a:t>   Повышение норм выработки</a:t>
            </a:r>
            <a:r>
              <a:rPr lang="ru-RU" dirty="0" smtClean="0"/>
              <a:t>(принятие решения ЦК СЕПГ поднять нормы выработки для рабочих в целях борьбы с экономическими трудностями. Еще одним источником недовольства было повышение цен на мармелад «мармеладный бунт»)</a:t>
            </a:r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Кризис. Начало забастовки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701" name="Picture 5" descr="http://timelifeblog.files.wordpress.com/2012/01/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84784"/>
            <a:ext cx="3942841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556792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После того, как рабочие получили зарплату и обнаружили в ней вычеты, как за недоработку — началось брожение. В пятницу 12 июня среди рабочих крупной берлинской стройки (больницы </a:t>
            </a:r>
            <a:r>
              <a:rPr lang="ru-RU" dirty="0" err="1" smtClean="0"/>
              <a:t>Фридрихсхайн</a:t>
            </a:r>
            <a:r>
              <a:rPr lang="ru-RU" dirty="0" smtClean="0"/>
              <a:t>) возникла идея объявить забастовку. Её назначили на понедельник 15 июня. Утром строители </a:t>
            </a:r>
            <a:r>
              <a:rPr lang="ru-RU" dirty="0" err="1" smtClean="0"/>
              <a:t>Фридрихсхайн</a:t>
            </a:r>
            <a:r>
              <a:rPr lang="ru-RU" dirty="0" smtClean="0"/>
              <a:t> отказались выйти на работу и на общем собрании потребовали отмены повышенных норм.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События 16 июня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2" name="Picture 2" descr="http://i066.radikal.ru/1111/50/0ebe38c26c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852936"/>
            <a:ext cx="691276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1052736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Утром 16 июня среди рабочих распространился слух, что полиция занимает больницу </a:t>
            </a:r>
            <a:r>
              <a:rPr lang="ru-RU" sz="1600" dirty="0" err="1" smtClean="0"/>
              <a:t>Фридрихсхайн</a:t>
            </a:r>
            <a:r>
              <a:rPr lang="ru-RU" sz="1600" dirty="0" smtClean="0"/>
              <a:t>. После этого около 100 строителей двинулись, чтобы «освободить» своих коллег. Оттуда демонстранты двинулись к Дому министерств. Они требовали, снижения цен и роспуска народной армии. Начался митинг. Для успокоения толпы были направлены автомобили с громкоговорителями, но демонстрантам удалось овладеть одним из этих и с помощью его распространять собственные призывы.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62068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Требования сводились к четырем пунктам: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Восстановление старых норм зарплаты. </a:t>
            </a:r>
          </a:p>
          <a:p>
            <a:pPr marL="342900" indent="-342900">
              <a:buAutoNum type="arabicPeriod"/>
            </a:pPr>
            <a:r>
              <a:rPr lang="ru-RU" dirty="0" smtClean="0"/>
              <a:t>Немедленное снижение цен основные продукты.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Свободные и тайные выборы.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Амнистия забастовщиков и ораторов.</a:t>
            </a:r>
            <a:endParaRPr lang="ru-RU" dirty="0"/>
          </a:p>
        </p:txBody>
      </p:sp>
      <p:pic>
        <p:nvPicPr>
          <p:cNvPr id="1026" name="Picture 2" descr="http://i853.photobucket.com/albums/ab97/eugen_adler/berliner%20mauer/45441113_1245662940_plovdivtouris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052736"/>
            <a:ext cx="3854689" cy="4922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События 17 июня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Утром 17 июня в Берлине забастовка была уже всеобщей. Численность манифестантов в городе достигла 150.000 человек. Толпа громила полицейские участки, здания партийных и государственных органов и газетные киоски. Участники волнений уничтожали символы коммунистической власти — флаги, плакаты, портреты. Город фактически оказался в руках участников волнений. Была послана телеграмма с требованием «формирования временного правительства, составленного из революционных рабочих».</a:t>
            </a:r>
            <a:endParaRPr lang="ru-RU" dirty="0"/>
          </a:p>
        </p:txBody>
      </p:sp>
      <p:pic>
        <p:nvPicPr>
          <p:cNvPr id="31748" name="Picture 4" descr="http://i.widelec.org/zdjecia/3858/bundesarchiv-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908720"/>
            <a:ext cx="417646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83880" cy="10515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Подавление волнений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http://s.pikabu.ru/post_img/2013/07/23/6/1374562895_780586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52736"/>
            <a:ext cx="3816424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Правительство ГДР обратилось к СССР за вооруженной поддержкой. Около полудня 17 июня против протестующих, были двинуты полиция и советские танки. Демонстранты кидали в танки камнями и пытались повреждать у них радиоантенны. Толпа не расходилась, и советские войска открыли огонь. В 13-00 было объявлено чрезвычайное положение. Столкновения между советскими войсками и участниками волнений и стрельба продолжались до 19-00. На следующее утро вновь были попытки демонстраций, но они жёстко пресекались.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0"/>
            <a:ext cx="8183880" cy="10515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anchor="b">
            <a:normAutofit/>
          </a:bodyPr>
          <a:lstStyle/>
          <a:p>
            <a:r>
              <a:rPr lang="ru-RU" sz="3600" b="1" dirty="0" smtClean="0"/>
              <a:t>Итоги и последствия. Жертвы</a:t>
            </a:r>
            <a:endParaRPr lang="ru-RU" sz="3600" b="1" dirty="0"/>
          </a:p>
        </p:txBody>
      </p:sp>
      <p:pic>
        <p:nvPicPr>
          <p:cNvPr id="33794" name="Picture 2" descr="&amp;Fcy;&amp;acy;&amp;jcy;&amp;lcy;:2006-07-30 Urnenfriedhof Seest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052736"/>
            <a:ext cx="4451648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5085184"/>
            <a:ext cx="4464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Братская могила и музей 11 погибших берлинцев на кладбище-колумбарии </a:t>
            </a:r>
            <a:r>
              <a:rPr lang="ru-RU" sz="1400" dirty="0" err="1" smtClean="0"/>
              <a:t>Зеештрассе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24744"/>
            <a:ext cx="3744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Согласно минимальным подсчетам, погибло 55 человек 16 июня.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Ранено 46 полицейских.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Всего было арестовано около 20 тысяч человек.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Число жертв на Западе сильно преувеличивалось — называлась например цифра 507 убитых.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Общий материальный ущерб составил 500.000 марок.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222</TotalTime>
  <Words>571</Words>
  <Application>Microsoft Office PowerPoint</Application>
  <PresentationFormat>Экран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Берлинский кризис  1953 года </vt:lpstr>
      <vt:lpstr>Слайд 2</vt:lpstr>
      <vt:lpstr>Причины и предпосылки кризиса</vt:lpstr>
      <vt:lpstr>Кризис. Начало забастовки</vt:lpstr>
      <vt:lpstr>События 16 июня</vt:lpstr>
      <vt:lpstr>Слайд 6</vt:lpstr>
      <vt:lpstr>События 17 июня</vt:lpstr>
      <vt:lpstr>Подавление волнений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влада</dc:creator>
  <cp:lastModifiedBy>влада</cp:lastModifiedBy>
  <cp:revision>25</cp:revision>
  <dcterms:created xsi:type="dcterms:W3CDTF">2014-04-06T12:21:51Z</dcterms:created>
  <dcterms:modified xsi:type="dcterms:W3CDTF">2014-04-06T20:44:54Z</dcterms:modified>
</cp:coreProperties>
</file>