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5F"/>
    <a:srgbClr val="FF3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23EB0C1-AABB-44B0-BB02-21108FF1F763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0CBC56-DA7B-45ED-903C-3DB960D1F8A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02026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/>
              <a:t>Презентація </a:t>
            </a:r>
            <a:r>
              <a:rPr lang="uk-UA" sz="4900" dirty="0" smtClean="0"/>
              <a:t/>
            </a:r>
            <a:br>
              <a:rPr lang="uk-UA" sz="4900" dirty="0" smtClean="0"/>
            </a:br>
            <a:r>
              <a:rPr lang="uk-UA" sz="3600" dirty="0" smtClean="0"/>
              <a:t>з </a:t>
            </a:r>
            <a:r>
              <a:rPr lang="uk-UA" sz="3600" dirty="0" err="1" smtClean="0"/>
              <a:t>Всесвітньї</a:t>
            </a:r>
            <a:r>
              <a:rPr lang="uk-UA" sz="3600" dirty="0" smtClean="0"/>
              <a:t> історії </a:t>
            </a:r>
            <a:br>
              <a:rPr lang="uk-UA" sz="3600" dirty="0" smtClean="0"/>
            </a:br>
            <a:r>
              <a:rPr lang="uk-UA" sz="3600" dirty="0" smtClean="0"/>
              <a:t>на тему:</a:t>
            </a:r>
            <a:br>
              <a:rPr lang="uk-UA" sz="3600" dirty="0" smtClean="0"/>
            </a:br>
            <a:r>
              <a:rPr lang="uk-UA" sz="5300" dirty="0" smtClean="0"/>
              <a:t>Основні напрями НТР у </a:t>
            </a:r>
            <a:r>
              <a:rPr lang="en-US" sz="5300" dirty="0" smtClean="0"/>
              <a:t>II </a:t>
            </a:r>
            <a:r>
              <a:rPr lang="uk-UA" sz="5300" dirty="0" smtClean="0"/>
              <a:t>пол.</a:t>
            </a:r>
            <a:r>
              <a:rPr lang="en-US" sz="5300" dirty="0" smtClean="0"/>
              <a:t>XX-</a:t>
            </a:r>
            <a:r>
              <a:rPr lang="uk-UA" sz="5300" dirty="0" smtClean="0"/>
              <a:t>поч.</a:t>
            </a:r>
            <a:r>
              <a:rPr lang="en-US" sz="5300" dirty="0" smtClean="0"/>
              <a:t>XXI </a:t>
            </a:r>
            <a:r>
              <a:rPr lang="uk-UA" sz="5300" dirty="0" smtClean="0"/>
              <a:t>ст. Розвиток науки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690258" cy="9158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b="1" dirty="0" err="1" smtClean="0"/>
              <a:t>Аскерової</a:t>
            </a:r>
            <a:r>
              <a:rPr lang="uk-UA" b="1" dirty="0" smtClean="0"/>
              <a:t> Марії </a:t>
            </a:r>
          </a:p>
          <a:p>
            <a:pPr algn="l"/>
            <a:r>
              <a:rPr lang="uk-UA" b="1" dirty="0" smtClean="0"/>
              <a:t>7-Б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150708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Урок 31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593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30" y="3652427"/>
            <a:ext cx="3082230" cy="308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5179145" cy="295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3419872" cy="5184576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До 1978 р.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, як </a:t>
            </a:r>
            <a:r>
              <a:rPr lang="ru-RU" dirty="0" err="1"/>
              <a:t>віспа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1979 р. </a:t>
            </a:r>
            <a:r>
              <a:rPr lang="ru-RU" dirty="0" err="1"/>
              <a:t>припинено</a:t>
            </a:r>
            <a:r>
              <a:rPr lang="ru-RU" dirty="0"/>
              <a:t> </a:t>
            </a:r>
            <a:r>
              <a:rPr lang="ru-RU" dirty="0" err="1"/>
              <a:t>щеплення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протии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У 1982 р. </a:t>
            </a:r>
            <a:r>
              <a:rPr lang="ru-RU" dirty="0" err="1"/>
              <a:t>зареєстровано</a:t>
            </a:r>
            <a:r>
              <a:rPr lang="ru-RU" dirty="0"/>
              <a:t> перший </a:t>
            </a:r>
            <a:r>
              <a:rPr lang="ru-RU" dirty="0" err="1"/>
              <a:t>випадок</a:t>
            </a:r>
            <a:r>
              <a:rPr lang="ru-RU" dirty="0"/>
              <a:t> </a:t>
            </a:r>
            <a:r>
              <a:rPr lang="ru-RU" dirty="0" err="1"/>
              <a:t>невідомого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синдрому </a:t>
            </a:r>
            <a:r>
              <a:rPr lang="ru-RU" dirty="0" err="1"/>
              <a:t>набутого</a:t>
            </a:r>
            <a:r>
              <a:rPr lang="ru-RU" dirty="0"/>
              <a:t> </a:t>
            </a:r>
            <a:r>
              <a:rPr lang="ru-RU" dirty="0" err="1"/>
              <a:t>імунного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(СНІД), </a:t>
            </a:r>
            <a:r>
              <a:rPr lang="ru-RU" dirty="0" err="1"/>
              <a:t>який</a:t>
            </a:r>
            <a:r>
              <a:rPr lang="ru-RU" dirty="0"/>
              <a:t> через </a:t>
            </a:r>
            <a:r>
              <a:rPr lang="ru-RU" dirty="0" err="1"/>
              <a:t>невиліковність</a:t>
            </a:r>
            <a:r>
              <a:rPr lang="ru-RU" dirty="0"/>
              <a:t> і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назвали «</a:t>
            </a:r>
            <a:r>
              <a:rPr lang="ru-RU" dirty="0" err="1"/>
              <a:t>чумою</a:t>
            </a:r>
            <a:r>
              <a:rPr lang="ru-RU" dirty="0"/>
              <a:t> ХХ ст.».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13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r>
              <a:rPr lang="uk-UA" dirty="0" smtClean="0"/>
              <a:t>                    Освіта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4000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047056"/>
            <a:ext cx="4576564" cy="5269768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 </a:t>
            </a:r>
            <a:r>
              <a:rPr lang="ru-RU" dirty="0" err="1"/>
              <a:t>Обов’язкове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закріплено</a:t>
            </a:r>
            <a:r>
              <a:rPr lang="ru-RU" dirty="0"/>
              <a:t> в </a:t>
            </a:r>
            <a:r>
              <a:rPr lang="ru-RU" dirty="0" err="1"/>
              <a:t>законодавстві</a:t>
            </a:r>
            <a:r>
              <a:rPr lang="ru-RU" dirty="0"/>
              <a:t> </a:t>
            </a:r>
            <a:r>
              <a:rPr lang="ru-RU" dirty="0" err="1"/>
              <a:t>переважної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(держава </a:t>
            </a:r>
            <a:r>
              <a:rPr lang="ru-RU" dirty="0" err="1"/>
              <a:t>гарантує</a:t>
            </a:r>
            <a:r>
              <a:rPr lang="ru-RU" dirty="0"/>
              <a:t> і </a:t>
            </a:r>
            <a:r>
              <a:rPr lang="ru-RU" dirty="0" err="1"/>
              <a:t>регламентує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).</a:t>
            </a:r>
          </a:p>
          <a:p>
            <a:pPr algn="ctr"/>
            <a:r>
              <a:rPr lang="ru-RU" dirty="0"/>
              <a:t>• </a:t>
            </a:r>
            <a:r>
              <a:rPr lang="ru-RU" dirty="0" err="1"/>
              <a:t>Збільшено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освіту</a:t>
            </a:r>
            <a:r>
              <a:rPr lang="ru-RU" dirty="0"/>
              <a:t> (</a:t>
            </a:r>
            <a:r>
              <a:rPr lang="ru-RU" dirty="0" err="1"/>
              <a:t>державні</a:t>
            </a:r>
            <a:r>
              <a:rPr lang="ru-RU" dirty="0"/>
              <a:t> та </a:t>
            </a:r>
            <a:r>
              <a:rPr lang="ru-RU" dirty="0" err="1"/>
              <a:t>приватні</a:t>
            </a:r>
            <a:r>
              <a:rPr lang="ru-RU" dirty="0"/>
              <a:t>, </a:t>
            </a:r>
            <a:r>
              <a:rPr lang="ru-RU" dirty="0" err="1"/>
              <a:t>передовсім</a:t>
            </a:r>
            <a:r>
              <a:rPr lang="ru-RU" dirty="0"/>
              <a:t> на </a:t>
            </a:r>
            <a:r>
              <a:rPr lang="ru-RU" dirty="0" err="1"/>
              <a:t>оснащення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необхідним</a:t>
            </a:r>
            <a:r>
              <a:rPr lang="ru-RU" dirty="0"/>
              <a:t> </a:t>
            </a:r>
            <a:r>
              <a:rPr lang="ru-RU" dirty="0" err="1"/>
              <a:t>обладнанням</a:t>
            </a:r>
            <a:r>
              <a:rPr lang="ru-RU" dirty="0"/>
              <a:t>, </a:t>
            </a:r>
            <a:r>
              <a:rPr lang="ru-RU" dirty="0" err="1"/>
              <a:t>комп’ютерами</a:t>
            </a:r>
            <a:r>
              <a:rPr lang="ru-RU" dirty="0"/>
              <a:t>, </a:t>
            </a:r>
            <a:r>
              <a:rPr lang="ru-RU" dirty="0" err="1"/>
              <a:t>аудіо</a:t>
            </a:r>
            <a:r>
              <a:rPr lang="ru-RU" dirty="0"/>
              <a:t>- та </a:t>
            </a:r>
            <a:r>
              <a:rPr lang="ru-RU" dirty="0" err="1"/>
              <a:t>відеотехнікою</a:t>
            </a:r>
            <a:r>
              <a:rPr lang="ru-RU" dirty="0"/>
              <a:t>).</a:t>
            </a:r>
          </a:p>
          <a:p>
            <a:pPr algn="ctr"/>
            <a:r>
              <a:rPr lang="ru-RU" dirty="0"/>
              <a:t>•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радикальні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в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з метою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 та </a:t>
            </a:r>
            <a:r>
              <a:rPr lang="ru-RU" dirty="0" err="1"/>
              <a:t>суспільними</a:t>
            </a:r>
            <a:r>
              <a:rPr lang="ru-RU" dirty="0"/>
              <a:t> потребами (</a:t>
            </a:r>
            <a:r>
              <a:rPr lang="ru-RU" dirty="0" err="1"/>
              <a:t>розбудова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ланок, </a:t>
            </a:r>
            <a:r>
              <a:rPr lang="ru-RU" dirty="0" err="1"/>
              <a:t>модернізація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та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1450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49" y="260648"/>
            <a:ext cx="4350535" cy="288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0860"/>
            <a:ext cx="3652201" cy="363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3775736" cy="5968780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 За умов НТР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природничо</a:t>
            </a:r>
            <a:r>
              <a:rPr lang="ru-RU" dirty="0"/>
              <a:t>-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але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гуманізації</a:t>
            </a:r>
            <a:r>
              <a:rPr lang="ru-RU" dirty="0"/>
              <a:t> і </a:t>
            </a:r>
            <a:r>
              <a:rPr lang="ru-RU" dirty="0" err="1"/>
              <a:t>гуманітаризації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• </a:t>
            </a:r>
            <a:r>
              <a:rPr lang="ru-RU" dirty="0" err="1"/>
              <a:t>Посилюється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ru-RU" dirty="0" err="1"/>
              <a:t>міждержавні</a:t>
            </a:r>
            <a:r>
              <a:rPr lang="ru-RU" dirty="0"/>
              <a:t>, </a:t>
            </a:r>
            <a:r>
              <a:rPr lang="ru-RU" dirty="0" err="1"/>
              <a:t>міжрегіональні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).</a:t>
            </a:r>
          </a:p>
          <a:p>
            <a:pPr algn="ctr"/>
            <a:r>
              <a:rPr lang="ru-RU" dirty="0"/>
              <a:t>• Але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африканських</a:t>
            </a:r>
            <a:r>
              <a:rPr lang="ru-RU" dirty="0"/>
              <a:t> та </a:t>
            </a:r>
            <a:r>
              <a:rPr lang="ru-RU" dirty="0" err="1"/>
              <a:t>азіатських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тут головною проблемою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неписьменності</a:t>
            </a:r>
            <a:r>
              <a:rPr lang="ru-RU" dirty="0"/>
              <a:t>. В </a:t>
            </a:r>
            <a:r>
              <a:rPr lang="ru-RU" dirty="0" err="1"/>
              <a:t>Ірані</a:t>
            </a:r>
            <a:r>
              <a:rPr lang="ru-RU" dirty="0"/>
              <a:t>, </a:t>
            </a:r>
            <a:r>
              <a:rPr lang="ru-RU" dirty="0" err="1"/>
              <a:t>Афганістані</a:t>
            </a:r>
            <a:r>
              <a:rPr lang="ru-RU" dirty="0"/>
              <a:t>, </a:t>
            </a:r>
            <a:r>
              <a:rPr lang="ru-RU" dirty="0" err="1"/>
              <a:t>Індії</a:t>
            </a:r>
            <a:r>
              <a:rPr lang="ru-RU" dirty="0"/>
              <a:t> та Бангладеш </a:t>
            </a:r>
            <a:r>
              <a:rPr lang="ru-RU" dirty="0" err="1"/>
              <a:t>частка</a:t>
            </a:r>
            <a:r>
              <a:rPr lang="ru-RU" dirty="0"/>
              <a:t> грамотного </a:t>
            </a:r>
            <a:r>
              <a:rPr lang="ru-RU" dirty="0" err="1"/>
              <a:t>населення</a:t>
            </a:r>
            <a:r>
              <a:rPr lang="ru-RU" dirty="0"/>
              <a:t> становить </a:t>
            </a:r>
            <a:r>
              <a:rPr lang="ru-RU" dirty="0" err="1"/>
              <a:t>лише</a:t>
            </a:r>
            <a:r>
              <a:rPr lang="ru-RU" dirty="0"/>
              <a:t> 20 %).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725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54252" y="-1539552"/>
            <a:ext cx="9108504" cy="1399032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/>
              <a:t>НТР.Розвиток</a:t>
            </a:r>
            <a:r>
              <a:rPr lang="uk-UA" sz="3600" dirty="0" smtClean="0"/>
              <a:t> науки і освіти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" y="44624"/>
            <a:ext cx="910752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548680"/>
            <a:ext cx="3248833" cy="4916081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Друга половина ХХ ст. –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розгортання</a:t>
            </a:r>
            <a:r>
              <a:rPr lang="ru-RU" dirty="0"/>
              <a:t> НТР, яка </a:t>
            </a:r>
            <a:r>
              <a:rPr lang="ru-RU" dirty="0" err="1"/>
              <a:t>пройшла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три </a:t>
            </a:r>
            <a:r>
              <a:rPr lang="ru-RU" dirty="0" err="1"/>
              <a:t>етапи</a:t>
            </a:r>
            <a:r>
              <a:rPr lang="ru-RU" dirty="0"/>
              <a:t>:</a:t>
            </a:r>
          </a:p>
          <a:p>
            <a:pPr algn="ctr"/>
            <a:r>
              <a:rPr lang="ru-RU" dirty="0"/>
              <a:t>• 1-й </a:t>
            </a:r>
            <a:r>
              <a:rPr lang="ru-RU" dirty="0" err="1"/>
              <a:t>етап</a:t>
            </a:r>
            <a:r>
              <a:rPr lang="ru-RU" dirty="0"/>
              <a:t> (з початок 50-х).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• 2-й </a:t>
            </a:r>
            <a:r>
              <a:rPr lang="ru-RU" dirty="0" err="1"/>
              <a:t>етап</a:t>
            </a:r>
            <a:r>
              <a:rPr lang="ru-RU" dirty="0"/>
              <a:t> (60–70-ті </a:t>
            </a:r>
            <a:r>
              <a:rPr lang="ru-RU" dirty="0" err="1"/>
              <a:t>рр</a:t>
            </a:r>
            <a:r>
              <a:rPr lang="ru-RU" dirty="0"/>
              <a:t>.). </a:t>
            </a:r>
            <a:r>
              <a:rPr lang="ru-RU" dirty="0" err="1"/>
              <a:t>Розпочалася</a:t>
            </a:r>
            <a:r>
              <a:rPr lang="ru-RU" dirty="0"/>
              <a:t> </a:t>
            </a:r>
            <a:r>
              <a:rPr lang="ru-RU" dirty="0" err="1"/>
              <a:t>масова</a:t>
            </a:r>
            <a:r>
              <a:rPr lang="ru-RU" dirty="0"/>
              <a:t> </a:t>
            </a: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• 3-й </a:t>
            </a:r>
            <a:r>
              <a:rPr lang="ru-RU" dirty="0" err="1"/>
              <a:t>етап</a:t>
            </a:r>
            <a:r>
              <a:rPr lang="ru-RU" dirty="0"/>
              <a:t> (з початку 80-х </a:t>
            </a:r>
            <a:r>
              <a:rPr lang="ru-RU" dirty="0" err="1"/>
              <a:t>рр</a:t>
            </a:r>
            <a:r>
              <a:rPr lang="ru-RU" dirty="0"/>
              <a:t>.).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інформатизації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10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4958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0" y="3429000"/>
            <a:ext cx="4368207" cy="32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908" y="386766"/>
            <a:ext cx="3528392" cy="6318389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9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Активізувалися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(</a:t>
            </a:r>
            <a:r>
              <a:rPr lang="ru-RU" dirty="0" err="1"/>
              <a:t>ядерна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</a:t>
            </a:r>
            <a:r>
              <a:rPr lang="ru-RU" dirty="0" err="1"/>
              <a:t>біологічна</a:t>
            </a:r>
            <a:r>
              <a:rPr lang="ru-RU" dirty="0"/>
              <a:t>, </a:t>
            </a:r>
            <a:r>
              <a:rPr lang="ru-RU" dirty="0" err="1"/>
              <a:t>сонячна</a:t>
            </a:r>
            <a:r>
              <a:rPr lang="ru-RU" dirty="0"/>
              <a:t>, </a:t>
            </a:r>
            <a:r>
              <a:rPr lang="ru-RU" dirty="0" err="1"/>
              <a:t>водна</a:t>
            </a:r>
            <a:r>
              <a:rPr lang="ru-RU" dirty="0"/>
              <a:t>, </a:t>
            </a:r>
            <a:r>
              <a:rPr lang="ru-RU" dirty="0" err="1"/>
              <a:t>вітрова</a:t>
            </a:r>
            <a:r>
              <a:rPr lang="ru-RU" dirty="0"/>
              <a:t>),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біотехнологій</a:t>
            </a:r>
            <a:r>
              <a:rPr lang="ru-RU" dirty="0"/>
              <a:t> та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та </a:t>
            </a:r>
            <a:r>
              <a:rPr lang="ru-RU" dirty="0" err="1"/>
              <a:t>приладів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мінімізації</a:t>
            </a:r>
            <a:r>
              <a:rPr lang="ru-RU" dirty="0"/>
              <a:t>.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космосу (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супутники</a:t>
            </a:r>
            <a:r>
              <a:rPr lang="ru-RU" dirty="0"/>
              <a:t>,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польоти</a:t>
            </a:r>
            <a:r>
              <a:rPr lang="ru-RU" dirty="0"/>
              <a:t>, </a:t>
            </a:r>
            <a:r>
              <a:rPr lang="ru-RU" dirty="0" err="1"/>
              <a:t>висадка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орбітальні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).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Визначенням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вагомих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у </a:t>
            </a:r>
            <a:r>
              <a:rPr lang="ru-RU" dirty="0" err="1"/>
              <a:t>розвиток</a:t>
            </a:r>
            <a:r>
              <a:rPr lang="ru-RU" dirty="0"/>
              <a:t> науки (</a:t>
            </a:r>
            <a:r>
              <a:rPr lang="ru-RU" dirty="0" err="1"/>
              <a:t>фізика</a:t>
            </a:r>
            <a:r>
              <a:rPr lang="ru-RU" dirty="0"/>
              <a:t>, </a:t>
            </a:r>
            <a:r>
              <a:rPr lang="ru-RU" dirty="0" err="1"/>
              <a:t>хімія</a:t>
            </a:r>
            <a:r>
              <a:rPr lang="ru-RU" dirty="0"/>
              <a:t>, </a:t>
            </a:r>
            <a:r>
              <a:rPr lang="ru-RU" dirty="0" err="1"/>
              <a:t>фізіологія</a:t>
            </a:r>
            <a:r>
              <a:rPr lang="ru-RU" dirty="0"/>
              <a:t> і медицина)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комітет</a:t>
            </a:r>
            <a:r>
              <a:rPr lang="ru-RU" dirty="0"/>
              <a:t> з </a:t>
            </a:r>
            <a:r>
              <a:rPr lang="ru-RU" dirty="0" err="1"/>
              <a:t>Нобелівських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93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15636"/>
            <a:ext cx="9145016" cy="684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Admin\Рабочий стол\Всесвітка\73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8860"/>
            <a:ext cx="4085456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76672"/>
            <a:ext cx="3960440" cy="3384376"/>
          </a:xfrm>
          <a:prstGeom prst="rect">
            <a:avLst/>
          </a:prstGeom>
          <a:solidFill>
            <a:srgbClr val="DE005F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Але НТР </a:t>
            </a:r>
            <a:r>
              <a:rPr lang="ru-RU" sz="2400" dirty="0" err="1"/>
              <a:t>має</a:t>
            </a:r>
            <a:r>
              <a:rPr lang="ru-RU" sz="2400" dirty="0"/>
              <a:t> й </a:t>
            </a:r>
            <a:r>
              <a:rPr lang="ru-RU" sz="2400" dirty="0" err="1"/>
              <a:t>негативну</a:t>
            </a:r>
            <a:r>
              <a:rPr lang="ru-RU" sz="2400" dirty="0"/>
              <a:t> сторону: </a:t>
            </a:r>
            <a:r>
              <a:rPr lang="ru-RU" sz="2400" dirty="0" err="1"/>
              <a:t>особлива</a:t>
            </a:r>
            <a:r>
              <a:rPr lang="ru-RU" sz="2400" dirty="0"/>
              <a:t> </a:t>
            </a:r>
            <a:r>
              <a:rPr lang="ru-RU" sz="2400" dirty="0" err="1"/>
              <a:t>небезпека</a:t>
            </a:r>
            <a:r>
              <a:rPr lang="ru-RU" sz="2400" dirty="0"/>
              <a:t> </a:t>
            </a:r>
            <a:r>
              <a:rPr lang="ru-RU" sz="2400" dirty="0" err="1"/>
              <a:t>пов’язана</a:t>
            </a:r>
            <a:r>
              <a:rPr lang="ru-RU" sz="2400" dirty="0"/>
              <a:t> з </a:t>
            </a:r>
            <a:r>
              <a:rPr lang="ru-RU" sz="2400" dirty="0" err="1"/>
              <a:t>досягненнями</a:t>
            </a:r>
            <a:r>
              <a:rPr lang="ru-RU" sz="2400" dirty="0"/>
              <a:t> у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медицини</a:t>
            </a:r>
            <a:r>
              <a:rPr lang="ru-RU" sz="2400" dirty="0"/>
              <a:t>, </a:t>
            </a:r>
            <a:r>
              <a:rPr lang="ru-RU" sz="2400" dirty="0" err="1"/>
              <a:t>генної</a:t>
            </a:r>
            <a:r>
              <a:rPr lang="ru-RU" sz="2400" dirty="0"/>
              <a:t> </a:t>
            </a:r>
            <a:r>
              <a:rPr lang="ru-RU" sz="2400" dirty="0" err="1"/>
              <a:t>інженерії</a:t>
            </a:r>
            <a:r>
              <a:rPr lang="ru-RU" sz="2400" dirty="0"/>
              <a:t> (</a:t>
            </a:r>
            <a:r>
              <a:rPr lang="ru-RU" sz="2400" dirty="0" err="1"/>
              <a:t>біологічна</a:t>
            </a:r>
            <a:r>
              <a:rPr lang="ru-RU" sz="2400" dirty="0"/>
              <a:t> </a:t>
            </a:r>
            <a:r>
              <a:rPr lang="ru-RU" sz="2400" dirty="0" err="1"/>
              <a:t>зброя</a:t>
            </a:r>
            <a:r>
              <a:rPr lang="ru-RU" sz="2400" dirty="0"/>
              <a:t>, </a:t>
            </a:r>
            <a:r>
              <a:rPr lang="ru-RU" sz="2400" dirty="0" err="1"/>
              <a:t>клонування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549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Хроніка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C:\Documents and Settings\Admin\Рабочий стол\Всесвітка\Alan_shep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1008"/>
            <a:ext cx="255826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28793"/>
            <a:ext cx="43754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28392"/>
            <a:ext cx="236957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900801"/>
            <a:ext cx="3528392" cy="5040560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4 </a:t>
            </a:r>
            <a:r>
              <a:rPr lang="ru-RU" dirty="0" err="1"/>
              <a:t>жовтня</a:t>
            </a:r>
            <a:r>
              <a:rPr lang="ru-RU" dirty="0"/>
              <a:t> 1957 р.-Запуск СРСР </a:t>
            </a:r>
            <a:r>
              <a:rPr lang="ru-RU" dirty="0" err="1"/>
              <a:t>першого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штучного </a:t>
            </a:r>
            <a:r>
              <a:rPr lang="ru-RU" dirty="0" err="1"/>
              <a:t>супутника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1 лютого 1958 р.-Запуск на </a:t>
            </a:r>
            <a:r>
              <a:rPr lang="ru-RU" dirty="0" err="1"/>
              <a:t>орбіту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супутника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12 </a:t>
            </a:r>
            <a:r>
              <a:rPr lang="ru-RU" dirty="0" err="1"/>
              <a:t>квітня</a:t>
            </a:r>
            <a:r>
              <a:rPr lang="ru-RU" dirty="0"/>
              <a:t> 1961 р.-Перший </a:t>
            </a:r>
            <a:r>
              <a:rPr lang="ru-RU" dirty="0" err="1"/>
              <a:t>орбітальний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космонавта Ю. </a:t>
            </a:r>
            <a:r>
              <a:rPr lang="ru-RU" dirty="0" err="1"/>
              <a:t>Гагаріна</a:t>
            </a:r>
            <a:r>
              <a:rPr lang="ru-RU" dirty="0"/>
              <a:t> на </a:t>
            </a:r>
            <a:r>
              <a:rPr lang="ru-RU" dirty="0" err="1"/>
              <a:t>космічному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«Восток-1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5 </a:t>
            </a:r>
            <a:r>
              <a:rPr lang="ru-RU" dirty="0" err="1"/>
              <a:t>травня</a:t>
            </a:r>
            <a:r>
              <a:rPr lang="ru-RU" dirty="0"/>
              <a:t> 1961 р</a:t>
            </a:r>
            <a:r>
              <a:rPr lang="ru-RU" dirty="0" smtClean="0"/>
              <a:t>.-</a:t>
            </a:r>
            <a:r>
              <a:rPr lang="ru-RU" dirty="0"/>
              <a:t>Перший </a:t>
            </a:r>
            <a:r>
              <a:rPr lang="ru-RU" dirty="0" err="1"/>
              <a:t>політ</a:t>
            </a:r>
            <a:r>
              <a:rPr lang="ru-RU" dirty="0"/>
              <a:t> у космос </a:t>
            </a:r>
            <a:r>
              <a:rPr lang="ru-RU" dirty="0" err="1"/>
              <a:t>американського</a:t>
            </a:r>
            <a:r>
              <a:rPr lang="ru-RU" dirty="0"/>
              <a:t> астронавта А. Шепарда</a:t>
            </a:r>
          </a:p>
        </p:txBody>
      </p:sp>
    </p:spTree>
    <p:extLst>
      <p:ext uri="{BB962C8B-B14F-4D97-AF65-F5344CB8AC3E}">
        <p14:creationId xmlns:p14="http://schemas.microsoft.com/office/powerpoint/2010/main" val="877745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9036496" cy="1399032"/>
          </a:xfrm>
        </p:spPr>
        <p:txBody>
          <a:bodyPr/>
          <a:lstStyle/>
          <a:p>
            <a:pPr algn="ctr"/>
            <a:r>
              <a:rPr lang="ru-RU" dirty="0" err="1"/>
              <a:t>Хроніка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96142"/>
            <a:ext cx="1763688" cy="24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6" y="3825044"/>
            <a:ext cx="2964499" cy="22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62" y="718339"/>
            <a:ext cx="3155178" cy="28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718339"/>
            <a:ext cx="4464496" cy="6095037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750" dirty="0" err="1"/>
              <a:t>Березень</a:t>
            </a:r>
            <a:r>
              <a:rPr lang="ru-RU" sz="1750" dirty="0"/>
              <a:t> 1965 р.-Перший </a:t>
            </a:r>
            <a:r>
              <a:rPr lang="ru-RU" sz="1750" dirty="0" err="1"/>
              <a:t>вихід</a:t>
            </a:r>
            <a:r>
              <a:rPr lang="ru-RU" sz="1750" dirty="0"/>
              <a:t> </a:t>
            </a:r>
            <a:r>
              <a:rPr lang="ru-RU" sz="1750" dirty="0" err="1"/>
              <a:t>людини</a:t>
            </a:r>
            <a:r>
              <a:rPr lang="ru-RU" sz="1750" dirty="0"/>
              <a:t> у </a:t>
            </a:r>
            <a:r>
              <a:rPr lang="ru-RU" sz="1750" dirty="0" err="1"/>
              <a:t>відкритий</a:t>
            </a:r>
            <a:r>
              <a:rPr lang="ru-RU" sz="1750" dirty="0"/>
              <a:t> космос, </a:t>
            </a:r>
            <a:r>
              <a:rPr lang="ru-RU" sz="1750" dirty="0" err="1"/>
              <a:t>здійснений</a:t>
            </a:r>
            <a:r>
              <a:rPr lang="ru-RU" sz="1750" dirty="0"/>
              <a:t> </a:t>
            </a:r>
            <a:r>
              <a:rPr lang="ru-RU" sz="1750" dirty="0" err="1"/>
              <a:t>радянським</a:t>
            </a:r>
            <a:r>
              <a:rPr lang="ru-RU" sz="1750" dirty="0"/>
              <a:t> космонавтом О. </a:t>
            </a:r>
            <a:r>
              <a:rPr lang="ru-RU" sz="1750" dirty="0" err="1"/>
              <a:t>Леоновим</a:t>
            </a:r>
            <a:endParaRPr lang="ru-RU" sz="175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50" dirty="0"/>
              <a:t>1969 р.-</a:t>
            </a:r>
            <a:r>
              <a:rPr lang="ru-RU" sz="1750" dirty="0" err="1"/>
              <a:t>Висадка</a:t>
            </a:r>
            <a:r>
              <a:rPr lang="ru-RU" sz="1750" dirty="0"/>
              <a:t> на </a:t>
            </a:r>
            <a:r>
              <a:rPr lang="ru-RU" sz="1750" dirty="0" err="1"/>
              <a:t>поверхню</a:t>
            </a:r>
            <a:r>
              <a:rPr lang="ru-RU" sz="1750" dirty="0"/>
              <a:t> </a:t>
            </a:r>
            <a:r>
              <a:rPr lang="ru-RU" sz="1750" dirty="0" err="1"/>
              <a:t>Місяця</a:t>
            </a:r>
            <a:r>
              <a:rPr lang="ru-RU" sz="1750" dirty="0"/>
              <a:t> </a:t>
            </a:r>
            <a:r>
              <a:rPr lang="ru-RU" sz="1750" dirty="0" err="1"/>
              <a:t>американських</a:t>
            </a:r>
            <a:r>
              <a:rPr lang="ru-RU" sz="1750" dirty="0"/>
              <a:t> </a:t>
            </a:r>
            <a:r>
              <a:rPr lang="ru-RU" sz="1750" dirty="0" err="1"/>
              <a:t>астронавтів</a:t>
            </a:r>
            <a:r>
              <a:rPr lang="ru-RU" sz="1750" dirty="0"/>
              <a:t> Н. </a:t>
            </a:r>
            <a:r>
              <a:rPr lang="ru-RU" sz="1750" dirty="0" err="1"/>
              <a:t>Армстронга</a:t>
            </a:r>
            <a:r>
              <a:rPr lang="ru-RU" sz="1750" dirty="0"/>
              <a:t> та Е. </a:t>
            </a:r>
            <a:r>
              <a:rPr lang="ru-RU" sz="1750" dirty="0" err="1"/>
              <a:t>Олдріна</a:t>
            </a:r>
            <a:endParaRPr lang="ru-RU" sz="175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50" dirty="0"/>
              <a:t>10 листопада 1970-«Луноход-1» - перший у </a:t>
            </a:r>
            <a:r>
              <a:rPr lang="ru-RU" sz="1750" dirty="0" err="1"/>
              <a:t>світі</a:t>
            </a:r>
            <a:r>
              <a:rPr lang="ru-RU" sz="1750" dirty="0"/>
              <a:t> </a:t>
            </a:r>
            <a:r>
              <a:rPr lang="ru-RU" sz="1750" dirty="0" err="1"/>
              <a:t>планетоход,був</a:t>
            </a:r>
            <a:r>
              <a:rPr lang="ru-RU" sz="1750" dirty="0"/>
              <a:t> </a:t>
            </a:r>
            <a:r>
              <a:rPr lang="ru-RU" sz="1750" dirty="0" err="1"/>
              <a:t>запущений</a:t>
            </a:r>
            <a:r>
              <a:rPr lang="ru-RU" sz="1750" dirty="0"/>
              <a:t> СРСР, </a:t>
            </a:r>
            <a:r>
              <a:rPr lang="ru-RU" sz="1750" dirty="0" err="1"/>
              <a:t>успішно</a:t>
            </a:r>
            <a:r>
              <a:rPr lang="ru-RU" sz="1750" dirty="0"/>
              <a:t> </a:t>
            </a:r>
            <a:r>
              <a:rPr lang="ru-RU" sz="1750" dirty="0" err="1"/>
              <a:t>працював</a:t>
            </a:r>
            <a:r>
              <a:rPr lang="ru-RU" sz="1750" dirty="0"/>
              <a:t> на </a:t>
            </a:r>
            <a:r>
              <a:rPr lang="ru-RU" sz="1750" dirty="0" err="1"/>
              <a:t>поверхні</a:t>
            </a:r>
            <a:r>
              <a:rPr lang="ru-RU" sz="1750" dirty="0"/>
              <a:t> </a:t>
            </a:r>
            <a:r>
              <a:rPr lang="ru-RU" sz="1750" dirty="0" err="1"/>
              <a:t>іншого</a:t>
            </a:r>
            <a:r>
              <a:rPr lang="ru-RU" sz="1750" dirty="0"/>
              <a:t> небесного </a:t>
            </a:r>
            <a:r>
              <a:rPr lang="ru-RU" sz="1750" dirty="0" err="1"/>
              <a:t>тіла</a:t>
            </a:r>
            <a:r>
              <a:rPr lang="ru-RU" sz="1750" dirty="0"/>
              <a:t> – </a:t>
            </a:r>
            <a:r>
              <a:rPr lang="ru-RU" sz="1750" dirty="0" err="1"/>
              <a:t>Місяці</a:t>
            </a:r>
            <a:r>
              <a:rPr lang="ru-RU" sz="1750" dirty="0"/>
              <a:t>; </a:t>
            </a:r>
            <a:endParaRPr lang="ru-RU" sz="175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50" dirty="0" smtClean="0"/>
              <a:t>1973 </a:t>
            </a:r>
            <a:r>
              <a:rPr lang="ru-RU" sz="1750" dirty="0"/>
              <a:t>р.-Запуск США </a:t>
            </a:r>
            <a:r>
              <a:rPr lang="ru-RU" sz="1750" dirty="0" err="1"/>
              <a:t>першого</a:t>
            </a:r>
            <a:r>
              <a:rPr lang="ru-RU" sz="1750" dirty="0"/>
              <a:t> </a:t>
            </a:r>
            <a:r>
              <a:rPr lang="ru-RU" sz="1750" dirty="0" err="1"/>
              <a:t>космічного</a:t>
            </a:r>
            <a:r>
              <a:rPr lang="ru-RU" sz="1750" dirty="0"/>
              <a:t> </a:t>
            </a:r>
            <a:r>
              <a:rPr lang="ru-RU" sz="1750" dirty="0" err="1"/>
              <a:t>апарата</a:t>
            </a:r>
            <a:r>
              <a:rPr lang="ru-RU" sz="1750" dirty="0"/>
              <a:t>, </a:t>
            </a:r>
            <a:r>
              <a:rPr lang="ru-RU" sz="1750" dirty="0" err="1"/>
              <a:t>що</a:t>
            </a:r>
            <a:r>
              <a:rPr lang="ru-RU" sz="1750" dirty="0"/>
              <a:t> </a:t>
            </a:r>
            <a:r>
              <a:rPr lang="ru-RU" sz="1750" dirty="0" err="1"/>
              <a:t>вийшов</a:t>
            </a:r>
            <a:r>
              <a:rPr lang="ru-RU" sz="1750" dirty="0"/>
              <a:t> за </a:t>
            </a:r>
            <a:r>
              <a:rPr lang="ru-RU" sz="1750" dirty="0" err="1"/>
              <a:t>межі</a:t>
            </a:r>
            <a:r>
              <a:rPr lang="ru-RU" sz="1750" dirty="0"/>
              <a:t> </a:t>
            </a:r>
            <a:r>
              <a:rPr lang="ru-RU" sz="1750" dirty="0" err="1"/>
              <a:t>Сонячної</a:t>
            </a:r>
            <a:r>
              <a:rPr lang="ru-RU" sz="1750" dirty="0"/>
              <a:t> </a:t>
            </a:r>
            <a:r>
              <a:rPr lang="ru-RU" sz="1750" dirty="0" err="1"/>
              <a:t>системи</a:t>
            </a:r>
            <a:endParaRPr lang="ru-RU" sz="175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50" dirty="0"/>
              <a:t>Липень 1975 р.-	Перша в </a:t>
            </a:r>
            <a:r>
              <a:rPr lang="ru-RU" sz="1750" dirty="0" err="1"/>
              <a:t>історії</a:t>
            </a:r>
            <a:r>
              <a:rPr lang="ru-RU" sz="1750" dirty="0"/>
              <a:t> </a:t>
            </a:r>
            <a:r>
              <a:rPr lang="ru-RU" sz="1750" dirty="0" err="1"/>
              <a:t>стиковка</a:t>
            </a:r>
            <a:r>
              <a:rPr lang="ru-RU" sz="1750" dirty="0"/>
              <a:t> в </a:t>
            </a:r>
            <a:r>
              <a:rPr lang="ru-RU" sz="1750" dirty="0" err="1"/>
              <a:t>космосі</a:t>
            </a:r>
            <a:r>
              <a:rPr lang="ru-RU" sz="1750" dirty="0"/>
              <a:t> </a:t>
            </a:r>
            <a:r>
              <a:rPr lang="ru-RU" sz="1750" dirty="0" err="1"/>
              <a:t>кораблів</a:t>
            </a:r>
            <a:r>
              <a:rPr lang="ru-RU" sz="1750" dirty="0"/>
              <a:t> «Аполлон» (США) і «Союз» (СРСР), </a:t>
            </a:r>
            <a:r>
              <a:rPr lang="ru-RU" sz="1750" dirty="0" err="1"/>
              <a:t>запущених</a:t>
            </a:r>
            <a:r>
              <a:rPr lang="ru-RU" sz="1750" dirty="0"/>
              <a:t> з </a:t>
            </a:r>
            <a:r>
              <a:rPr lang="ru-RU" sz="1750" dirty="0" err="1"/>
              <a:t>територій</a:t>
            </a:r>
            <a:r>
              <a:rPr lang="ru-RU" sz="1750" dirty="0"/>
              <a:t> </a:t>
            </a:r>
            <a:r>
              <a:rPr lang="ru-RU" sz="1750" dirty="0" err="1"/>
              <a:t>двох</a:t>
            </a:r>
            <a:r>
              <a:rPr lang="ru-RU" sz="1750" dirty="0"/>
              <a:t> держав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750" dirty="0"/>
              <a:t>1970– 1980-ті </a:t>
            </a:r>
            <a:r>
              <a:rPr lang="ru-RU" sz="1750" dirty="0" err="1"/>
              <a:t>рр</a:t>
            </a:r>
            <a:r>
              <a:rPr lang="ru-RU" sz="1750" dirty="0"/>
              <a:t>.-Запуск </a:t>
            </a:r>
            <a:r>
              <a:rPr lang="ru-RU" sz="1750" dirty="0" err="1"/>
              <a:t>космічних</a:t>
            </a:r>
            <a:r>
              <a:rPr lang="ru-RU" sz="1750" dirty="0"/>
              <a:t> </a:t>
            </a:r>
            <a:r>
              <a:rPr lang="ru-RU" sz="1750" dirty="0" err="1"/>
              <a:t>апаратів</a:t>
            </a:r>
            <a:r>
              <a:rPr lang="ru-RU" sz="1750" dirty="0"/>
              <a:t> для </a:t>
            </a:r>
            <a:r>
              <a:rPr lang="ru-RU" sz="1750" dirty="0" err="1"/>
              <a:t>вивчення</a:t>
            </a:r>
            <a:r>
              <a:rPr lang="ru-RU" sz="1750" dirty="0"/>
              <a:t> </a:t>
            </a:r>
            <a:r>
              <a:rPr lang="ru-RU" sz="1750" dirty="0" err="1"/>
              <a:t>Венери</a:t>
            </a:r>
            <a:r>
              <a:rPr lang="ru-RU" sz="1750" dirty="0"/>
              <a:t>, </a:t>
            </a:r>
            <a:r>
              <a:rPr lang="ru-RU" sz="1750" dirty="0" err="1"/>
              <a:t>Юпітера</a:t>
            </a:r>
            <a:r>
              <a:rPr lang="ru-RU" sz="1750" dirty="0"/>
              <a:t>, Марса</a:t>
            </a:r>
          </a:p>
        </p:txBody>
      </p:sp>
    </p:spTree>
    <p:extLst>
      <p:ext uri="{BB962C8B-B14F-4D97-AF65-F5344CB8AC3E}">
        <p14:creationId xmlns:p14="http://schemas.microsoft.com/office/powerpoint/2010/main" val="3790970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992488" cy="26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04" y="285293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3960440" cy="5472608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З’явилися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: </a:t>
            </a:r>
            <a:r>
              <a:rPr lang="ru-RU" dirty="0" err="1"/>
              <a:t>космічна</a:t>
            </a:r>
            <a:r>
              <a:rPr lang="ru-RU" dirty="0"/>
              <a:t> медицина, </a:t>
            </a:r>
            <a:r>
              <a:rPr lang="ru-RU" dirty="0" err="1"/>
              <a:t>космічна</a:t>
            </a:r>
            <a:r>
              <a:rPr lang="ru-RU" dirty="0"/>
              <a:t> </a:t>
            </a:r>
            <a:r>
              <a:rPr lang="ru-RU" dirty="0" err="1"/>
              <a:t>біологія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Відкриття</a:t>
            </a:r>
            <a:r>
              <a:rPr lang="ru-RU" dirty="0"/>
              <a:t> в </a:t>
            </a:r>
            <a:r>
              <a:rPr lang="ru-RU" dirty="0" err="1"/>
              <a:t>оптиці</a:t>
            </a:r>
            <a:r>
              <a:rPr lang="ru-RU" dirty="0"/>
              <a:t>, </a:t>
            </a:r>
            <a:r>
              <a:rPr lang="ru-RU" dirty="0" err="1"/>
              <a:t>механіці</a:t>
            </a:r>
            <a:r>
              <a:rPr lang="ru-RU" dirty="0"/>
              <a:t>, </a:t>
            </a:r>
            <a:r>
              <a:rPr lang="ru-RU" dirty="0" err="1"/>
              <a:t>радіофізиці</a:t>
            </a:r>
            <a:r>
              <a:rPr lang="ru-RU" dirty="0"/>
              <a:t>, магнетизму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У 1947 р.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винайшли</a:t>
            </a:r>
            <a:r>
              <a:rPr lang="ru-RU" dirty="0"/>
              <a:t> транзистор,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замінив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лампи</a:t>
            </a:r>
            <a:r>
              <a:rPr lang="ru-RU" dirty="0"/>
              <a:t>. У 1957 р.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першу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мікросхему</a:t>
            </a:r>
            <a:r>
              <a:rPr lang="ru-RU" dirty="0"/>
              <a:t>, яка </a:t>
            </a:r>
            <a:r>
              <a:rPr lang="ru-RU" dirty="0" err="1"/>
              <a:t>вмістилася</a:t>
            </a:r>
            <a:r>
              <a:rPr lang="ru-RU" dirty="0"/>
              <a:t> на </a:t>
            </a:r>
            <a:r>
              <a:rPr lang="ru-RU" dirty="0" err="1"/>
              <a:t>маленькій</a:t>
            </a:r>
            <a:r>
              <a:rPr lang="ru-RU" dirty="0"/>
              <a:t> </a:t>
            </a:r>
            <a:r>
              <a:rPr lang="ru-RU" dirty="0" err="1"/>
              <a:t>платівці</a:t>
            </a:r>
            <a:r>
              <a:rPr lang="ru-RU" dirty="0"/>
              <a:t> </a:t>
            </a:r>
            <a:r>
              <a:rPr lang="ru-RU" dirty="0" err="1"/>
              <a:t>кремнію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Відкриття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і </a:t>
            </a:r>
            <a:r>
              <a:rPr lang="ru-RU" dirty="0" err="1"/>
              <a:t>фізики</a:t>
            </a:r>
            <a:r>
              <a:rPr lang="ru-RU" dirty="0"/>
              <a:t> </a:t>
            </a:r>
            <a:r>
              <a:rPr lang="ru-RU" dirty="0" err="1"/>
              <a:t>плазми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– </a:t>
            </a:r>
            <a:r>
              <a:rPr lang="ru-RU" dirty="0" err="1"/>
              <a:t>атомної</a:t>
            </a:r>
            <a:r>
              <a:rPr lang="ru-RU" dirty="0"/>
              <a:t> і </a:t>
            </a:r>
            <a:r>
              <a:rPr lang="ru-RU" dirty="0" err="1"/>
              <a:t>плазмової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01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36037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320480" cy="6048672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-оптики. </a:t>
            </a:r>
            <a:r>
              <a:rPr lang="ru-RU" dirty="0" err="1"/>
              <a:t>Винайдені</a:t>
            </a:r>
            <a:r>
              <a:rPr lang="ru-RU" dirty="0"/>
              <a:t> в 1955 р. </a:t>
            </a:r>
            <a:r>
              <a:rPr lang="ru-RU" dirty="0" err="1"/>
              <a:t>оптичні</a:t>
            </a:r>
            <a:r>
              <a:rPr lang="ru-RU" dirty="0"/>
              <a:t> волокна,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світловоди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пропускають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, стали основою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ендоскопа</a:t>
            </a:r>
            <a:r>
              <a:rPr lang="ru-RU" dirty="0"/>
              <a:t>.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волоконна</a:t>
            </a:r>
            <a:r>
              <a:rPr lang="ru-RU" dirty="0"/>
              <a:t> оптика,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математичних</a:t>
            </a:r>
            <a:r>
              <a:rPr lang="ru-RU" dirty="0"/>
              <a:t> наук у </a:t>
            </a:r>
            <a:r>
              <a:rPr lang="ru-RU" dirty="0" err="1"/>
              <a:t>повоєнні</a:t>
            </a:r>
            <a:r>
              <a:rPr lang="ru-RU" dirty="0"/>
              <a:t> роки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розв’язували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проблеми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 і </a:t>
            </a:r>
            <a:r>
              <a:rPr lang="ru-RU" dirty="0" err="1"/>
              <a:t>автоматизації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Відкриття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спеціалізованого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і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.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–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хімія</a:t>
            </a:r>
            <a:r>
              <a:rPr lang="ru-RU" dirty="0"/>
              <a:t>, </a:t>
            </a:r>
            <a:r>
              <a:rPr lang="ru-RU" dirty="0" err="1"/>
              <a:t>електрохімія</a:t>
            </a:r>
            <a:r>
              <a:rPr lang="ru-RU" dirty="0"/>
              <a:t>, </a:t>
            </a:r>
            <a:r>
              <a:rPr lang="ru-RU" dirty="0" err="1"/>
              <a:t>фотохімія</a:t>
            </a:r>
            <a:r>
              <a:rPr lang="ru-RU" dirty="0"/>
              <a:t>, </a:t>
            </a:r>
            <a:r>
              <a:rPr lang="ru-RU" dirty="0" err="1"/>
              <a:t>радіохімія</a:t>
            </a:r>
            <a:r>
              <a:rPr lang="ru-RU" dirty="0"/>
              <a:t>, </a:t>
            </a:r>
            <a:r>
              <a:rPr lang="ru-RU" dirty="0" err="1"/>
              <a:t>хімія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енергій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15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24" y="188640"/>
            <a:ext cx="3874641" cy="290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672" y="3284984"/>
            <a:ext cx="3956077" cy="328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4752528" cy="4752528"/>
          </a:xfrm>
          <a:prstGeom prst="rect">
            <a:avLst/>
          </a:prstGeom>
          <a:solidFill>
            <a:srgbClr val="DE005F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1953 р. </a:t>
            </a:r>
            <a:r>
              <a:rPr lang="ru-RU" dirty="0" err="1"/>
              <a:t>англієць</a:t>
            </a:r>
            <a:r>
              <a:rPr lang="ru-RU" dirty="0"/>
              <a:t> Ф. </a:t>
            </a:r>
            <a:r>
              <a:rPr lang="ru-RU" dirty="0" err="1"/>
              <a:t>Крік</a:t>
            </a:r>
            <a:r>
              <a:rPr lang="ru-RU" dirty="0"/>
              <a:t> і </a:t>
            </a:r>
            <a:r>
              <a:rPr lang="ru-RU" dirty="0" err="1"/>
              <a:t>американець</a:t>
            </a:r>
            <a:r>
              <a:rPr lang="ru-RU" dirty="0"/>
              <a:t> Д. Уотсон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відтворивши</a:t>
            </a:r>
            <a:r>
              <a:rPr lang="ru-RU" dirty="0"/>
              <a:t> модель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ДНК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переплетених</a:t>
            </a:r>
            <a:r>
              <a:rPr lang="ru-RU" dirty="0"/>
              <a:t> </a:t>
            </a:r>
            <a:r>
              <a:rPr lang="ru-RU" dirty="0" err="1"/>
              <a:t>ланцюжків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– </a:t>
            </a:r>
            <a:r>
              <a:rPr lang="ru-RU" dirty="0" err="1"/>
              <a:t>подвійної</a:t>
            </a:r>
            <a:r>
              <a:rPr lang="ru-RU" dirty="0"/>
              <a:t> </a:t>
            </a:r>
            <a:r>
              <a:rPr lang="ru-RU" dirty="0" err="1"/>
              <a:t>спіралі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1950 р. </a:t>
            </a:r>
            <a:r>
              <a:rPr lang="ru-RU" dirty="0" err="1"/>
              <a:t>уперше</a:t>
            </a:r>
            <a:r>
              <a:rPr lang="ru-RU" dirty="0"/>
              <a:t> в </a:t>
            </a:r>
            <a:r>
              <a:rPr lang="ru-RU" dirty="0" err="1"/>
              <a:t>хірургічній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пересадку </a:t>
            </a:r>
            <a:r>
              <a:rPr lang="ru-RU" dirty="0" err="1"/>
              <a:t>нирки</a:t>
            </a:r>
            <a:r>
              <a:rPr lang="ru-RU" dirty="0"/>
              <a:t>. </a:t>
            </a:r>
            <a:r>
              <a:rPr lang="ru-RU" dirty="0" err="1"/>
              <a:t>Хірург</a:t>
            </a:r>
            <a:r>
              <a:rPr lang="ru-RU" dirty="0"/>
              <a:t> К. Бернард (ПАР) </a:t>
            </a:r>
            <a:r>
              <a:rPr lang="ru-RU" dirty="0" err="1"/>
              <a:t>вперше</a:t>
            </a:r>
            <a:r>
              <a:rPr lang="ru-RU" dirty="0"/>
              <a:t> в 1967 р. </a:t>
            </a:r>
            <a:r>
              <a:rPr lang="ru-RU" dirty="0" err="1"/>
              <a:t>здійснив</a:t>
            </a:r>
            <a:r>
              <a:rPr lang="ru-RU" dirty="0"/>
              <a:t> пересадку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ХХ ст.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покінчити</a:t>
            </a:r>
            <a:r>
              <a:rPr lang="ru-RU" dirty="0"/>
              <a:t> з </a:t>
            </a:r>
            <a:r>
              <a:rPr lang="ru-RU" dirty="0" err="1"/>
              <a:t>інфекційними</a:t>
            </a:r>
            <a:r>
              <a:rPr lang="ru-RU" dirty="0"/>
              <a:t> хворобами,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масово</a:t>
            </a:r>
            <a:r>
              <a:rPr lang="ru-RU" dirty="0"/>
              <a:t> гинули люди: </a:t>
            </a:r>
            <a:r>
              <a:rPr lang="ru-RU" dirty="0" err="1"/>
              <a:t>чумою</a:t>
            </a:r>
            <a:r>
              <a:rPr lang="ru-RU" dirty="0"/>
              <a:t>, холерою, </a:t>
            </a:r>
            <a:r>
              <a:rPr lang="ru-RU" dirty="0" err="1"/>
              <a:t>віспою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869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782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Презентація  з Всесвітньї історії  на тему: Основні напрями НТР у II пол.XX-поч.XXI ст. Розвиток науки</vt:lpstr>
      <vt:lpstr>НТР.Розвиток науки і освіти </vt:lpstr>
      <vt:lpstr>Презентация PowerPoint</vt:lpstr>
      <vt:lpstr>Презентация PowerPoint</vt:lpstr>
      <vt:lpstr>Хроніка космічних досліджень </vt:lpstr>
      <vt:lpstr>Хроніка космічних досліджень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Освіта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Презентація  з Всесвітньї історії  на тему: Основні напрями НТР у II пол.XX-поч.XXI ст. Розвиток науки</dc:title>
  <dc:creator>Admin</dc:creator>
  <cp:lastModifiedBy>Admin</cp:lastModifiedBy>
  <cp:revision>14</cp:revision>
  <dcterms:created xsi:type="dcterms:W3CDTF">2014-04-20T17:29:16Z</dcterms:created>
  <dcterms:modified xsi:type="dcterms:W3CDTF">2014-04-24T18:01:08Z</dcterms:modified>
</cp:coreProperties>
</file>