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1" r:id="rId6"/>
    <p:sldId id="293" r:id="rId7"/>
    <p:sldId id="304" r:id="rId8"/>
    <p:sldId id="305" r:id="rId9"/>
    <p:sldId id="306" r:id="rId10"/>
    <p:sldId id="307" r:id="rId11"/>
    <p:sldId id="308" r:id="rId12"/>
    <p:sldId id="309" r:id="rId13"/>
    <p:sldId id="298" r:id="rId14"/>
    <p:sldId id="315" r:id="rId15"/>
    <p:sldId id="299" r:id="rId16"/>
    <p:sldId id="316" r:id="rId17"/>
    <p:sldId id="314" r:id="rId18"/>
    <p:sldId id="300" r:id="rId19"/>
    <p:sldId id="310" r:id="rId20"/>
    <p:sldId id="30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E1CD-D946-4324-874A-E95C0A651F7C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3BD1-6C89-4FFE-B84A-A99AEC9E2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6097-AEC3-46C2-87A6-C9F5C05F67B2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6E46-3265-4AB1-92EB-88DE60397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DAC2-2A39-45CC-A80C-B23FF1352F77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3083-89E5-41B2-8062-815BF920D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5762-19B6-4A94-93ED-C17C76AF2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6D31-961D-472C-9D81-C7089096B31D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A0BD-2591-4498-9309-8C89DCA42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13CA-E932-48BA-99BA-57D5A504C3FD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25AC-3CB7-49A7-8941-8B39B8CD3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3C1E-96B7-4D33-916B-A075C6D81652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85BA-C22F-41B9-8C34-3A5F8FC73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2550-8F62-47D6-8029-DB78AF48F4FF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C654-5780-4375-8808-0A105D73C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2644-1F98-4024-88C0-CD339B4C2BD3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7620-FF67-4BDD-B856-0201F366F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F9DB-4743-4B5B-94AA-9CC5CE484CF6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4331-FC3B-4C04-B0AD-C760F47C4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1DBB-D569-4E4F-9F8E-39FC381E18B6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3CE4-1262-40A1-90FD-1C1C28C7F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8E20-5A87-4255-8B0F-4DB69A302366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F76A-77BE-4F06-B3F3-108DAD5A5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CE8DEC-699F-4019-B393-D4E84530684F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DC6E22-37D5-4C91-8B0E-D50C4BDC2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70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Причини і початок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err="1" smtClean="0"/>
              <a:t>Події</a:t>
            </a:r>
            <a:r>
              <a:rPr lang="ru-RU" smtClean="0"/>
              <a:t> 1939 – 1942рр</a:t>
            </a:r>
            <a:endParaRPr lang="ru-RU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148263" y="207963"/>
            <a:ext cx="3768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urier New" pitchFamily="49" charset="0"/>
                <a:cs typeface="Courier New" pitchFamily="49" charset="0"/>
              </a:rPr>
              <a:t>Всесвітня історія. 11 клас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ПЕРІОДИЗАЦІЯ ІІ СВІТОВОЇ ВІЙНИ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smtClean="0">
                <a:solidFill>
                  <a:srgbClr val="FFFF00"/>
                </a:solidFill>
              </a:rPr>
              <a:t>ЗА СТРАТЕГІЧНОЮ ІНІЦІАТИВОЮ КРАЇН, УЧАСНИЦЬ ВІЙНИ:</a:t>
            </a:r>
          </a:p>
          <a:p>
            <a:pPr>
              <a:buFont typeface="Wingdings" pitchFamily="2" charset="2"/>
              <a:buNone/>
            </a:pPr>
            <a:endParaRPr lang="uk-UA" sz="1600" smtClean="0"/>
          </a:p>
          <a:p>
            <a:pPr>
              <a:buFontTx/>
              <a:buChar char="-"/>
            </a:pPr>
            <a:r>
              <a:rPr lang="uk-UA" sz="1600" smtClean="0"/>
              <a:t>1 ВЕРЕСНЯ 1939 – 19 ЛИСТОПАДА 1942 р. – стратегічна ініціатива належить агресивним державам. Німеччина, Італія, Японія та їхні союзники зуміли оволодіти значними територіями в Європі, Африці, Азії, Океанії</a:t>
            </a:r>
          </a:p>
          <a:p>
            <a:pPr>
              <a:buFontTx/>
              <a:buNone/>
            </a:pPr>
            <a:endParaRPr lang="uk-UA" sz="1600" smtClean="0"/>
          </a:p>
          <a:p>
            <a:pPr>
              <a:buFontTx/>
              <a:buChar char="-"/>
            </a:pPr>
            <a:r>
              <a:rPr lang="uk-UA" sz="1600" smtClean="0"/>
              <a:t>19 ЛИСТОПАДА  1942 – 9 ТРАВНЯ 1945 р. – стратегічна ініціатива повністю переходить до країн антигітлерівської коаліції, війська яких розгромили армії Німеччини та її союзників у Європі і змусили їх капітулювати  </a:t>
            </a:r>
          </a:p>
          <a:p>
            <a:pPr>
              <a:buFontTx/>
              <a:buNone/>
            </a:pPr>
            <a:endParaRPr lang="uk-UA" sz="1600" smtClean="0"/>
          </a:p>
          <a:p>
            <a:pPr>
              <a:buFontTx/>
              <a:buChar char="-"/>
            </a:pPr>
            <a:r>
              <a:rPr lang="uk-UA" sz="1600" smtClean="0"/>
              <a:t>9 ТРАВНЯ 1945 – 2 ВЕРЕСНЯ 1945 -  завершення війни на Тихому океані й розгром мілітаристської Японії. Кінець ІІ світової війни</a:t>
            </a:r>
            <a:endParaRPr lang="ru-RU" sz="1600" smtClean="0"/>
          </a:p>
          <a:p>
            <a:pPr>
              <a:buFont typeface="Wingdings" pitchFamily="2" charset="2"/>
              <a:buNone/>
            </a:pPr>
            <a:endParaRPr lang="ru-RU" sz="160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ПЕРІОДИЗАЦІЯ ІІ СВІТОВОЇ ВІЙНИ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dirty="0">
                <a:solidFill>
                  <a:srgbClr val="FFFF00"/>
                </a:solidFill>
              </a:rPr>
              <a:t>ЗА ОСНОВНИМИ ПОДІЯМИ У ХОДІ ВІЙНИ</a:t>
            </a:r>
            <a:endParaRPr lang="ru-RU" sz="1800" dirty="0">
              <a:solidFill>
                <a:srgbClr val="FFFF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1800" dirty="0"/>
              <a:t>1 вересня 1939 – 22 червня 1941р. – напад Німеччини, а згодом й СРСР на Польщу. Вступ у війну Англії та Франції. Загарбання Німеччиною континентальної Європи. Приєднання до СРСР нових територій.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1800" dirty="0"/>
              <a:t>22 червня 1941 – 19 листопада 1942р. – напад Німеччини та її союзників на СРСР. Зрив планів блискавичної війни. Формування антигітлерівської коаліції.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1800" dirty="0"/>
              <a:t>19 листопада 1942 – 1943р. – Корінний перелом в ході війни. Перехід стратегічної ініціативи до країн антигітлерівської коаліції.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1800" dirty="0"/>
              <a:t>Кінець 1943 – 9 травня 1945 р. – наступ країн антигітлерівської коаліції на всіх фронтах. Розвал блоку фашистських держав. Звільнення Європи. Розгром і капітуляція Німеччини.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1800" dirty="0"/>
              <a:t>9 травня – 2 вересня 1945р. – завершення бойових дій в </a:t>
            </a:r>
            <a:r>
              <a:rPr lang="uk-UA" sz="1800" dirty="0" err="1"/>
              <a:t>азіатсько</a:t>
            </a:r>
            <a:r>
              <a:rPr lang="uk-UA" sz="1800" dirty="0"/>
              <a:t> – тихоокеанському регіоні. Розгром і капітуляція Японії</a:t>
            </a:r>
            <a:endParaRPr lang="ru-RU" sz="1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ПЕРІОДИЗАЦІЯ ІІ СВІТОВОЇ ВІЙНИ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>
                <a:solidFill>
                  <a:srgbClr val="FFFF00"/>
                </a:solidFill>
              </a:rPr>
              <a:t>ЗА ОХОПЛЕННЯМ ВІЙНОЮ ТЕРИТОРІЙ СВІТУ </a:t>
            </a:r>
            <a:endParaRPr lang="ru-RU" sz="2400" dirty="0">
              <a:solidFill>
                <a:srgbClr val="FFFF00"/>
              </a:solidFill>
            </a:endParaRP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2400" dirty="0"/>
              <a:t>1 вересня 1939 – весна 1941 р. – німецька агресія в Європі. Встановлення німецького контролю над континентальною Європою, крім СРСР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2400" dirty="0"/>
              <a:t>Літо 1941 – осінь 1942 р. – набуття війною світового характеру. Розгортання бойових дій у Європі, Азії, Африці, на просторах Світового океану. Створення антигітлерівської коаліції.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2400" dirty="0"/>
              <a:t>Кінець 1942 – 1943 р. – корінний перелом в ході війни. Перехід стратегічної ініціативи до країн антигітлерівської коаліції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2400" dirty="0"/>
              <a:t>1944 – 1945 рр. – розгром країн фашистського блоку.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sz="2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1607" y="18263"/>
            <a:ext cx="3888432" cy="96246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err="1" smtClean="0"/>
              <a:t>Військові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дії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Німеччини</a:t>
            </a:r>
            <a:r>
              <a:rPr lang="ru-RU" sz="2800" dirty="0" smtClean="0"/>
              <a:t> в 1939 </a:t>
            </a:r>
            <a:r>
              <a:rPr lang="ru-RU" sz="2800" dirty="0"/>
              <a:t>– </a:t>
            </a:r>
            <a:r>
              <a:rPr lang="ru-RU" sz="2800" dirty="0" err="1" smtClean="0"/>
              <a:t>червні</a:t>
            </a:r>
            <a:r>
              <a:rPr lang="ru-RU" sz="2800" dirty="0" smtClean="0"/>
              <a:t> </a:t>
            </a:r>
            <a:r>
              <a:rPr lang="ru-RU" sz="2800" dirty="0"/>
              <a:t>1941рр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9050"/>
            <a:ext cx="4975225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5176838" y="942975"/>
            <a:ext cx="3859212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Вересень – жовтень 1939р </a:t>
            </a:r>
            <a:r>
              <a:rPr lang="uk-UA">
                <a:latin typeface="Courier New" pitchFamily="49" charset="0"/>
                <a:cs typeface="Courier New" pitchFamily="49" charset="0"/>
              </a:rPr>
              <a:t>– спільний похід німецьких та радянських військ проти Польщі. Ліквідація Польської держави.</a:t>
            </a:r>
          </a:p>
          <a:p>
            <a:r>
              <a:rPr lang="uk-UA">
                <a:latin typeface="Courier New" pitchFamily="49" charset="0"/>
                <a:cs typeface="Courier New" pitchFamily="49" charset="0"/>
              </a:rPr>
              <a:t>Окупація Німеччиною: </a:t>
            </a:r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09.04.1940</a:t>
            </a:r>
            <a:r>
              <a:rPr lang="uk-UA">
                <a:latin typeface="Courier New" pitchFamily="49" charset="0"/>
                <a:cs typeface="Courier New" pitchFamily="49" charset="0"/>
              </a:rPr>
              <a:t> – Данії;</a:t>
            </a:r>
          </a:p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03.04 – 10.07.1940 </a:t>
            </a:r>
            <a:r>
              <a:rPr lang="uk-UA">
                <a:latin typeface="Courier New" pitchFamily="49" charset="0"/>
                <a:cs typeface="Courier New" pitchFamily="49" charset="0"/>
              </a:rPr>
              <a:t>– Норвегії</a:t>
            </a:r>
          </a:p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10.05.1940</a:t>
            </a:r>
            <a:r>
              <a:rPr lang="uk-UA">
                <a:latin typeface="Courier New" pitchFamily="49" charset="0"/>
                <a:cs typeface="Courier New" pitchFamily="49" charset="0"/>
              </a:rPr>
              <a:t> – Люксембургу;</a:t>
            </a:r>
          </a:p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10 – 14.05.1940 – </a:t>
            </a:r>
            <a:r>
              <a:rPr lang="uk-UA">
                <a:latin typeface="Courier New" pitchFamily="49" charset="0"/>
                <a:cs typeface="Courier New" pitchFamily="49" charset="0"/>
              </a:rPr>
              <a:t>Нідерландів;</a:t>
            </a:r>
          </a:p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10 – 28.05.1940 </a:t>
            </a:r>
            <a:r>
              <a:rPr lang="uk-UA">
                <a:latin typeface="Courier New" pitchFamily="49" charset="0"/>
                <a:cs typeface="Courier New" pitchFamily="49" charset="0"/>
              </a:rPr>
              <a:t>– Бельгії;</a:t>
            </a:r>
          </a:p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10.05 – 22.06.1940 </a:t>
            </a:r>
            <a:r>
              <a:rPr lang="uk-UA">
                <a:latin typeface="Courier New" pitchFamily="49" charset="0"/>
                <a:cs typeface="Courier New" pitchFamily="49" charset="0"/>
              </a:rPr>
              <a:t>– Франції;</a:t>
            </a:r>
          </a:p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06 – 18.04.1941 </a:t>
            </a:r>
            <a:r>
              <a:rPr lang="uk-UA">
                <a:latin typeface="Courier New" pitchFamily="49" charset="0"/>
                <a:cs typeface="Courier New" pitchFamily="49" charset="0"/>
              </a:rPr>
              <a:t>– Югославії;</a:t>
            </a:r>
          </a:p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06.04 – 01.06.1941 </a:t>
            </a:r>
            <a:r>
              <a:rPr lang="uk-UA">
                <a:latin typeface="Courier New" pitchFamily="49" charset="0"/>
                <a:cs typeface="Courier New" pitchFamily="49" charset="0"/>
              </a:rPr>
              <a:t>- Греції</a:t>
            </a:r>
          </a:p>
          <a:p>
            <a:endParaRPr lang="uk-UA">
              <a:latin typeface="Courier New" pitchFamily="49" charset="0"/>
              <a:cs typeface="Courier New" pitchFamily="49" charset="0"/>
            </a:endParaRPr>
          </a:p>
          <a:p>
            <a:endParaRPr lang="uk-UA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3648" y="18263"/>
            <a:ext cx="4140352" cy="96246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err="1"/>
              <a:t>Військові</a:t>
            </a:r>
            <a:r>
              <a:rPr lang="ru-RU" sz="2800" dirty="0"/>
              <a:t> </a:t>
            </a:r>
            <a:r>
              <a:rPr lang="ru-RU" sz="2800" dirty="0" err="1" smtClean="0"/>
              <a:t>дії</a:t>
            </a:r>
            <a:r>
              <a:rPr lang="ru-RU" sz="2800" dirty="0" smtClean="0"/>
              <a:t> СРСР в  1939–червні1941рр.</a:t>
            </a:r>
            <a:endParaRPr lang="uk-UA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9050"/>
            <a:ext cx="4975225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176838" y="942975"/>
            <a:ext cx="38592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Вересень – жовтень 1939р </a:t>
            </a:r>
            <a:r>
              <a:rPr lang="uk-UA">
                <a:latin typeface="Courier New" pitchFamily="49" charset="0"/>
                <a:cs typeface="Courier New" pitchFamily="49" charset="0"/>
              </a:rPr>
              <a:t>– спільний похід німецьких та радянських військ проти Польщі. Приєднання Західної Білорусії, Західної України.</a:t>
            </a:r>
          </a:p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30.11.1939 – 12.03.1940 </a:t>
            </a:r>
            <a:r>
              <a:rPr lang="uk-UA">
                <a:latin typeface="Courier New" pitchFamily="49" charset="0"/>
                <a:cs typeface="Courier New" pitchFamily="49" charset="0"/>
              </a:rPr>
              <a:t>– радянсько – фінська війна.</a:t>
            </a:r>
          </a:p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28.06.1940</a:t>
            </a:r>
            <a:r>
              <a:rPr lang="uk-UA">
                <a:latin typeface="Courier New" pitchFamily="49" charset="0"/>
                <a:cs typeface="Courier New" pitchFamily="49" charset="0"/>
              </a:rPr>
              <a:t> – ультиматум Румунії і приєднання до СРСР Бессарабії та Північної Буковини.</a:t>
            </a:r>
          </a:p>
          <a:p>
            <a:endParaRPr lang="uk-UA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План «Барбаросса» </a:t>
            </a:r>
            <a:r>
              <a:rPr lang="ru-RU" dirty="0" err="1"/>
              <a:t>Напад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на СРСР.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На основі </a:t>
            </a:r>
            <a:r>
              <a:rPr lang="uk-UA" b="1" dirty="0" err="1" smtClean="0"/>
              <a:t>відеофрагмента</a:t>
            </a:r>
            <a:r>
              <a:rPr lang="uk-UA" b="1" dirty="0" smtClean="0"/>
              <a:t> визначить: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b="1" dirty="0" smtClean="0"/>
              <a:t>Як називався план нападу Німеччини на СРСР?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b="1" dirty="0" smtClean="0"/>
              <a:t>В чому суть цього плану?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b="1" dirty="0" smtClean="0"/>
              <a:t>Що означає термін «бліцкриг»?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b="1" dirty="0" smtClean="0"/>
              <a:t>Коли Німеччина напала на СРСР?</a:t>
            </a:r>
            <a:endParaRPr lang="uk-UA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8888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22.06.1941р.</a:t>
            </a:r>
            <a:r>
              <a:rPr lang="uk-UA" b="1" dirty="0" smtClean="0"/>
              <a:t> – напад фашистської Німеччини на СРСР.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10.07 – 10.09.1941 </a:t>
            </a:r>
            <a:r>
              <a:rPr lang="uk-UA" b="1" dirty="0" smtClean="0"/>
              <a:t>– Смоленська битва;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07.07 – 19.09.1941 </a:t>
            </a:r>
            <a:r>
              <a:rPr lang="uk-UA" b="1" dirty="0" smtClean="0"/>
              <a:t>– оборона Києва;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05.08 – 16.10.1941 </a:t>
            </a:r>
            <a:r>
              <a:rPr lang="uk-UA" b="1" dirty="0" smtClean="0"/>
              <a:t>– оборона Одеси;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08.09.1941</a:t>
            </a:r>
            <a:r>
              <a:rPr lang="uk-UA" b="1" dirty="0" smtClean="0"/>
              <a:t> – початок блокади Ленінграда;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5.12.1941</a:t>
            </a:r>
            <a:r>
              <a:rPr lang="uk-UA" b="1" dirty="0" smtClean="0"/>
              <a:t> – контрнаступ радянських військ під Москвою;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Травень 1942 </a:t>
            </a:r>
            <a:r>
              <a:rPr lang="uk-UA" b="1" dirty="0" smtClean="0"/>
              <a:t>– поразки Червоної Армії під Харковом та в Криму;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421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4975" y="5300663"/>
            <a:ext cx="49418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4572000" y="260350"/>
            <a:ext cx="4321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Поразки Червоної Армії </a:t>
            </a:r>
          </a:p>
          <a:p>
            <a:pPr algn="ctr"/>
            <a:r>
              <a:rPr lang="ru-RU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влітку 1941р</a:t>
            </a:r>
            <a:r>
              <a:rPr lang="ru-RU">
                <a:latin typeface="Times New Roman" pitchFamily="18" charset="0"/>
              </a:rPr>
              <a:t>: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757238" y="2114550"/>
            <a:ext cx="914400" cy="619125"/>
          </a:xfrm>
          <a:custGeom>
            <a:avLst/>
            <a:gdLst>
              <a:gd name="connsiteX0" fmla="*/ 914400 w 914400"/>
              <a:gd name="connsiteY0" fmla="*/ 212437 h 618837"/>
              <a:gd name="connsiteX1" fmla="*/ 886691 w 914400"/>
              <a:gd name="connsiteY1" fmla="*/ 166255 h 618837"/>
              <a:gd name="connsiteX2" fmla="*/ 868218 w 914400"/>
              <a:gd name="connsiteY2" fmla="*/ 138546 h 618837"/>
              <a:gd name="connsiteX3" fmla="*/ 775854 w 914400"/>
              <a:gd name="connsiteY3" fmla="*/ 73891 h 618837"/>
              <a:gd name="connsiteX4" fmla="*/ 711200 w 914400"/>
              <a:gd name="connsiteY4" fmla="*/ 55418 h 618837"/>
              <a:gd name="connsiteX5" fmla="*/ 674254 w 914400"/>
              <a:gd name="connsiteY5" fmla="*/ 46182 h 618837"/>
              <a:gd name="connsiteX6" fmla="*/ 646545 w 914400"/>
              <a:gd name="connsiteY6" fmla="*/ 36946 h 618837"/>
              <a:gd name="connsiteX7" fmla="*/ 554182 w 914400"/>
              <a:gd name="connsiteY7" fmla="*/ 9237 h 618837"/>
              <a:gd name="connsiteX8" fmla="*/ 526473 w 914400"/>
              <a:gd name="connsiteY8" fmla="*/ 0 h 618837"/>
              <a:gd name="connsiteX9" fmla="*/ 314036 w 914400"/>
              <a:gd name="connsiteY9" fmla="*/ 27709 h 618837"/>
              <a:gd name="connsiteX10" fmla="*/ 258618 w 914400"/>
              <a:gd name="connsiteY10" fmla="*/ 46182 h 618837"/>
              <a:gd name="connsiteX11" fmla="*/ 230909 w 914400"/>
              <a:gd name="connsiteY11" fmla="*/ 55418 h 618837"/>
              <a:gd name="connsiteX12" fmla="*/ 175491 w 914400"/>
              <a:gd name="connsiteY12" fmla="*/ 92364 h 618837"/>
              <a:gd name="connsiteX13" fmla="*/ 147782 w 914400"/>
              <a:gd name="connsiteY13" fmla="*/ 110837 h 618837"/>
              <a:gd name="connsiteX14" fmla="*/ 83127 w 914400"/>
              <a:gd name="connsiteY14" fmla="*/ 203200 h 618837"/>
              <a:gd name="connsiteX15" fmla="*/ 55418 w 914400"/>
              <a:gd name="connsiteY15" fmla="*/ 258618 h 618837"/>
              <a:gd name="connsiteX16" fmla="*/ 27709 w 914400"/>
              <a:gd name="connsiteY16" fmla="*/ 350982 h 618837"/>
              <a:gd name="connsiteX17" fmla="*/ 9236 w 914400"/>
              <a:gd name="connsiteY17" fmla="*/ 406400 h 618837"/>
              <a:gd name="connsiteX18" fmla="*/ 0 w 914400"/>
              <a:gd name="connsiteY18" fmla="*/ 434109 h 618837"/>
              <a:gd name="connsiteX19" fmla="*/ 36945 w 914400"/>
              <a:gd name="connsiteY19" fmla="*/ 517237 h 618837"/>
              <a:gd name="connsiteX20" fmla="*/ 64654 w 914400"/>
              <a:gd name="connsiteY20" fmla="*/ 526473 h 618837"/>
              <a:gd name="connsiteX21" fmla="*/ 120073 w 914400"/>
              <a:gd name="connsiteY21" fmla="*/ 563418 h 618837"/>
              <a:gd name="connsiteX22" fmla="*/ 203200 w 914400"/>
              <a:gd name="connsiteY22" fmla="*/ 591128 h 618837"/>
              <a:gd name="connsiteX23" fmla="*/ 258618 w 914400"/>
              <a:gd name="connsiteY23" fmla="*/ 609600 h 618837"/>
              <a:gd name="connsiteX24" fmla="*/ 286327 w 914400"/>
              <a:gd name="connsiteY24" fmla="*/ 618837 h 618837"/>
              <a:gd name="connsiteX25" fmla="*/ 572654 w 914400"/>
              <a:gd name="connsiteY25" fmla="*/ 609600 h 618837"/>
              <a:gd name="connsiteX26" fmla="*/ 637309 w 914400"/>
              <a:gd name="connsiteY26" fmla="*/ 581891 h 618837"/>
              <a:gd name="connsiteX27" fmla="*/ 665018 w 914400"/>
              <a:gd name="connsiteY27" fmla="*/ 554182 h 618837"/>
              <a:gd name="connsiteX28" fmla="*/ 683491 w 914400"/>
              <a:gd name="connsiteY28" fmla="*/ 526473 h 618837"/>
              <a:gd name="connsiteX29" fmla="*/ 711200 w 914400"/>
              <a:gd name="connsiteY29" fmla="*/ 517237 h 618837"/>
              <a:gd name="connsiteX30" fmla="*/ 748145 w 914400"/>
              <a:gd name="connsiteY30" fmla="*/ 480291 h 618837"/>
              <a:gd name="connsiteX31" fmla="*/ 803563 w 914400"/>
              <a:gd name="connsiteY31" fmla="*/ 443346 h 618837"/>
              <a:gd name="connsiteX32" fmla="*/ 812800 w 914400"/>
              <a:gd name="connsiteY32" fmla="*/ 415637 h 618837"/>
              <a:gd name="connsiteX33" fmla="*/ 840509 w 914400"/>
              <a:gd name="connsiteY33" fmla="*/ 397164 h 618837"/>
              <a:gd name="connsiteX34" fmla="*/ 849745 w 914400"/>
              <a:gd name="connsiteY34" fmla="*/ 350982 h 618837"/>
              <a:gd name="connsiteX35" fmla="*/ 868218 w 914400"/>
              <a:gd name="connsiteY35" fmla="*/ 295564 h 618837"/>
              <a:gd name="connsiteX36" fmla="*/ 877454 w 914400"/>
              <a:gd name="connsiteY36" fmla="*/ 267855 h 618837"/>
              <a:gd name="connsiteX37" fmla="*/ 895927 w 914400"/>
              <a:gd name="connsiteY37" fmla="*/ 212437 h 618837"/>
              <a:gd name="connsiteX38" fmla="*/ 905163 w 914400"/>
              <a:gd name="connsiteY38" fmla="*/ 184728 h 618837"/>
              <a:gd name="connsiteX39" fmla="*/ 868218 w 914400"/>
              <a:gd name="connsiteY39" fmla="*/ 101600 h 618837"/>
              <a:gd name="connsiteX40" fmla="*/ 858982 w 914400"/>
              <a:gd name="connsiteY40" fmla="*/ 110837 h 61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4400" h="618837">
                <a:moveTo>
                  <a:pt x="914400" y="212437"/>
                </a:moveTo>
                <a:cubicBezTo>
                  <a:pt x="905164" y="197043"/>
                  <a:pt x="896206" y="181479"/>
                  <a:pt x="886691" y="166255"/>
                </a:cubicBezTo>
                <a:cubicBezTo>
                  <a:pt x="880808" y="156842"/>
                  <a:pt x="876067" y="146395"/>
                  <a:pt x="868218" y="138546"/>
                </a:cubicBezTo>
                <a:cubicBezTo>
                  <a:pt x="858028" y="128356"/>
                  <a:pt x="779878" y="74897"/>
                  <a:pt x="775854" y="73891"/>
                </a:cubicBezTo>
                <a:cubicBezTo>
                  <a:pt x="660344" y="45014"/>
                  <a:pt x="803964" y="81922"/>
                  <a:pt x="711200" y="55418"/>
                </a:cubicBezTo>
                <a:cubicBezTo>
                  <a:pt x="698994" y="51931"/>
                  <a:pt x="686460" y="49669"/>
                  <a:pt x="674254" y="46182"/>
                </a:cubicBezTo>
                <a:cubicBezTo>
                  <a:pt x="664893" y="43507"/>
                  <a:pt x="655906" y="39621"/>
                  <a:pt x="646545" y="36946"/>
                </a:cubicBezTo>
                <a:cubicBezTo>
                  <a:pt x="548854" y="9034"/>
                  <a:pt x="685846" y="53125"/>
                  <a:pt x="554182" y="9237"/>
                </a:cubicBezTo>
                <a:lnTo>
                  <a:pt x="526473" y="0"/>
                </a:lnTo>
                <a:cubicBezTo>
                  <a:pt x="430285" y="6413"/>
                  <a:pt x="395700" y="487"/>
                  <a:pt x="314036" y="27709"/>
                </a:cubicBezTo>
                <a:lnTo>
                  <a:pt x="258618" y="46182"/>
                </a:lnTo>
                <a:lnTo>
                  <a:pt x="230909" y="55418"/>
                </a:lnTo>
                <a:lnTo>
                  <a:pt x="175491" y="92364"/>
                </a:lnTo>
                <a:lnTo>
                  <a:pt x="147782" y="110837"/>
                </a:lnTo>
                <a:cubicBezTo>
                  <a:pt x="102297" y="179063"/>
                  <a:pt x="124157" y="148494"/>
                  <a:pt x="83127" y="203200"/>
                </a:cubicBezTo>
                <a:cubicBezTo>
                  <a:pt x="49445" y="304248"/>
                  <a:pt x="103162" y="151195"/>
                  <a:pt x="55418" y="258618"/>
                </a:cubicBezTo>
                <a:cubicBezTo>
                  <a:pt x="35320" y="303838"/>
                  <a:pt x="40110" y="309645"/>
                  <a:pt x="27709" y="350982"/>
                </a:cubicBezTo>
                <a:cubicBezTo>
                  <a:pt x="22114" y="369633"/>
                  <a:pt x="15394" y="387927"/>
                  <a:pt x="9236" y="406400"/>
                </a:cubicBezTo>
                <a:lnTo>
                  <a:pt x="0" y="434109"/>
                </a:lnTo>
                <a:cubicBezTo>
                  <a:pt x="5644" y="451040"/>
                  <a:pt x="16987" y="501270"/>
                  <a:pt x="36945" y="517237"/>
                </a:cubicBezTo>
                <a:cubicBezTo>
                  <a:pt x="44547" y="523319"/>
                  <a:pt x="55418" y="523394"/>
                  <a:pt x="64654" y="526473"/>
                </a:cubicBezTo>
                <a:cubicBezTo>
                  <a:pt x="83127" y="538788"/>
                  <a:pt x="99011" y="556397"/>
                  <a:pt x="120073" y="563418"/>
                </a:cubicBezTo>
                <a:lnTo>
                  <a:pt x="203200" y="591128"/>
                </a:lnTo>
                <a:lnTo>
                  <a:pt x="258618" y="609600"/>
                </a:lnTo>
                <a:lnTo>
                  <a:pt x="286327" y="618837"/>
                </a:lnTo>
                <a:cubicBezTo>
                  <a:pt x="381769" y="615758"/>
                  <a:pt x="477318" y="615048"/>
                  <a:pt x="572654" y="609600"/>
                </a:cubicBezTo>
                <a:cubicBezTo>
                  <a:pt x="599118" y="608088"/>
                  <a:pt x="617622" y="598297"/>
                  <a:pt x="637309" y="581891"/>
                </a:cubicBezTo>
                <a:cubicBezTo>
                  <a:pt x="647344" y="573529"/>
                  <a:pt x="656656" y="564217"/>
                  <a:pt x="665018" y="554182"/>
                </a:cubicBezTo>
                <a:cubicBezTo>
                  <a:pt x="672125" y="545654"/>
                  <a:pt x="674823" y="533408"/>
                  <a:pt x="683491" y="526473"/>
                </a:cubicBezTo>
                <a:cubicBezTo>
                  <a:pt x="691094" y="520391"/>
                  <a:pt x="701964" y="520316"/>
                  <a:pt x="711200" y="517237"/>
                </a:cubicBezTo>
                <a:cubicBezTo>
                  <a:pt x="726873" y="470217"/>
                  <a:pt x="707842" y="502682"/>
                  <a:pt x="748145" y="480291"/>
                </a:cubicBezTo>
                <a:cubicBezTo>
                  <a:pt x="767552" y="469509"/>
                  <a:pt x="803563" y="443346"/>
                  <a:pt x="803563" y="443346"/>
                </a:cubicBezTo>
                <a:cubicBezTo>
                  <a:pt x="806642" y="434110"/>
                  <a:pt x="806718" y="423240"/>
                  <a:pt x="812800" y="415637"/>
                </a:cubicBezTo>
                <a:cubicBezTo>
                  <a:pt x="819735" y="406969"/>
                  <a:pt x="835002" y="406802"/>
                  <a:pt x="840509" y="397164"/>
                </a:cubicBezTo>
                <a:cubicBezTo>
                  <a:pt x="848298" y="383534"/>
                  <a:pt x="845614" y="366128"/>
                  <a:pt x="849745" y="350982"/>
                </a:cubicBezTo>
                <a:cubicBezTo>
                  <a:pt x="854868" y="332196"/>
                  <a:pt x="862060" y="314037"/>
                  <a:pt x="868218" y="295564"/>
                </a:cubicBezTo>
                <a:lnTo>
                  <a:pt x="877454" y="267855"/>
                </a:lnTo>
                <a:lnTo>
                  <a:pt x="895927" y="212437"/>
                </a:lnTo>
                <a:lnTo>
                  <a:pt x="905163" y="184728"/>
                </a:lnTo>
                <a:cubicBezTo>
                  <a:pt x="901519" y="173795"/>
                  <a:pt x="887038" y="114146"/>
                  <a:pt x="868218" y="101600"/>
                </a:cubicBezTo>
                <a:cubicBezTo>
                  <a:pt x="864595" y="99185"/>
                  <a:pt x="862061" y="107758"/>
                  <a:pt x="858982" y="110837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Полилиния 6"/>
          <p:cNvSpPr/>
          <p:nvPr/>
        </p:nvSpPr>
        <p:spPr>
          <a:xfrm>
            <a:off x="1995488" y="3998913"/>
            <a:ext cx="625475" cy="490537"/>
          </a:xfrm>
          <a:custGeom>
            <a:avLst/>
            <a:gdLst>
              <a:gd name="connsiteX0" fmla="*/ 609600 w 626347"/>
              <a:gd name="connsiteY0" fmla="*/ 203200 h 489528"/>
              <a:gd name="connsiteX1" fmla="*/ 581890 w 626347"/>
              <a:gd name="connsiteY1" fmla="*/ 129310 h 489528"/>
              <a:gd name="connsiteX2" fmla="*/ 544945 w 626347"/>
              <a:gd name="connsiteY2" fmla="*/ 83128 h 489528"/>
              <a:gd name="connsiteX3" fmla="*/ 517236 w 626347"/>
              <a:gd name="connsiteY3" fmla="*/ 73891 h 489528"/>
              <a:gd name="connsiteX4" fmla="*/ 489527 w 626347"/>
              <a:gd name="connsiteY4" fmla="*/ 55419 h 489528"/>
              <a:gd name="connsiteX5" fmla="*/ 434109 w 626347"/>
              <a:gd name="connsiteY5" fmla="*/ 36946 h 489528"/>
              <a:gd name="connsiteX6" fmla="*/ 406400 w 626347"/>
              <a:gd name="connsiteY6" fmla="*/ 18473 h 489528"/>
              <a:gd name="connsiteX7" fmla="*/ 341745 w 626347"/>
              <a:gd name="connsiteY7" fmla="*/ 0 h 489528"/>
              <a:gd name="connsiteX8" fmla="*/ 129309 w 626347"/>
              <a:gd name="connsiteY8" fmla="*/ 9237 h 489528"/>
              <a:gd name="connsiteX9" fmla="*/ 73890 w 626347"/>
              <a:gd name="connsiteY9" fmla="*/ 27710 h 489528"/>
              <a:gd name="connsiteX10" fmla="*/ 46181 w 626347"/>
              <a:gd name="connsiteY10" fmla="*/ 36946 h 489528"/>
              <a:gd name="connsiteX11" fmla="*/ 36945 w 626347"/>
              <a:gd name="connsiteY11" fmla="*/ 64655 h 489528"/>
              <a:gd name="connsiteX12" fmla="*/ 0 w 626347"/>
              <a:gd name="connsiteY12" fmla="*/ 110837 h 489528"/>
              <a:gd name="connsiteX13" fmla="*/ 9236 w 626347"/>
              <a:gd name="connsiteY13" fmla="*/ 323273 h 489528"/>
              <a:gd name="connsiteX14" fmla="*/ 18472 w 626347"/>
              <a:gd name="connsiteY14" fmla="*/ 350982 h 489528"/>
              <a:gd name="connsiteX15" fmla="*/ 36945 w 626347"/>
              <a:gd name="connsiteY15" fmla="*/ 378691 h 489528"/>
              <a:gd name="connsiteX16" fmla="*/ 147781 w 626347"/>
              <a:gd name="connsiteY16" fmla="*/ 434110 h 489528"/>
              <a:gd name="connsiteX17" fmla="*/ 175490 w 626347"/>
              <a:gd name="connsiteY17" fmla="*/ 443346 h 489528"/>
              <a:gd name="connsiteX18" fmla="*/ 258618 w 626347"/>
              <a:gd name="connsiteY18" fmla="*/ 489528 h 489528"/>
              <a:gd name="connsiteX19" fmla="*/ 563418 w 626347"/>
              <a:gd name="connsiteY19" fmla="*/ 480291 h 489528"/>
              <a:gd name="connsiteX20" fmla="*/ 591127 w 626347"/>
              <a:gd name="connsiteY20" fmla="*/ 471055 h 489528"/>
              <a:gd name="connsiteX21" fmla="*/ 609600 w 626347"/>
              <a:gd name="connsiteY21" fmla="*/ 443346 h 489528"/>
              <a:gd name="connsiteX22" fmla="*/ 609600 w 626347"/>
              <a:gd name="connsiteY22" fmla="*/ 221673 h 489528"/>
              <a:gd name="connsiteX23" fmla="*/ 609600 w 626347"/>
              <a:gd name="connsiteY23" fmla="*/ 203200 h 48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6347" h="489528">
                <a:moveTo>
                  <a:pt x="609600" y="203200"/>
                </a:moveTo>
                <a:cubicBezTo>
                  <a:pt x="604982" y="187806"/>
                  <a:pt x="613603" y="192736"/>
                  <a:pt x="581890" y="129310"/>
                </a:cubicBezTo>
                <a:cubicBezTo>
                  <a:pt x="564134" y="93798"/>
                  <a:pt x="586467" y="103889"/>
                  <a:pt x="544945" y="83128"/>
                </a:cubicBezTo>
                <a:cubicBezTo>
                  <a:pt x="536237" y="78774"/>
                  <a:pt x="525944" y="78245"/>
                  <a:pt x="517236" y="73891"/>
                </a:cubicBezTo>
                <a:cubicBezTo>
                  <a:pt x="507307" y="68927"/>
                  <a:pt x="499671" y="59927"/>
                  <a:pt x="489527" y="55419"/>
                </a:cubicBezTo>
                <a:cubicBezTo>
                  <a:pt x="471733" y="47511"/>
                  <a:pt x="434109" y="36946"/>
                  <a:pt x="434109" y="36946"/>
                </a:cubicBezTo>
                <a:cubicBezTo>
                  <a:pt x="424873" y="30788"/>
                  <a:pt x="416329" y="23437"/>
                  <a:pt x="406400" y="18473"/>
                </a:cubicBezTo>
                <a:cubicBezTo>
                  <a:pt x="393155" y="11850"/>
                  <a:pt x="353575" y="2958"/>
                  <a:pt x="341745" y="0"/>
                </a:cubicBezTo>
                <a:cubicBezTo>
                  <a:pt x="270933" y="3079"/>
                  <a:pt x="199812" y="1943"/>
                  <a:pt x="129309" y="9237"/>
                </a:cubicBezTo>
                <a:cubicBezTo>
                  <a:pt x="109940" y="11241"/>
                  <a:pt x="92363" y="21552"/>
                  <a:pt x="73890" y="27710"/>
                </a:cubicBezTo>
                <a:lnTo>
                  <a:pt x="46181" y="36946"/>
                </a:lnTo>
                <a:cubicBezTo>
                  <a:pt x="43102" y="46182"/>
                  <a:pt x="43027" y="57052"/>
                  <a:pt x="36945" y="64655"/>
                </a:cubicBezTo>
                <a:cubicBezTo>
                  <a:pt x="-10801" y="124338"/>
                  <a:pt x="23215" y="41190"/>
                  <a:pt x="0" y="110837"/>
                </a:cubicBezTo>
                <a:cubicBezTo>
                  <a:pt x="3079" y="181649"/>
                  <a:pt x="3800" y="252603"/>
                  <a:pt x="9236" y="323273"/>
                </a:cubicBezTo>
                <a:cubicBezTo>
                  <a:pt x="9983" y="332980"/>
                  <a:pt x="14118" y="342274"/>
                  <a:pt x="18472" y="350982"/>
                </a:cubicBezTo>
                <a:cubicBezTo>
                  <a:pt x="23436" y="360911"/>
                  <a:pt x="28591" y="371381"/>
                  <a:pt x="36945" y="378691"/>
                </a:cubicBezTo>
                <a:cubicBezTo>
                  <a:pt x="81019" y="417256"/>
                  <a:pt x="95460" y="416670"/>
                  <a:pt x="147781" y="434110"/>
                </a:cubicBezTo>
                <a:lnTo>
                  <a:pt x="175490" y="443346"/>
                </a:lnTo>
                <a:cubicBezTo>
                  <a:pt x="239010" y="485691"/>
                  <a:pt x="209847" y="473270"/>
                  <a:pt x="258618" y="489528"/>
                </a:cubicBezTo>
                <a:cubicBezTo>
                  <a:pt x="360218" y="486449"/>
                  <a:pt x="461928" y="485929"/>
                  <a:pt x="563418" y="480291"/>
                </a:cubicBezTo>
                <a:cubicBezTo>
                  <a:pt x="573139" y="479751"/>
                  <a:pt x="583524" y="477137"/>
                  <a:pt x="591127" y="471055"/>
                </a:cubicBezTo>
                <a:cubicBezTo>
                  <a:pt x="599795" y="464120"/>
                  <a:pt x="603442" y="452582"/>
                  <a:pt x="609600" y="443346"/>
                </a:cubicBezTo>
                <a:cubicBezTo>
                  <a:pt x="638575" y="356419"/>
                  <a:pt x="624149" y="410811"/>
                  <a:pt x="609600" y="221673"/>
                </a:cubicBezTo>
                <a:cubicBezTo>
                  <a:pt x="606237" y="177949"/>
                  <a:pt x="614218" y="218594"/>
                  <a:pt x="609600" y="2032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Полилиния 7"/>
          <p:cNvSpPr/>
          <p:nvPr/>
        </p:nvSpPr>
        <p:spPr>
          <a:xfrm>
            <a:off x="2373313" y="3371850"/>
            <a:ext cx="620712" cy="569913"/>
          </a:xfrm>
          <a:custGeom>
            <a:avLst/>
            <a:gdLst>
              <a:gd name="connsiteX0" fmla="*/ 618837 w 619706"/>
              <a:gd name="connsiteY0" fmla="*/ 184727 h 570723"/>
              <a:gd name="connsiteX1" fmla="*/ 609600 w 619706"/>
              <a:gd name="connsiteY1" fmla="*/ 138545 h 570723"/>
              <a:gd name="connsiteX2" fmla="*/ 600364 w 619706"/>
              <a:gd name="connsiteY2" fmla="*/ 110836 h 570723"/>
              <a:gd name="connsiteX3" fmla="*/ 544946 w 619706"/>
              <a:gd name="connsiteY3" fmla="*/ 73891 h 570723"/>
              <a:gd name="connsiteX4" fmla="*/ 489528 w 619706"/>
              <a:gd name="connsiteY4" fmla="*/ 55418 h 570723"/>
              <a:gd name="connsiteX5" fmla="*/ 471055 w 619706"/>
              <a:gd name="connsiteY5" fmla="*/ 27709 h 570723"/>
              <a:gd name="connsiteX6" fmla="*/ 443346 w 619706"/>
              <a:gd name="connsiteY6" fmla="*/ 18472 h 570723"/>
              <a:gd name="connsiteX7" fmla="*/ 397164 w 619706"/>
              <a:gd name="connsiteY7" fmla="*/ 9236 h 570723"/>
              <a:gd name="connsiteX8" fmla="*/ 360219 w 619706"/>
              <a:gd name="connsiteY8" fmla="*/ 0 h 570723"/>
              <a:gd name="connsiteX9" fmla="*/ 64655 w 619706"/>
              <a:gd name="connsiteY9" fmla="*/ 9236 h 570723"/>
              <a:gd name="connsiteX10" fmla="*/ 46182 w 619706"/>
              <a:gd name="connsiteY10" fmla="*/ 36945 h 570723"/>
              <a:gd name="connsiteX11" fmla="*/ 36946 w 619706"/>
              <a:gd name="connsiteY11" fmla="*/ 212436 h 570723"/>
              <a:gd name="connsiteX12" fmla="*/ 9237 w 619706"/>
              <a:gd name="connsiteY12" fmla="*/ 267854 h 570723"/>
              <a:gd name="connsiteX13" fmla="*/ 0 w 619706"/>
              <a:gd name="connsiteY13" fmla="*/ 295563 h 570723"/>
              <a:gd name="connsiteX14" fmla="*/ 9237 w 619706"/>
              <a:gd name="connsiteY14" fmla="*/ 452582 h 570723"/>
              <a:gd name="connsiteX15" fmla="*/ 18473 w 619706"/>
              <a:gd name="connsiteY15" fmla="*/ 480291 h 570723"/>
              <a:gd name="connsiteX16" fmla="*/ 73891 w 619706"/>
              <a:gd name="connsiteY16" fmla="*/ 508000 h 570723"/>
              <a:gd name="connsiteX17" fmla="*/ 92364 w 619706"/>
              <a:gd name="connsiteY17" fmla="*/ 535709 h 570723"/>
              <a:gd name="connsiteX18" fmla="*/ 120073 w 619706"/>
              <a:gd name="connsiteY18" fmla="*/ 544945 h 570723"/>
              <a:gd name="connsiteX19" fmla="*/ 221673 w 619706"/>
              <a:gd name="connsiteY19" fmla="*/ 554182 h 570723"/>
              <a:gd name="connsiteX20" fmla="*/ 434110 w 619706"/>
              <a:gd name="connsiteY20" fmla="*/ 554182 h 570723"/>
              <a:gd name="connsiteX21" fmla="*/ 461819 w 619706"/>
              <a:gd name="connsiteY21" fmla="*/ 544945 h 570723"/>
              <a:gd name="connsiteX22" fmla="*/ 544946 w 619706"/>
              <a:gd name="connsiteY22" fmla="*/ 489527 h 570723"/>
              <a:gd name="connsiteX23" fmla="*/ 572655 w 619706"/>
              <a:gd name="connsiteY23" fmla="*/ 471054 h 570723"/>
              <a:gd name="connsiteX24" fmla="*/ 591128 w 619706"/>
              <a:gd name="connsiteY24" fmla="*/ 443345 h 570723"/>
              <a:gd name="connsiteX25" fmla="*/ 609600 w 619706"/>
              <a:gd name="connsiteY25" fmla="*/ 295563 h 570723"/>
              <a:gd name="connsiteX26" fmla="*/ 618837 w 619706"/>
              <a:gd name="connsiteY26" fmla="*/ 184727 h 5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9706" h="570723">
                <a:moveTo>
                  <a:pt x="618837" y="184727"/>
                </a:moveTo>
                <a:cubicBezTo>
                  <a:pt x="618837" y="158557"/>
                  <a:pt x="613408" y="153775"/>
                  <a:pt x="609600" y="138545"/>
                </a:cubicBezTo>
                <a:cubicBezTo>
                  <a:pt x="607239" y="129100"/>
                  <a:pt x="607248" y="117720"/>
                  <a:pt x="600364" y="110836"/>
                </a:cubicBezTo>
                <a:cubicBezTo>
                  <a:pt x="584665" y="95137"/>
                  <a:pt x="566008" y="80912"/>
                  <a:pt x="544946" y="73891"/>
                </a:cubicBezTo>
                <a:lnTo>
                  <a:pt x="489528" y="55418"/>
                </a:lnTo>
                <a:cubicBezTo>
                  <a:pt x="483370" y="46182"/>
                  <a:pt x="479723" y="34644"/>
                  <a:pt x="471055" y="27709"/>
                </a:cubicBezTo>
                <a:cubicBezTo>
                  <a:pt x="463452" y="21627"/>
                  <a:pt x="452791" y="20833"/>
                  <a:pt x="443346" y="18472"/>
                </a:cubicBezTo>
                <a:cubicBezTo>
                  <a:pt x="428116" y="14664"/>
                  <a:pt x="412489" y="12641"/>
                  <a:pt x="397164" y="9236"/>
                </a:cubicBezTo>
                <a:cubicBezTo>
                  <a:pt x="384772" y="6482"/>
                  <a:pt x="372534" y="3079"/>
                  <a:pt x="360219" y="0"/>
                </a:cubicBezTo>
                <a:cubicBezTo>
                  <a:pt x="261698" y="3079"/>
                  <a:pt x="162549" y="-2281"/>
                  <a:pt x="64655" y="9236"/>
                </a:cubicBezTo>
                <a:cubicBezTo>
                  <a:pt x="53630" y="10533"/>
                  <a:pt x="47682" y="25946"/>
                  <a:pt x="46182" y="36945"/>
                </a:cubicBezTo>
                <a:cubicBezTo>
                  <a:pt x="38267" y="94986"/>
                  <a:pt x="42249" y="154099"/>
                  <a:pt x="36946" y="212436"/>
                </a:cubicBezTo>
                <a:cubicBezTo>
                  <a:pt x="34367" y="240812"/>
                  <a:pt x="21519" y="243292"/>
                  <a:pt x="9237" y="267854"/>
                </a:cubicBezTo>
                <a:cubicBezTo>
                  <a:pt x="4883" y="276562"/>
                  <a:pt x="3079" y="286327"/>
                  <a:pt x="0" y="295563"/>
                </a:cubicBezTo>
                <a:cubicBezTo>
                  <a:pt x="3079" y="347903"/>
                  <a:pt x="4020" y="400412"/>
                  <a:pt x="9237" y="452582"/>
                </a:cubicBezTo>
                <a:cubicBezTo>
                  <a:pt x="10206" y="462270"/>
                  <a:pt x="12391" y="472689"/>
                  <a:pt x="18473" y="480291"/>
                </a:cubicBezTo>
                <a:cubicBezTo>
                  <a:pt x="31493" y="496566"/>
                  <a:pt x="55639" y="501916"/>
                  <a:pt x="73891" y="508000"/>
                </a:cubicBezTo>
                <a:cubicBezTo>
                  <a:pt x="80049" y="517236"/>
                  <a:pt x="83696" y="528774"/>
                  <a:pt x="92364" y="535709"/>
                </a:cubicBezTo>
                <a:cubicBezTo>
                  <a:pt x="99967" y="541791"/>
                  <a:pt x="110435" y="543568"/>
                  <a:pt x="120073" y="544945"/>
                </a:cubicBezTo>
                <a:cubicBezTo>
                  <a:pt x="153738" y="549754"/>
                  <a:pt x="187806" y="551103"/>
                  <a:pt x="221673" y="554182"/>
                </a:cubicBezTo>
                <a:cubicBezTo>
                  <a:pt x="305171" y="582014"/>
                  <a:pt x="256758" y="569604"/>
                  <a:pt x="434110" y="554182"/>
                </a:cubicBezTo>
                <a:cubicBezTo>
                  <a:pt x="443809" y="553339"/>
                  <a:pt x="453308" y="549673"/>
                  <a:pt x="461819" y="544945"/>
                </a:cubicBezTo>
                <a:cubicBezTo>
                  <a:pt x="461829" y="544939"/>
                  <a:pt x="531087" y="498767"/>
                  <a:pt x="544946" y="489527"/>
                </a:cubicBezTo>
                <a:lnTo>
                  <a:pt x="572655" y="471054"/>
                </a:lnTo>
                <a:cubicBezTo>
                  <a:pt x="578813" y="461818"/>
                  <a:pt x="586164" y="453274"/>
                  <a:pt x="591128" y="443345"/>
                </a:cubicBezTo>
                <a:cubicBezTo>
                  <a:pt x="611264" y="403074"/>
                  <a:pt x="607015" y="320118"/>
                  <a:pt x="609600" y="295563"/>
                </a:cubicBezTo>
                <a:cubicBezTo>
                  <a:pt x="623899" y="159726"/>
                  <a:pt x="618837" y="210897"/>
                  <a:pt x="618837" y="184727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6100" y="1125538"/>
            <a:ext cx="46799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Політичні і стратегічні прорахунки радянського керівництва;</a:t>
            </a:r>
          </a:p>
          <a:p>
            <a:pPr marL="285750" indent="-285750" algn="just">
              <a:buFontTx/>
              <a:buChar char="-"/>
            </a:pPr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Репресії 1937 – 1938 років командного складу Червоної Армії;</a:t>
            </a:r>
          </a:p>
          <a:p>
            <a:pPr marL="285750" indent="-285750" algn="just">
              <a:buFontTx/>
              <a:buChar char="-"/>
            </a:pPr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Адміністративно – командна система влади з її жорсткою централізацією;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/>
              <a:t>антигітлеровської</a:t>
            </a:r>
            <a:r>
              <a:rPr lang="ru-RU" dirty="0"/>
              <a:t> </a:t>
            </a:r>
            <a:r>
              <a:rPr lang="ru-RU" dirty="0" err="1"/>
              <a:t>коаліції</a:t>
            </a:r>
            <a:endParaRPr lang="uk-U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12875"/>
            <a:ext cx="8640763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3675" y="1"/>
            <a:ext cx="248376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err="1" smtClean="0"/>
              <a:t>Воєнні</a:t>
            </a:r>
            <a:r>
              <a:rPr lang="ru-RU" sz="2400" dirty="0" smtClean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на фронтах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endParaRPr lang="uk-UA" sz="2400" dirty="0"/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4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2 2"/>
          <p:cNvSpPr/>
          <p:nvPr/>
        </p:nvSpPr>
        <p:spPr>
          <a:xfrm>
            <a:off x="4664075" y="2997200"/>
            <a:ext cx="431800" cy="287338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6543675" y="1341438"/>
            <a:ext cx="2492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07.12.1941</a:t>
            </a:r>
            <a:r>
              <a:rPr lang="uk-UA">
                <a:latin typeface="Courier New" pitchFamily="49" charset="0"/>
                <a:cs typeface="Courier New" pitchFamily="49" charset="0"/>
              </a:rPr>
              <a:t> – напад Японії на Перл – Харбор. Вступ у війну США.</a:t>
            </a:r>
          </a:p>
          <a:p>
            <a:endParaRPr lang="uk-UA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708525"/>
          </a:xfrm>
        </p:spPr>
        <p:txBody>
          <a:bodyPr/>
          <a:lstStyle/>
          <a:p>
            <a:pPr algn="just"/>
            <a:r>
              <a:rPr lang="ru-RU" smtClean="0"/>
              <a:t>Визначити причини, характер, періодизацію Другої світової війни;</a:t>
            </a:r>
          </a:p>
          <a:p>
            <a:pPr algn="just"/>
            <a:r>
              <a:rPr lang="ru-RU" smtClean="0"/>
              <a:t>Познайомитися з основними театрами воєнних дій та подіями 1939 -= 1942 років;</a:t>
            </a:r>
          </a:p>
          <a:p>
            <a:pPr algn="just"/>
            <a:r>
              <a:rPr lang="ru-RU" smtClean="0"/>
              <a:t>Вчитися працювати з картами, історичними джерелами, встановлювати причинно – наслідкові зв»язки, робити висновки та узагальнення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вели </a:t>
            </a:r>
            <a:r>
              <a:rPr lang="ru-RU" dirty="0" err="1" smtClean="0"/>
              <a:t>боротьбу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союзників</a:t>
            </a:r>
            <a:r>
              <a:rPr lang="ru-RU" dirty="0" smtClean="0"/>
              <a:t> 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характер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З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етапами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ми </a:t>
            </a:r>
            <a:r>
              <a:rPr lang="ru-RU" dirty="0" err="1" smtClean="0"/>
              <a:t>познайомилися</a:t>
            </a:r>
            <a:r>
              <a:rPr lang="ru-RU" dirty="0" smtClean="0"/>
              <a:t> на </a:t>
            </a:r>
            <a:r>
              <a:rPr lang="ru-RU" dirty="0" err="1" smtClean="0"/>
              <a:t>уроці</a:t>
            </a:r>
            <a:r>
              <a:rPr lang="ru-RU" dirty="0" smtClean="0"/>
              <a:t>?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причини </a:t>
            </a:r>
            <a:r>
              <a:rPr lang="ru-RU" dirty="0" err="1" smtClean="0"/>
              <a:t>поразок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в 1941 – 1942рр?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smtClean="0"/>
              <a:t>Причини, характер, </a:t>
            </a:r>
            <a:r>
              <a:rPr lang="ru-RU" dirty="0" err="1" smtClean="0"/>
              <a:t>періодизація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1939 – </a:t>
            </a:r>
            <a:r>
              <a:rPr lang="ru-RU" dirty="0" err="1" smtClean="0"/>
              <a:t>червень</a:t>
            </a:r>
            <a:r>
              <a:rPr lang="ru-RU" dirty="0" smtClean="0"/>
              <a:t> 1941рр.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smtClean="0"/>
              <a:t>План «Барбаросса» </a:t>
            </a:r>
            <a:r>
              <a:rPr lang="ru-RU" dirty="0" err="1" smtClean="0"/>
              <a:t>Напад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на СРСР.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Події</a:t>
            </a:r>
            <a:r>
              <a:rPr lang="ru-RU" dirty="0" smtClean="0"/>
              <a:t> 1941 – 1942 </a:t>
            </a:r>
            <a:r>
              <a:rPr lang="ru-RU" dirty="0" err="1" smtClean="0"/>
              <a:t>років</a:t>
            </a:r>
            <a:r>
              <a:rPr lang="ru-RU" dirty="0" smtClean="0"/>
              <a:t>:</a:t>
            </a:r>
          </a:p>
          <a:p>
            <a:pPr marL="45720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dirty="0" err="1"/>
              <a:t>ф</a:t>
            </a:r>
            <a:r>
              <a:rPr lang="ru-RU" dirty="0" err="1" smtClean="0"/>
              <a:t>ормування</a:t>
            </a:r>
            <a:r>
              <a:rPr lang="ru-RU" dirty="0" smtClean="0"/>
              <a:t> </a:t>
            </a:r>
            <a:r>
              <a:rPr lang="ru-RU" dirty="0" err="1" smtClean="0"/>
              <a:t>антигітлеровської</a:t>
            </a:r>
            <a:r>
              <a:rPr lang="ru-RU" dirty="0" smtClean="0"/>
              <a:t> </a:t>
            </a:r>
            <a:r>
              <a:rPr lang="ru-RU" dirty="0" err="1" smtClean="0"/>
              <a:t>коаліції</a:t>
            </a:r>
            <a:r>
              <a:rPr lang="ru-RU" dirty="0" smtClean="0"/>
              <a:t>;</a:t>
            </a:r>
          </a:p>
          <a:p>
            <a:pPr marL="45720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dirty="0" err="1"/>
              <a:t>в</a:t>
            </a:r>
            <a:r>
              <a:rPr lang="ru-RU" dirty="0" err="1" smtClean="0"/>
              <a:t>оєнні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на фронтах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7410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r>
              <a:rPr lang="uk-UA" b="1" smtClean="0"/>
              <a:t>Опорні поняття:</a:t>
            </a:r>
          </a:p>
          <a:p>
            <a:r>
              <a:rPr lang="uk-UA" b="1" smtClean="0"/>
              <a:t>Світова війна;</a:t>
            </a:r>
          </a:p>
          <a:p>
            <a:r>
              <a:rPr lang="uk-UA" b="1" smtClean="0"/>
              <a:t>Антигітлерівська коаліція;</a:t>
            </a:r>
          </a:p>
        </p:txBody>
      </p:sp>
      <p:sp>
        <p:nvSpPr>
          <p:cNvPr id="17411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r>
              <a:rPr lang="uk-UA" b="1" smtClean="0"/>
              <a:t>Опорні дати:</a:t>
            </a:r>
          </a:p>
          <a:p>
            <a:r>
              <a:rPr lang="uk-UA" b="1" smtClean="0"/>
              <a:t>01.09.1939р. – початок Другої світової війни;</a:t>
            </a:r>
          </a:p>
          <a:p>
            <a:r>
              <a:rPr lang="uk-UA" b="1" smtClean="0"/>
              <a:t>22.06.1941р. – напад фашистської Німеччини на СРСР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проявилося</a:t>
            </a:r>
            <a:r>
              <a:rPr lang="ru-RU" dirty="0" smtClean="0"/>
              <a:t> </a:t>
            </a:r>
            <a:r>
              <a:rPr lang="ru-RU" dirty="0" err="1" smtClean="0"/>
              <a:t>ускладнення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у </a:t>
            </a:r>
            <a:r>
              <a:rPr lang="ru-RU" dirty="0" err="1" smtClean="0"/>
              <a:t>Європі</a:t>
            </a:r>
            <a:r>
              <a:rPr lang="ru-RU" dirty="0" smtClean="0"/>
              <a:t> в ІІ </a:t>
            </a:r>
            <a:r>
              <a:rPr lang="ru-RU" dirty="0" err="1" smtClean="0"/>
              <a:t>половині</a:t>
            </a:r>
            <a:r>
              <a:rPr lang="ru-RU" dirty="0" smtClean="0"/>
              <a:t> 30-х </a:t>
            </a:r>
            <a:r>
              <a:rPr lang="ru-RU" dirty="0" err="1" smtClean="0"/>
              <a:t>років</a:t>
            </a:r>
            <a:r>
              <a:rPr lang="ru-RU" dirty="0" smtClean="0"/>
              <a:t> ХХ </a:t>
            </a:r>
            <a:r>
              <a:rPr lang="ru-RU" dirty="0" err="1" smtClean="0"/>
              <a:t>століття</a:t>
            </a:r>
            <a:r>
              <a:rPr lang="ru-RU" dirty="0" smtClean="0"/>
              <a:t>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стали на шлях </a:t>
            </a:r>
            <a:r>
              <a:rPr lang="ru-RU" dirty="0" err="1" smtClean="0"/>
              <a:t>розв»язання</a:t>
            </a:r>
            <a:r>
              <a:rPr lang="ru-RU" dirty="0" smtClean="0"/>
              <a:t> проблем </a:t>
            </a:r>
            <a:r>
              <a:rPr lang="ru-RU" dirty="0" err="1" smtClean="0"/>
              <a:t>воєнним</a:t>
            </a:r>
            <a:r>
              <a:rPr lang="ru-RU" dirty="0" smtClean="0"/>
              <a:t> шляхом?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Де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осередки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Яку роль </a:t>
            </a:r>
            <a:r>
              <a:rPr lang="ru-RU" dirty="0" err="1" smtClean="0"/>
              <a:t>відіграв</a:t>
            </a:r>
            <a:r>
              <a:rPr lang="ru-RU" dirty="0" smtClean="0"/>
              <a:t> </a:t>
            </a:r>
            <a:r>
              <a:rPr lang="ru-RU" dirty="0" err="1" smtClean="0"/>
              <a:t>радянсько</a:t>
            </a:r>
            <a:r>
              <a:rPr lang="ru-RU" dirty="0" smtClean="0"/>
              <a:t> – </a:t>
            </a:r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 smtClean="0"/>
              <a:t>пактдля</a:t>
            </a:r>
            <a:r>
              <a:rPr lang="ru-RU" dirty="0" smtClean="0"/>
              <a:t> початку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розпочалася</a:t>
            </a:r>
            <a:r>
              <a:rPr lang="ru-RU" dirty="0" smtClean="0"/>
              <a:t> Друга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650" y="404813"/>
            <a:ext cx="80645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Причини Другої світової війни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2708275"/>
            <a:ext cx="35274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Courier New" pitchFamily="49" charset="0"/>
                <a:cs typeface="Courier New" pitchFamily="49" charset="0"/>
              </a:rPr>
              <a:t>Версальсько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– Вашингтонська система загострила міжнародні відносини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5600" y="2708275"/>
            <a:ext cx="352901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Нерівномірність економічного і політичного розвитку провідних країн світу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313" y="5084763"/>
            <a:ext cx="4103687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Світова економічна криза 1929 – 1932рр.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7900" y="5084763"/>
            <a:ext cx="38163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Боротьба за новий переділ світу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3492500" y="1052513"/>
            <a:ext cx="1295400" cy="1584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3779838" y="1052513"/>
            <a:ext cx="1008062" cy="3960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787900" y="1052513"/>
            <a:ext cx="647700" cy="3960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</p:cNvCxnSpPr>
          <p:nvPr/>
        </p:nvCxnSpPr>
        <p:spPr>
          <a:xfrm>
            <a:off x="4787900" y="1052513"/>
            <a:ext cx="792163" cy="1584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100">
                <a:solidFill>
                  <a:schemeClr val="hlink"/>
                </a:solidFill>
              </a:rPr>
              <a:t>УЧАСНИКИ</a:t>
            </a:r>
            <a:r>
              <a:rPr lang="uk-UA">
                <a:solidFill>
                  <a:schemeClr val="hlink"/>
                </a:solidFill>
              </a:rPr>
              <a:t> </a:t>
            </a:r>
            <a:r>
              <a:rPr lang="uk-UA" sz="2100">
                <a:solidFill>
                  <a:schemeClr val="hlink"/>
                </a:solidFill>
              </a:rPr>
              <a:t>ІІ СВІТОВОЇ ВІЙНИ</a:t>
            </a:r>
            <a:endParaRPr lang="ru-RU" sz="2100">
              <a:solidFill>
                <a:schemeClr val="hlink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400" b="1" smtClean="0"/>
              <a:t>Держави агресивного блоку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sz="2400" b="1" smtClean="0"/>
          </a:p>
          <a:p>
            <a:pPr>
              <a:lnSpc>
                <a:spcPct val="90000"/>
              </a:lnSpc>
            </a:pPr>
            <a:r>
              <a:rPr lang="uk-UA" sz="3600" b="1" smtClean="0">
                <a:solidFill>
                  <a:srgbClr val="993300"/>
                </a:solidFill>
              </a:rPr>
              <a:t>НІМЕЧЧИНА</a:t>
            </a:r>
          </a:p>
          <a:p>
            <a:pPr>
              <a:lnSpc>
                <a:spcPct val="90000"/>
              </a:lnSpc>
            </a:pPr>
            <a:r>
              <a:rPr lang="uk-UA" sz="3600" b="1" smtClean="0">
                <a:solidFill>
                  <a:srgbClr val="993300"/>
                </a:solidFill>
              </a:rPr>
              <a:t>ІТАЛІЯ</a:t>
            </a:r>
          </a:p>
          <a:p>
            <a:pPr>
              <a:lnSpc>
                <a:spcPct val="90000"/>
              </a:lnSpc>
            </a:pPr>
            <a:r>
              <a:rPr lang="uk-UA" sz="3600" b="1" smtClean="0">
                <a:solidFill>
                  <a:srgbClr val="993300"/>
                </a:solidFill>
              </a:rPr>
              <a:t>ЯПОНІЯ</a:t>
            </a:r>
            <a:endParaRPr lang="ru-RU" sz="3600" b="1" smtClean="0">
              <a:solidFill>
                <a:srgbClr val="9933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uk-UA" sz="2400" b="1" smtClean="0">
                <a:solidFill>
                  <a:srgbClr val="FF0066"/>
                </a:solidFill>
              </a:rPr>
              <a:t>Держави антигітлерівської коаліції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2400" b="1" smtClean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4000" b="1" smtClean="0">
                <a:solidFill>
                  <a:srgbClr val="FF3300"/>
                </a:solidFill>
              </a:rPr>
              <a:t>СРСР</a:t>
            </a:r>
          </a:p>
          <a:p>
            <a:pPr>
              <a:lnSpc>
                <a:spcPct val="90000"/>
              </a:lnSpc>
            </a:pPr>
            <a:r>
              <a:rPr lang="uk-UA" sz="4000" b="1" smtClean="0">
                <a:solidFill>
                  <a:srgbClr val="FF3300"/>
                </a:solidFill>
              </a:rPr>
              <a:t>АНГЛІЯ</a:t>
            </a:r>
          </a:p>
          <a:p>
            <a:pPr>
              <a:lnSpc>
                <a:spcPct val="90000"/>
              </a:lnSpc>
            </a:pPr>
            <a:r>
              <a:rPr lang="uk-UA" sz="4000" b="1" smtClean="0">
                <a:solidFill>
                  <a:srgbClr val="FF3300"/>
                </a:solidFill>
              </a:rPr>
              <a:t>ФРАНЦІЯ</a:t>
            </a:r>
          </a:p>
          <a:p>
            <a:pPr>
              <a:lnSpc>
                <a:spcPct val="90000"/>
              </a:lnSpc>
            </a:pPr>
            <a:r>
              <a:rPr lang="uk-UA" sz="4000" b="1" smtClean="0">
                <a:solidFill>
                  <a:srgbClr val="FF3300"/>
                </a:solidFill>
              </a:rPr>
              <a:t>США</a:t>
            </a:r>
            <a:endParaRPr lang="ru-RU" sz="40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  <p:bldP spid="92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ХАРАКТЕР ВІЙНИ</a:t>
            </a:r>
            <a:endParaRPr lang="ru-RU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28775"/>
            <a:ext cx="4038600" cy="4525963"/>
          </a:xfrm>
        </p:spPr>
        <p:txBody>
          <a:bodyPr/>
          <a:lstStyle/>
          <a:p>
            <a:r>
              <a:rPr lang="uk-UA" sz="1800" smtClean="0"/>
              <a:t>Держави агресивного блоку прагнули розширення власних територій, завоювання ринків збуту та джерел сировини. А головною метою було завоювання світового панування. З їхнього боку війна була </a:t>
            </a:r>
            <a:r>
              <a:rPr lang="uk-UA" b="1" i="1" smtClean="0">
                <a:solidFill>
                  <a:srgbClr val="FFFF00"/>
                </a:solidFill>
              </a:rPr>
              <a:t>загарбницькою.</a:t>
            </a:r>
            <a:endParaRPr lang="ru-RU" b="1" i="1" smtClean="0">
              <a:solidFill>
                <a:srgbClr val="FFFF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28775"/>
            <a:ext cx="4473575" cy="49244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dirty="0"/>
              <a:t>Для </a:t>
            </a:r>
            <a:r>
              <a:rPr lang="uk-UA" sz="1800" dirty="0" smtClean="0"/>
              <a:t>країн, </a:t>
            </a:r>
            <a:r>
              <a:rPr lang="uk-UA" sz="1800" dirty="0"/>
              <a:t>які зазнали агресії й були окуповані, ця війна була </a:t>
            </a:r>
            <a:r>
              <a:rPr lang="uk-UA" sz="1800" b="1" i="1" dirty="0">
                <a:solidFill>
                  <a:srgbClr val="FFFF00"/>
                </a:solidFill>
              </a:rPr>
              <a:t>справедливою.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dirty="0"/>
              <a:t>Найскладніше визначити характер війни стосовно </a:t>
            </a:r>
            <a:r>
              <a:rPr lang="uk-UA" sz="1800" dirty="0" smtClean="0"/>
              <a:t>СРСР: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1800" dirty="0" smtClean="0"/>
              <a:t>У </a:t>
            </a:r>
            <a:r>
              <a:rPr lang="uk-UA" sz="1800" dirty="0"/>
              <a:t>період з 17 вересня 1939 р. по 22 червня 1941 р. він сам виступав у ролі агресора, приєднавши до себе значні території, які належали на той час Польщі, Румунії, Фінляндії, а також </a:t>
            </a:r>
            <a:r>
              <a:rPr lang="uk-UA" sz="1800" dirty="0" smtClean="0"/>
              <a:t>Прибалтику.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sz="1800" dirty="0" smtClean="0"/>
              <a:t>Але </a:t>
            </a:r>
            <a:r>
              <a:rPr lang="uk-UA" sz="1800" dirty="0"/>
              <a:t>після нападу Німеччини на СРСР ця війна для неї носила </a:t>
            </a:r>
            <a:r>
              <a:rPr lang="uk-UA" sz="1800" b="1" i="1" dirty="0">
                <a:solidFill>
                  <a:srgbClr val="FFFF00"/>
                </a:solidFill>
              </a:rPr>
              <a:t>справедливий характер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1434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ПЕРІОДИЗАЦІЯ ІІ СВІТОВОЇ ВІЙНИ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22530" name="Organization Chart 2"/>
          <p:cNvGrpSpPr>
            <a:grpSpLocks/>
          </p:cNvGrpSpPr>
          <p:nvPr/>
        </p:nvGrpSpPr>
        <p:grpSpPr bwMode="auto">
          <a:xfrm>
            <a:off x="471488" y="1614488"/>
            <a:ext cx="8229600" cy="4495800"/>
            <a:chOff x="288" y="1019"/>
            <a:chExt cx="2880" cy="720"/>
          </a:xfrm>
        </p:grpSpPr>
        <p:cxnSp>
          <p:nvCxnSpPr>
            <p:cNvPr id="22531" name="_s1028"/>
            <p:cNvCxnSpPr>
              <a:cxnSpLocks noChangeShapeType="1"/>
              <a:stCxn id="22537" idx="0"/>
              <a:endCxn id="22534" idx="2"/>
            </p:cNvCxnSpPr>
            <p:nvPr/>
          </p:nvCxnSpPr>
          <p:spPr bwMode="auto">
            <a:xfrm rot="5400000" flipH="1">
              <a:off x="2160" y="875"/>
              <a:ext cx="144" cy="1008"/>
            </a:xfrm>
            <a:prstGeom prst="bentConnector3">
              <a:avLst>
                <a:gd name="adj1" fmla="val 127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32" name="_s1029"/>
            <p:cNvCxnSpPr>
              <a:cxnSpLocks noChangeShapeType="1"/>
              <a:stCxn id="22536" idx="0"/>
              <a:endCxn id="22534" idx="2"/>
            </p:cNvCxnSpPr>
            <p:nvPr/>
          </p:nvCxnSpPr>
          <p:spPr bwMode="auto">
            <a:xfrm rot="-5400000">
              <a:off x="1657" y="1378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33" name="_s1030"/>
            <p:cNvCxnSpPr>
              <a:cxnSpLocks noChangeShapeType="1"/>
              <a:stCxn id="22535" idx="0"/>
              <a:endCxn id="22534" idx="2"/>
            </p:cNvCxnSpPr>
            <p:nvPr/>
          </p:nvCxnSpPr>
          <p:spPr bwMode="auto">
            <a:xfrm rot="-5400000">
              <a:off x="1152" y="875"/>
              <a:ext cx="144" cy="1008"/>
            </a:xfrm>
            <a:prstGeom prst="bentConnector3">
              <a:avLst>
                <a:gd name="adj1" fmla="val 127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2534" name="_s1031"/>
            <p:cNvSpPr>
              <a:spLocks noChangeArrowheads="1"/>
            </p:cNvSpPr>
            <p:nvPr/>
          </p:nvSpPr>
          <p:spPr bwMode="auto">
            <a:xfrm>
              <a:off x="1296" y="101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sz="1400">
                  <a:latin typeface="Tahoma" pitchFamily="34" charset="0"/>
                </a:rPr>
                <a:t>ФАКТОРИ</a:t>
              </a:r>
              <a:r>
                <a:rPr lang="uk-UA" sz="1000">
                  <a:latin typeface="Tahoma" pitchFamily="34" charset="0"/>
                </a:rPr>
                <a:t>, </a:t>
              </a:r>
              <a:r>
                <a:rPr lang="uk-UA" sz="1400">
                  <a:latin typeface="Tahoma" pitchFamily="34" charset="0"/>
                </a:rPr>
                <a:t>ЯКІ</a:t>
              </a:r>
              <a:r>
                <a:rPr lang="uk-UA" sz="1000">
                  <a:latin typeface="Tahoma" pitchFamily="34" charset="0"/>
                </a:rPr>
                <a:t> </a:t>
              </a:r>
              <a:r>
                <a:rPr lang="uk-UA" sz="1400">
                  <a:latin typeface="Tahoma" pitchFamily="34" charset="0"/>
                </a:rPr>
                <a:t>ВИЗНАЧАЮТЬ</a:t>
              </a:r>
              <a:r>
                <a:rPr lang="uk-UA" sz="1000">
                  <a:latin typeface="Tahoma" pitchFamily="34" charset="0"/>
                </a:rPr>
                <a:t> </a:t>
              </a:r>
            </a:p>
            <a:p>
              <a:pPr algn="ctr"/>
              <a:r>
                <a:rPr lang="uk-UA" sz="1400">
                  <a:latin typeface="Tahoma" pitchFamily="34" charset="0"/>
                </a:rPr>
                <a:t>ВИД</a:t>
              </a:r>
              <a:r>
                <a:rPr lang="uk-UA" sz="1000">
                  <a:latin typeface="Tahoma" pitchFamily="34" charset="0"/>
                </a:rPr>
                <a:t> </a:t>
              </a:r>
              <a:r>
                <a:rPr lang="uk-UA" sz="1400">
                  <a:latin typeface="Tahoma" pitchFamily="34" charset="0"/>
                </a:rPr>
                <a:t>ПЕРІОДИЗАЦІЇ</a:t>
              </a:r>
              <a:endParaRPr lang="ru-RU" sz="1400">
                <a:latin typeface="Tahoma" pitchFamily="34" charset="0"/>
              </a:endParaRPr>
            </a:p>
          </p:txBody>
        </p:sp>
        <p:sp>
          <p:nvSpPr>
            <p:cNvPr id="22535" name="_s1032"/>
            <p:cNvSpPr>
              <a:spLocks noChangeArrowheads="1"/>
            </p:cNvSpPr>
            <p:nvPr/>
          </p:nvSpPr>
          <p:spPr bwMode="auto">
            <a:xfrm>
              <a:off x="288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sz="1200">
                  <a:latin typeface="Tahoma" pitchFamily="34" charset="0"/>
                </a:rPr>
                <a:t>ЗА СТРАТЕГІЧНОЮ ІНІЦІАТИВОЮ</a:t>
              </a:r>
            </a:p>
            <a:p>
              <a:pPr algn="ctr"/>
              <a:r>
                <a:rPr lang="uk-UA" sz="1200">
                  <a:latin typeface="Tahoma" pitchFamily="34" charset="0"/>
                </a:rPr>
                <a:t>КРАЇН, УЧАСНИЦЬ ВІЙНИ</a:t>
              </a:r>
              <a:endParaRPr lang="ru-RU" sz="1200">
                <a:latin typeface="Tahoma" pitchFamily="34" charset="0"/>
              </a:endParaRPr>
            </a:p>
          </p:txBody>
        </p:sp>
        <p:sp>
          <p:nvSpPr>
            <p:cNvPr id="22536" name="_s1033"/>
            <p:cNvSpPr>
              <a:spLocks noChangeArrowheads="1"/>
            </p:cNvSpPr>
            <p:nvPr/>
          </p:nvSpPr>
          <p:spPr bwMode="auto">
            <a:xfrm>
              <a:off x="1296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sz="1200">
                  <a:latin typeface="Tahoma" pitchFamily="34" charset="0"/>
                </a:rPr>
                <a:t>ЗА ОСНОВНИМИ ПОДІЯМИ </a:t>
              </a:r>
            </a:p>
            <a:p>
              <a:pPr algn="ctr"/>
              <a:r>
                <a:rPr lang="uk-UA" sz="1200">
                  <a:latin typeface="Tahoma" pitchFamily="34" charset="0"/>
                </a:rPr>
                <a:t>У ХОДІ ВІЙНИ</a:t>
              </a:r>
              <a:endParaRPr lang="ru-RU" sz="1200">
                <a:latin typeface="Tahoma" pitchFamily="34" charset="0"/>
              </a:endParaRPr>
            </a:p>
          </p:txBody>
        </p:sp>
        <p:sp>
          <p:nvSpPr>
            <p:cNvPr id="22537" name="_s1034"/>
            <p:cNvSpPr>
              <a:spLocks noChangeArrowheads="1"/>
            </p:cNvSpPr>
            <p:nvPr/>
          </p:nvSpPr>
          <p:spPr bwMode="auto">
            <a:xfrm>
              <a:off x="2304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sz="1200">
                  <a:latin typeface="Tahoma" pitchFamily="34" charset="0"/>
                </a:rPr>
                <a:t>ЗА ОХОПЛЕННЯМ ВІЙНОЮ</a:t>
              </a:r>
            </a:p>
            <a:p>
              <a:pPr algn="ctr"/>
              <a:r>
                <a:rPr lang="uk-UA" sz="1200">
                  <a:latin typeface="Tahoma" pitchFamily="34" charset="0"/>
                </a:rPr>
                <a:t>ТЕРИТОРІЙ СВІТУ </a:t>
              </a:r>
              <a:endParaRPr lang="ru-RU" sz="1200"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374</TotalTime>
  <Words>754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Tahoma</vt:lpstr>
      <vt:lpstr>Comic Sans MS</vt:lpstr>
      <vt:lpstr>Апекс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53</cp:revision>
  <dcterms:modified xsi:type="dcterms:W3CDTF">2012-04-22T17:48:38Z</dcterms:modified>
</cp:coreProperties>
</file>