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106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23.02.2015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725C68B6-61C2-468F-89AB-4B9F7531AA68}"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23.02.2015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725C68B6-61C2-468F-89AB-4B9F7531AA68}"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23.02.2015</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23.02.2015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23.02.2015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23.02.2015</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23.02.2015</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23.02.2015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23.02.2015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23.02.2015</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106E36-FD25-4E2D-B0AA-010F637433A0}" type="datetimeFigureOut">
              <a:rPr lang="ru-RU" smtClean="0"/>
              <a:pPr/>
              <a:t>23.02.2015</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106E36-FD25-4E2D-B0AA-010F637433A0}" type="datetimeFigureOut">
              <a:rPr lang="ru-RU" smtClean="0"/>
              <a:pPr/>
              <a:t>23.02.2015</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Оксамитова революція в Чехословаччині 1989 рік</a:t>
            </a:r>
            <a:endParaRPr lang="ru-RU" dirty="0"/>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725998"/>
          </a:xfrm>
        </p:spPr>
        <p:txBody>
          <a:bodyPr>
            <a:normAutofit fontScale="90000"/>
          </a:bodyPr>
          <a:lstStyle/>
          <a:p>
            <a:pPr algn="l"/>
            <a:r>
              <a:rPr lang="uk-UA" sz="2700" b="1" dirty="0" smtClean="0"/>
              <a:t>29 листопада парламент скасував статтю конституції про керівну роль КПЧ. </a:t>
            </a:r>
            <a:r>
              <a:rPr lang="uk-UA" sz="2700" dirty="0" smtClean="0"/>
              <a:t>10 грудня президент Чехословаччини Густав Гусак пішов у відставку, і був сформований новий коаліційний уряд національної згоди.</a:t>
            </a:r>
            <a:r>
              <a:rPr lang="ru-RU" sz="2700" dirty="0" smtClean="0"/>
              <a:t/>
            </a:r>
            <a:br>
              <a:rPr lang="ru-RU" sz="2700" dirty="0" smtClean="0"/>
            </a:br>
            <a:r>
              <a:rPr lang="uk-UA" sz="2700" dirty="0" smtClean="0"/>
              <a:t>Була здійснена «реконструкція» парламенту, де КПЧ втратила більшість. Припинили свою діяльність і органи та організації КПЧ в армії.</a:t>
            </a:r>
            <a:r>
              <a:rPr lang="ru-RU" sz="2700" dirty="0" smtClean="0"/>
              <a:t/>
            </a:r>
            <a:br>
              <a:rPr lang="ru-RU" sz="2700" dirty="0" smtClean="0"/>
            </a:br>
            <a:r>
              <a:rPr lang="uk-UA" sz="2700" dirty="0" smtClean="0"/>
              <a:t>На своєму позачерговому з'їзді КПЧ Була прийнята програма дій «За демократичне соціалістичне суспільство». Скасовано партійний статут, скорочений апарат партії. Ряд колишніх керівників КПЧ виключений з партії.</a:t>
            </a:r>
            <a:r>
              <a:rPr lang="ru-RU" dirty="0" smtClean="0"/>
              <a:t/>
            </a:r>
            <a:br>
              <a:rPr lang="ru-RU" dirty="0" smtClean="0"/>
            </a:br>
            <a:endParaRPr lang="ru-RU" dirty="0"/>
          </a:p>
        </p:txBody>
      </p:sp>
      <p:pic>
        <p:nvPicPr>
          <p:cNvPr id="23554" name="Picture 2" descr="http://gdb.rferl.org/2FBBFB06-3593-463E-BD74-60D80BA1EA02_w974_n_s.jpg"/>
          <p:cNvPicPr>
            <a:picLocks noChangeAspect="1" noChangeArrowheads="1"/>
          </p:cNvPicPr>
          <p:nvPr/>
        </p:nvPicPr>
        <p:blipFill>
          <a:blip r:embed="rId2"/>
          <a:srcRect/>
          <a:stretch>
            <a:fillRect/>
          </a:stretch>
        </p:blipFill>
        <p:spPr bwMode="auto">
          <a:xfrm>
            <a:off x="5357818" y="4143380"/>
            <a:ext cx="3421997" cy="2500330"/>
          </a:xfrm>
          <a:prstGeom prst="rect">
            <a:avLst/>
          </a:prstGeom>
          <a:noFill/>
        </p:spPr>
      </p:pic>
    </p:spTree>
  </p:cSld>
  <p:clrMapOvr>
    <a:masterClrMapping/>
  </p:clrMapOvr>
  <p:transition>
    <p:pull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3116"/>
            <a:ext cx="8229600" cy="1428760"/>
          </a:xfrm>
        </p:spPr>
        <p:txBody>
          <a:bodyPr>
            <a:normAutofit fontScale="90000"/>
          </a:bodyPr>
          <a:lstStyle/>
          <a:p>
            <a:pPr algn="l"/>
            <a:r>
              <a:rPr lang="uk-UA" sz="3100" b="1" dirty="0" smtClean="0"/>
              <a:t>29 грудня 1989 реорганізований парламент обрав своїм головою Олександра </a:t>
            </a:r>
            <a:r>
              <a:rPr lang="uk-UA" sz="3100" b="1" dirty="0" err="1" smtClean="0"/>
              <a:t>Дубчека</a:t>
            </a:r>
            <a:r>
              <a:rPr lang="uk-UA" sz="3100" b="1" dirty="0" smtClean="0"/>
              <a:t>, </a:t>
            </a:r>
            <a:r>
              <a:rPr lang="uk-UA" sz="3100" dirty="0" smtClean="0"/>
              <a:t>головного ініціатора курсу реформ 1968-1969 років, відомих як «Празька весна», а президентом ЧССР — письменника, правозахисника, главу «Громадського форуму» Вацлава Гавела.</a:t>
            </a:r>
            <a:r>
              <a:rPr lang="ru-RU" dirty="0" smtClean="0"/>
              <a:t/>
            </a:r>
            <a:br>
              <a:rPr lang="ru-RU" dirty="0" smtClean="0"/>
            </a:br>
            <a:endParaRPr lang="ru-RU" dirty="0"/>
          </a:p>
        </p:txBody>
      </p:sp>
      <p:pic>
        <p:nvPicPr>
          <p:cNvPr id="22530" name="Picture 2" descr="http://gdb.rferl.org/C8EC6F7D-3A00-4342-A159-D4D77A02CC15_w974_n_s.jpg"/>
          <p:cNvPicPr>
            <a:picLocks noChangeAspect="1" noChangeArrowheads="1"/>
          </p:cNvPicPr>
          <p:nvPr/>
        </p:nvPicPr>
        <p:blipFill>
          <a:blip r:embed="rId2"/>
          <a:srcRect/>
          <a:stretch>
            <a:fillRect/>
          </a:stretch>
        </p:blipFill>
        <p:spPr bwMode="auto">
          <a:xfrm>
            <a:off x="0" y="5000636"/>
            <a:ext cx="5357818" cy="1857364"/>
          </a:xfrm>
          <a:prstGeom prst="rect">
            <a:avLst/>
          </a:prstGeom>
          <a:noFill/>
        </p:spPr>
      </p:pic>
      <p:pic>
        <p:nvPicPr>
          <p:cNvPr id="22532" name="Picture 4" descr="http://gdb.rferl.org/FE346BF1-5690-4739-A949-0B10AF6A9CCA_w974_n_s.jpg"/>
          <p:cNvPicPr>
            <a:picLocks noChangeAspect="1" noChangeArrowheads="1"/>
          </p:cNvPicPr>
          <p:nvPr/>
        </p:nvPicPr>
        <p:blipFill>
          <a:blip r:embed="rId3"/>
          <a:srcRect/>
          <a:stretch>
            <a:fillRect/>
          </a:stretch>
        </p:blipFill>
        <p:spPr bwMode="auto">
          <a:xfrm>
            <a:off x="0" y="3143248"/>
            <a:ext cx="5313317" cy="2370110"/>
          </a:xfrm>
          <a:prstGeom prst="rect">
            <a:avLst/>
          </a:prstGeom>
          <a:noFill/>
        </p:spPr>
      </p:pic>
      <p:pic>
        <p:nvPicPr>
          <p:cNvPr id="22534" name="Picture 6" descr="http://gdb.rferl.org/C95169BD-8C54-4C01-9463-A26B7810C5B9_w974_n_s.jpg"/>
          <p:cNvPicPr>
            <a:picLocks noChangeAspect="1" noChangeArrowheads="1"/>
          </p:cNvPicPr>
          <p:nvPr/>
        </p:nvPicPr>
        <p:blipFill>
          <a:blip r:embed="rId4"/>
          <a:srcRect/>
          <a:stretch>
            <a:fillRect/>
          </a:stretch>
        </p:blipFill>
        <p:spPr bwMode="auto">
          <a:xfrm>
            <a:off x="5286380" y="3000372"/>
            <a:ext cx="3643338" cy="3857628"/>
          </a:xfrm>
          <a:prstGeom prst="rect">
            <a:avLst/>
          </a:prstGeom>
          <a:noFill/>
        </p:spPr>
      </p:pic>
    </p:spTree>
  </p:cSld>
  <p:clrMapOvr>
    <a:masterClrMapping/>
  </p:clrMapOvr>
  <p:transition>
    <p:pull dir="l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t>
            </a:r>
            <a:r>
              <a:rPr lang="uk-UA" b="1" dirty="0" smtClean="0"/>
              <a:t>Наслідки</a:t>
            </a:r>
            <a:r>
              <a:rPr lang="ru-RU" dirty="0" smtClean="0"/>
              <a:t/>
            </a:r>
            <a:br>
              <a:rPr lang="ru-RU" dirty="0" smtClean="0"/>
            </a:br>
            <a:endParaRPr lang="ru-RU" dirty="0"/>
          </a:p>
        </p:txBody>
      </p:sp>
      <p:sp>
        <p:nvSpPr>
          <p:cNvPr id="3" name="Содержимое 2"/>
          <p:cNvSpPr>
            <a:spLocks noGrp="1"/>
          </p:cNvSpPr>
          <p:nvPr>
            <p:ph sz="quarter" idx="1"/>
          </p:nvPr>
        </p:nvSpPr>
        <p:spPr/>
        <p:txBody>
          <a:bodyPr>
            <a:normAutofit fontScale="55000" lnSpcReduction="20000"/>
          </a:bodyPr>
          <a:lstStyle/>
          <a:p>
            <a:pPr>
              <a:buNone/>
            </a:pPr>
            <a:r>
              <a:rPr lang="uk-UA" b="1" dirty="0" smtClean="0"/>
              <a:t>1.   Нове керівництво Чехословаччини взяло курс на утвердження</a:t>
            </a:r>
            <a:endParaRPr lang="ru-RU" dirty="0" smtClean="0"/>
          </a:p>
          <a:p>
            <a:pPr>
              <a:buNone/>
            </a:pPr>
            <a:r>
              <a:rPr lang="uk-UA" b="1" dirty="0" smtClean="0"/>
              <a:t>політичного плюралізму, ринкової економіки. Відновилася законодавча та виконавча влада на федеральному рівні та рівні місцевих рад.</a:t>
            </a:r>
            <a:endParaRPr lang="ru-RU" dirty="0" smtClean="0"/>
          </a:p>
          <a:p>
            <a:pPr>
              <a:buNone/>
            </a:pPr>
            <a:r>
              <a:rPr lang="uk-UA" b="1" dirty="0" smtClean="0"/>
              <a:t>2.   У березні Федеральні збори узаконили приватне підприємництво і схвалили приватизацію державних промислових підприємств.</a:t>
            </a:r>
            <a:endParaRPr lang="ru-RU" dirty="0" smtClean="0"/>
          </a:p>
          <a:p>
            <a:pPr>
              <a:buNone/>
            </a:pPr>
            <a:r>
              <a:rPr lang="uk-UA" b="1" dirty="0" smtClean="0"/>
              <a:t>3.   Також було скасовано стару назву країни — Чехословацька Соціалістична Республіка, а 20 квітня федеральні збори змінили офіційну назву Чехословаччини, яка стала називатися Чеською і Словацькою Федеративною Республікою (ЧСФР).</a:t>
            </a:r>
            <a:endParaRPr lang="ru-RU" dirty="0" smtClean="0"/>
          </a:p>
          <a:p>
            <a:pPr>
              <a:buNone/>
            </a:pPr>
            <a:r>
              <a:rPr lang="uk-UA" b="1" dirty="0" smtClean="0"/>
              <a:t>4.   За півроку сформувалися десятки політичних партій, близько 40 брали участь у виборах. Це були переважно організації, що відновили свою діяльність. Одразу після виборів новообрані депутати розділилися на два табори: одні виступали за заборону комуністичної партії, проведення люстрації, звільнення діячів минулого режиму; інші були більш помірковані</a:t>
            </a:r>
            <a:r>
              <a:rPr lang="uk-UA" b="1" baseline="30000" dirty="0" smtClean="0"/>
              <a:t>111</a:t>
            </a:r>
            <a:r>
              <a:rPr lang="uk-UA" b="1" dirty="0" smtClean="0"/>
              <a:t>.</a:t>
            </a:r>
            <a:endParaRPr lang="ru-RU" dirty="0" smtClean="0"/>
          </a:p>
          <a:p>
            <a:pPr>
              <a:buNone/>
            </a:pPr>
            <a:r>
              <a:rPr lang="uk-UA" b="1" dirty="0" smtClean="0"/>
              <a:t>5.   5 липня 1990 р. нові федеральні збори переобрали Гавела на пост президента республіки на дворічний термін, а </a:t>
            </a:r>
            <a:r>
              <a:rPr lang="uk-UA" b="1" dirty="0" err="1" smtClean="0"/>
              <a:t>Дубчека</a:t>
            </a:r>
            <a:r>
              <a:rPr lang="uk-UA" b="1" dirty="0" smtClean="0"/>
              <a:t> — на пост голови зборів.</a:t>
            </a:r>
            <a:endParaRPr lang="ru-RU" dirty="0" smtClean="0"/>
          </a:p>
          <a:p>
            <a:pPr>
              <a:buNone/>
            </a:pPr>
            <a:r>
              <a:rPr lang="uk-UA" b="1" dirty="0" smtClean="0"/>
              <a:t>6.   З 1 січня 1993 року існують дві незалежні держави — Чеська та Словацька Республіки.</a:t>
            </a:r>
            <a:endParaRPr lang="ru-RU" dirty="0" smtClean="0"/>
          </a:p>
          <a:p>
            <a:pPr>
              <a:buNone/>
            </a:pPr>
            <a:r>
              <a:rPr lang="uk-UA" b="1" dirty="0" smtClean="0"/>
              <a:t>7.   У Чехії день 17 листопада оголошено Днем боротьби за свободу і демократію, а в Словаччині — Днем боротьби проти тоталітаризму.</a:t>
            </a:r>
            <a:endParaRPr lang="ru-RU" dirty="0" smtClean="0"/>
          </a:p>
          <a:p>
            <a:endParaRPr lang="ru-RU" dirty="0"/>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571744"/>
            <a:ext cx="8229600" cy="1143000"/>
          </a:xfrm>
        </p:spPr>
        <p:txBody>
          <a:bodyPr/>
          <a:lstStyle/>
          <a:p>
            <a:r>
              <a:rPr lang="uk-UA" dirty="0" smtClean="0"/>
              <a:t>Дякую за увагу !!!</a:t>
            </a:r>
            <a:endParaRPr lang="ru-RU" dirty="0"/>
          </a:p>
        </p:txBody>
      </p:sp>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Загальний огляд</a:t>
            </a:r>
            <a:endParaRPr lang="ru-RU" dirty="0"/>
          </a:p>
        </p:txBody>
      </p:sp>
      <p:sp>
        <p:nvSpPr>
          <p:cNvPr id="3" name="Содержимое 2"/>
          <p:cNvSpPr>
            <a:spLocks noGrp="1"/>
          </p:cNvSpPr>
          <p:nvPr>
            <p:ph sz="quarter" idx="1"/>
          </p:nvPr>
        </p:nvSpPr>
        <p:spPr/>
        <p:txBody>
          <a:bodyPr>
            <a:normAutofit/>
          </a:bodyPr>
          <a:lstStyle/>
          <a:p>
            <a:pPr marL="0" indent="0">
              <a:buNone/>
            </a:pPr>
            <a:r>
              <a:rPr lang="uk-UA" sz="2000" b="1" dirty="0" smtClean="0"/>
              <a:t>Оксамитова революція </a:t>
            </a:r>
            <a:r>
              <a:rPr lang="uk-UA" sz="2000" b="1" dirty="0" smtClean="0"/>
              <a:t>1989</a:t>
            </a:r>
            <a:r>
              <a:rPr lang="uk-UA" sz="2000" b="1" i="1" dirty="0" smtClean="0"/>
              <a:t>— </a:t>
            </a:r>
            <a:r>
              <a:rPr lang="uk-UA" sz="2000" b="1" dirty="0" smtClean="0"/>
              <a:t>повалення комуністичного режиму </a:t>
            </a:r>
            <a:r>
              <a:rPr lang="uk-UA" sz="2000" b="1" dirty="0" smtClean="0"/>
              <a:t>в Чехословаччині </a:t>
            </a:r>
            <a:r>
              <a:rPr lang="uk-UA" sz="2000" b="1" dirty="0" smtClean="0"/>
              <a:t>(тоді ЧССР або Чехословацька Соціалістична Республіка), яке відбулося мирним шляхом без використання зброї та пролиття крові в результаті вуличних акцій протестів, що відбулися в період з 17 листопада по 29 грудня 1989 року.</a:t>
            </a:r>
            <a:endParaRPr lang="ru-RU" sz="2000" dirty="0" smtClean="0"/>
          </a:p>
          <a:p>
            <a:pPr>
              <a:buNone/>
            </a:pPr>
            <a:endParaRPr lang="ru-RU" dirty="0"/>
          </a:p>
        </p:txBody>
      </p:sp>
      <p:pic>
        <p:nvPicPr>
          <p:cNvPr id="1026" name="Picture 2" descr="Prague November89 - street.jpg"/>
          <p:cNvPicPr>
            <a:picLocks noChangeAspect="1" noChangeArrowheads="1"/>
          </p:cNvPicPr>
          <p:nvPr/>
        </p:nvPicPr>
        <p:blipFill>
          <a:blip r:embed="rId2"/>
          <a:srcRect/>
          <a:stretch>
            <a:fillRect/>
          </a:stretch>
        </p:blipFill>
        <p:spPr bwMode="auto">
          <a:xfrm>
            <a:off x="785786" y="3429000"/>
            <a:ext cx="7072362" cy="3071834"/>
          </a:xfrm>
          <a:prstGeom prst="rect">
            <a:avLst/>
          </a:prstGeom>
          <a:noFill/>
        </p:spPr>
      </p:pic>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t>Передумови</a:t>
            </a:r>
            <a:r>
              <a:rPr lang="ru-RU" dirty="0" smtClean="0"/>
              <a:t/>
            </a:r>
            <a:br>
              <a:rPr lang="ru-RU" dirty="0" smtClean="0"/>
            </a:br>
            <a:endParaRPr lang="ru-RU" dirty="0"/>
          </a:p>
        </p:txBody>
      </p:sp>
      <p:sp>
        <p:nvSpPr>
          <p:cNvPr id="3" name="Содержимое 2"/>
          <p:cNvSpPr>
            <a:spLocks noGrp="1"/>
          </p:cNvSpPr>
          <p:nvPr>
            <p:ph sz="quarter" idx="1"/>
          </p:nvPr>
        </p:nvSpPr>
        <p:spPr>
          <a:xfrm>
            <a:off x="914400" y="1447800"/>
            <a:ext cx="7772400" cy="5053034"/>
          </a:xfrm>
        </p:spPr>
        <p:txBody>
          <a:bodyPr>
            <a:normAutofit fontScale="40000" lnSpcReduction="20000"/>
          </a:bodyPr>
          <a:lstStyle/>
          <a:p>
            <a:pPr marL="0" indent="0">
              <a:buNone/>
              <a:tabLst>
                <a:tab pos="0" algn="l"/>
              </a:tabLst>
            </a:pPr>
            <a:r>
              <a:rPr lang="uk-UA" sz="3500" b="1" dirty="0" smtClean="0"/>
              <a:t>1.  Після Лютневого заколоту в 1948 році до влади в ЧССР прийшли комуністи і до революції керівна роль в державі була</a:t>
            </a:r>
            <a:r>
              <a:rPr lang="uk-UA" sz="3500" dirty="0" smtClean="0"/>
              <a:t> </a:t>
            </a:r>
            <a:r>
              <a:rPr lang="uk-UA" sz="3500" b="1" dirty="0" smtClean="0"/>
              <a:t>за КПЧ, хоча формально існувала багатопартійність.</a:t>
            </a:r>
            <a:endParaRPr lang="ru-RU" sz="3500" dirty="0" smtClean="0"/>
          </a:p>
          <a:p>
            <a:pPr marL="0" indent="0">
              <a:buNone/>
              <a:tabLst>
                <a:tab pos="0" algn="l"/>
              </a:tabLst>
            </a:pPr>
            <a:r>
              <a:rPr lang="uk-UA" sz="3500" b="1" dirty="0" smtClean="0"/>
              <a:t>2.  Проводилася політика, яка </a:t>
            </a:r>
            <a:r>
              <a:rPr lang="uk-UA" sz="3500" b="1" dirty="0" err="1" smtClean="0"/>
              <a:t>виІслючалІГнайменшу</a:t>
            </a:r>
            <a:r>
              <a:rPr lang="uk-UA" sz="3500" b="1" dirty="0" smtClean="0"/>
              <a:t> можливість реформування суспільства.</a:t>
            </a:r>
            <a:endParaRPr lang="ru-RU" sz="3500" dirty="0" smtClean="0"/>
          </a:p>
          <a:p>
            <a:pPr marL="0" indent="0">
              <a:buNone/>
              <a:tabLst>
                <a:tab pos="0" algn="l"/>
              </a:tabLst>
            </a:pPr>
            <a:r>
              <a:rPr lang="uk-UA" sz="3500" b="1" dirty="0" smtClean="0"/>
              <a:t>3.  Відбувалися репресії, внаслідок яких страждала інтелігенція, зокрема учасники дисидентського</a:t>
            </a:r>
            <a:endParaRPr lang="ru-RU" sz="3500" dirty="0" smtClean="0"/>
          </a:p>
          <a:p>
            <a:pPr marL="0" indent="0">
              <a:buNone/>
              <a:tabLst>
                <a:tab pos="0" algn="l"/>
              </a:tabLst>
            </a:pPr>
            <a:r>
              <a:rPr lang="uk-UA" sz="3500" b="1" dirty="0" smtClean="0"/>
              <a:t>руху 1970-80-х років, члени Хартії-77.</a:t>
            </a:r>
            <a:endParaRPr lang="ru-RU" sz="3500" dirty="0" smtClean="0"/>
          </a:p>
          <a:p>
            <a:pPr marL="0" indent="0">
              <a:buNone/>
              <a:tabLst>
                <a:tab pos="0" algn="l"/>
              </a:tabLst>
            </a:pPr>
            <a:r>
              <a:rPr lang="uk-UA" sz="3500" b="1" dirty="0" smtClean="0"/>
              <a:t>4.  Економічне становище у Чехословаччині наприкінці 1980-х років було несприятливим. Деякі</a:t>
            </a:r>
            <a:endParaRPr lang="ru-RU" sz="3500" dirty="0" smtClean="0"/>
          </a:p>
          <a:p>
            <a:pPr marL="0" indent="0">
              <a:buNone/>
              <a:tabLst>
                <a:tab pos="0" algn="l"/>
              </a:tabLst>
            </a:pPr>
            <a:r>
              <a:rPr lang="uk-UA" sz="3500" b="1" dirty="0" smtClean="0"/>
              <a:t>ринкові елементи, що зберігалися у діяльності сільськогосподарських кооперативи^ забезпечували стабільне становище у виробництві продуктів харчування, завдяки чому вдавалося стримувати падіння життєвого рівня населення.</a:t>
            </a:r>
            <a:endParaRPr lang="ru-RU" sz="3500" dirty="0" smtClean="0"/>
          </a:p>
          <a:p>
            <a:pPr marL="0" indent="0">
              <a:buNone/>
              <a:tabLst>
                <a:tab pos="0" algn="l"/>
              </a:tabLst>
            </a:pPr>
            <a:r>
              <a:rPr lang="uk-UA" sz="3500" b="1" dirty="0" smtClean="0"/>
              <a:t>5.  Рух протесту проти політичного режиму в Чехословаччині розгортався під гаслами демократії,</a:t>
            </a:r>
            <a:endParaRPr lang="ru-RU" sz="3500" dirty="0" smtClean="0"/>
          </a:p>
          <a:p>
            <a:pPr marL="0" indent="0">
              <a:buNone/>
              <a:tabLst>
                <a:tab pos="0" algn="l"/>
              </a:tabLst>
            </a:pPr>
            <a:r>
              <a:rPr lang="uk-UA" sz="3500" b="1" dirty="0" smtClean="0"/>
              <a:t>незалежності і зближення з Європою.</a:t>
            </a:r>
            <a:endParaRPr lang="ru-RU" sz="3500" dirty="0" smtClean="0"/>
          </a:p>
          <a:p>
            <a:pPr marL="0" indent="0">
              <a:buNone/>
              <a:tabLst>
                <a:tab pos="0" algn="l"/>
              </a:tabLst>
            </a:pPr>
            <a:r>
              <a:rPr lang="uk-UA" sz="3500" b="1" dirty="0" smtClean="0"/>
              <a:t>6.  Перші відкриті прояви опозиційних настроїв суспільства в країні почалися ще в 1988 році у</a:t>
            </a:r>
            <a:endParaRPr lang="ru-RU" sz="3500" dirty="0" smtClean="0"/>
          </a:p>
          <a:p>
            <a:pPr marL="0" indent="0">
              <a:buNone/>
              <a:tabLst>
                <a:tab pos="0" algn="l"/>
              </a:tabLst>
            </a:pPr>
            <a:r>
              <a:rPr lang="uk-UA" sz="3500" b="1" dirty="0" smtClean="0"/>
              <a:t>вигляді вуличних акцій протесту, але всі вони розганялися поліцією.</a:t>
            </a:r>
            <a:endParaRPr lang="ru-RU" sz="3500" dirty="0" smtClean="0"/>
          </a:p>
          <a:p>
            <a:pPr marL="0" indent="0">
              <a:buNone/>
              <a:tabLst>
                <a:tab pos="0" algn="l"/>
              </a:tabLst>
            </a:pPr>
            <a:r>
              <a:rPr lang="uk-UA" sz="3500" b="1" dirty="0" smtClean="0"/>
              <a:t>7.  Наступна серія масових маніфестацій пройшла в січні 1989 року за підтримки церкви.</a:t>
            </a:r>
            <a:endParaRPr lang="ru-RU" sz="3500" dirty="0" smtClean="0"/>
          </a:p>
          <a:p>
            <a:pPr marL="0" indent="0">
              <a:buNone/>
              <a:tabLst>
                <a:tab pos="0" algn="l"/>
              </a:tabLst>
            </a:pPr>
            <a:r>
              <a:rPr lang="uk-UA" sz="3500" b="1" dirty="0" smtClean="0"/>
              <a:t>8.  Студентами було сформовано нелегальну організацію під назвою «Незалежне студентське</a:t>
            </a:r>
            <a:r>
              <a:rPr lang="uk-UA" sz="3500" dirty="0" smtClean="0"/>
              <a:t> </a:t>
            </a:r>
            <a:r>
              <a:rPr lang="uk-UA" sz="3500" b="1" dirty="0" smtClean="0"/>
              <a:t>об'єднання».</a:t>
            </a:r>
            <a:endParaRPr lang="ru-RU" sz="3500" dirty="0" smtClean="0"/>
          </a:p>
          <a:p>
            <a:endParaRPr lang="ru-RU" dirty="0"/>
          </a:p>
        </p:txBody>
      </p:sp>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Хід революції</a:t>
            </a:r>
            <a:endParaRPr lang="ru-RU" dirty="0"/>
          </a:p>
        </p:txBody>
      </p:sp>
      <p:sp>
        <p:nvSpPr>
          <p:cNvPr id="3" name="Содержимое 2"/>
          <p:cNvSpPr>
            <a:spLocks noGrp="1"/>
          </p:cNvSpPr>
          <p:nvPr>
            <p:ph sz="quarter" idx="1"/>
          </p:nvPr>
        </p:nvSpPr>
        <p:spPr>
          <a:xfrm>
            <a:off x="285720" y="1285860"/>
            <a:ext cx="8229600" cy="4525963"/>
          </a:xfrm>
        </p:spPr>
        <p:txBody>
          <a:bodyPr>
            <a:normAutofit fontScale="92500"/>
          </a:bodyPr>
          <a:lstStyle/>
          <a:p>
            <a:pPr marL="0" indent="0">
              <a:buNone/>
            </a:pPr>
            <a:r>
              <a:rPr lang="uk-UA" sz="2400" b="1" dirty="0" smtClean="0">
                <a:latin typeface="Arial" pitchFamily="34" charset="0"/>
                <a:cs typeface="Arial" pitchFamily="34" charset="0"/>
              </a:rPr>
              <a:t>Відкрите зіткнення з владою почалося </a:t>
            </a:r>
            <a:r>
              <a:rPr lang="uk-UA" sz="2400" u="sng" dirty="0" smtClean="0">
                <a:latin typeface="Arial" pitchFamily="34" charset="0"/>
                <a:cs typeface="Arial" pitchFamily="34" charset="0"/>
              </a:rPr>
              <a:t>17 листопада 1989</a:t>
            </a:r>
            <a:r>
              <a:rPr lang="uk-UA" sz="2400" dirty="0" smtClean="0">
                <a:latin typeface="Arial" pitchFamily="34" charset="0"/>
                <a:cs typeface="Arial" pitchFamily="34" charset="0"/>
              </a:rPr>
              <a:t> після придушення багатотисячної мирної студентської демонстрації у </a:t>
            </a:r>
            <a:r>
              <a:rPr lang="uk-UA" sz="2400" u="sng" dirty="0" smtClean="0">
                <a:latin typeface="Arial" pitchFamily="34" charset="0"/>
                <a:cs typeface="Arial" pitchFamily="34" charset="0"/>
              </a:rPr>
              <a:t>Празі</a:t>
            </a:r>
            <a:r>
              <a:rPr lang="uk-UA" sz="2400" dirty="0" smtClean="0">
                <a:latin typeface="Arial" pitchFamily="34" charset="0"/>
                <a:cs typeface="Arial" pitchFamily="34" charset="0"/>
              </a:rPr>
              <a:t>. Спочатку демонстрація проходила під суто студентськими гаслами, але в міру наближення до центру Праги до ходи приєднувалося все більше людей, і в колоні вже йшли до 50 тисяч людей^. Демонстранти почали вимагати проведення вільних виборів, відставки Генерального секретаря КПЧ Мілоша </a:t>
            </a:r>
            <a:r>
              <a:rPr lang="uk-UA" sz="2400" dirty="0" err="1" smtClean="0">
                <a:latin typeface="Arial" pitchFamily="34" charset="0"/>
                <a:cs typeface="Arial" pitchFamily="34" charset="0"/>
              </a:rPr>
              <a:t>Якеша</a:t>
            </a:r>
            <a:r>
              <a:rPr lang="uk-UA" sz="2400" dirty="0" smtClean="0">
                <a:latin typeface="Arial" pitchFamily="34" charset="0"/>
                <a:cs typeface="Arial" pitchFamily="34" charset="0"/>
              </a:rPr>
              <a:t>, скасування монополії КПЧ. А приблизно о 20 годині кордони поліції заблокували близько 2 тисяч людей. При цьому демонстранти вели себе мирно, часом скандуючи «Ваше завдання — захищати нас!», «Ми беззбройні».</a:t>
            </a:r>
            <a:endParaRPr lang="ru-RU" sz="2400" dirty="0" smtClean="0">
              <a:latin typeface="Arial" pitchFamily="34" charset="0"/>
              <a:cs typeface="Arial" pitchFamily="34" charset="0"/>
            </a:endParaRPr>
          </a:p>
          <a:p>
            <a:pPr>
              <a:buNone/>
            </a:pPr>
            <a:endParaRPr lang="ru-RU" dirty="0"/>
          </a:p>
        </p:txBody>
      </p:sp>
    </p:spTree>
  </p:cSld>
  <p:clrMapOvr>
    <a:masterClrMapping/>
  </p:clrMapOvr>
  <p:transition>
    <p:pull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868742"/>
          </a:xfrm>
        </p:spPr>
        <p:txBody>
          <a:bodyPr>
            <a:normAutofit fontScale="90000"/>
          </a:bodyPr>
          <a:lstStyle/>
          <a:p>
            <a:pPr algn="l"/>
            <a:r>
              <a:rPr lang="uk-UA" sz="3100" b="1" dirty="0" smtClean="0"/>
              <a:t>Далі демонстранти були жорстоко розігнані. </a:t>
            </a:r>
            <a:r>
              <a:rPr lang="uk-UA" sz="3100" dirty="0" smtClean="0"/>
              <a:t>Тоді поранення різних ступенів тяжкості отримали понад 500 людей.</a:t>
            </a:r>
            <a:r>
              <a:rPr lang="ru-RU" sz="3100" dirty="0" smtClean="0"/>
              <a:t/>
            </a:r>
            <a:br>
              <a:rPr lang="ru-RU" sz="3100" dirty="0" smtClean="0"/>
            </a:br>
            <a:r>
              <a:rPr lang="uk-UA" sz="3100" dirty="0" smtClean="0"/>
              <a:t>Дії поліції були настільки жорстокими, що з</a:t>
            </a:r>
            <a:r>
              <a:rPr lang="uk-UA" sz="3100" baseline="30000" dirty="0" smtClean="0"/>
              <a:t>!</a:t>
            </a:r>
            <a:r>
              <a:rPr lang="uk-UA" sz="3100" dirty="0" smtClean="0"/>
              <a:t>явилися чутки про загиблих. «Жертвою» став студент Мартін Шмідт, який нібито загинув у результаті застосування сили поліцією при розгоні демонстрації.</a:t>
            </a:r>
            <a:r>
              <a:rPr lang="ru-RU" dirty="0" smtClean="0"/>
              <a:t/>
            </a:r>
            <a:br>
              <a:rPr lang="ru-RU" dirty="0" smtClean="0"/>
            </a:br>
            <a:endParaRPr lang="ru-RU" dirty="0"/>
          </a:p>
        </p:txBody>
      </p:sp>
      <p:pic>
        <p:nvPicPr>
          <p:cNvPr id="15362" name="Picture 2" descr="http://gdb.rferl.org/53856501-6901-4686-AC42-C14FCBAF06F2_w974_n_s.jpg"/>
          <p:cNvPicPr>
            <a:picLocks noChangeAspect="1" noChangeArrowheads="1"/>
          </p:cNvPicPr>
          <p:nvPr/>
        </p:nvPicPr>
        <p:blipFill>
          <a:blip r:embed="rId2"/>
          <a:srcRect/>
          <a:stretch>
            <a:fillRect/>
          </a:stretch>
        </p:blipFill>
        <p:spPr bwMode="auto">
          <a:xfrm>
            <a:off x="1643042" y="3571876"/>
            <a:ext cx="5357850" cy="2786082"/>
          </a:xfrm>
          <a:prstGeom prst="rect">
            <a:avLst/>
          </a:prstGeom>
          <a:noFill/>
        </p:spPr>
      </p:pic>
      <p:sp>
        <p:nvSpPr>
          <p:cNvPr id="15364" name="AutoShape 4" descr="http://gdb.rferl.org/F533C0E6-D75E-42E9-BDEF-8A248AE89D3F_w974_n_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6" name="AutoShape 6" descr="http://gdb.rferl.org/F533C0E6-D75E-42E9-BDEF-8A248AE89D3F_w974_n_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8" name="AutoShape 8" descr="http://gdb.rferl.org/F533C0E6-D75E-42E9-BDEF-8A248AE89D3F_w974_n_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p:diamon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868742"/>
          </a:xfrm>
        </p:spPr>
        <p:txBody>
          <a:bodyPr>
            <a:normAutofit/>
          </a:bodyPr>
          <a:lstStyle/>
          <a:p>
            <a:pPr algn="l"/>
            <a:r>
              <a:rPr lang="uk-UA" sz="1800" b="1" dirty="0" smtClean="0"/>
              <a:t>18 жовтня студенти оголосили страйк в знак і відмовилися відвідувати заняття. </a:t>
            </a:r>
            <a:r>
              <a:rPr lang="uk-UA" sz="1800" dirty="0" smtClean="0"/>
              <a:t>До них приєдналися викладачі, актори з театрів, інтелігенція.</a:t>
            </a:r>
            <a:r>
              <a:rPr lang="ru-RU" sz="1800" dirty="0" smtClean="0"/>
              <a:t/>
            </a:r>
            <a:br>
              <a:rPr lang="ru-RU" sz="1800" dirty="0" smtClean="0"/>
            </a:br>
            <a:r>
              <a:rPr lang="uk-UA" sz="1800" dirty="0" smtClean="0"/>
              <a:t>Були сформовані вимоги до влади: провести розслідування дії служб безпеки під час розгону демонстрації 17 листопада, притягнути винних до відповідальності. Кількість учасників демонстрації сягала 200 тисяч людей.</a:t>
            </a:r>
            <a:r>
              <a:rPr lang="ru-RU" sz="1800" dirty="0" smtClean="0"/>
              <a:t/>
            </a:r>
            <a:br>
              <a:rPr lang="ru-RU" sz="1800" dirty="0" smtClean="0"/>
            </a:br>
            <a:r>
              <a:rPr lang="uk-UA" sz="1800" dirty="0" smtClean="0"/>
              <a:t>20 листопада студенти столиці оголосили про страйк, який відразу підтримали всі вищі навчальні заклади країни. Одночасно в центрі Праги і в інших містах почалися масові демонстрації . Лідери неофіційних угруповань, очолили народне невдоволення, зуміли надати йому організованого характеру і протягом кількох тижнів домогтися докорінних змін у суспільно-політичному житті Чехословаччини.</a:t>
            </a:r>
            <a:r>
              <a:rPr lang="ru-RU" dirty="0" smtClean="0"/>
              <a:t/>
            </a:r>
            <a:br>
              <a:rPr lang="ru-RU" dirty="0" smtClean="0"/>
            </a:br>
            <a:endParaRPr lang="ru-RU" dirty="0"/>
          </a:p>
        </p:txBody>
      </p:sp>
      <p:pic>
        <p:nvPicPr>
          <p:cNvPr id="18434" name="Picture 2" descr="http://gdb.rferl.org/1C7E764D-5FD1-4D2A-B255-5AE0AEFB9505_w974_n_s.jpg"/>
          <p:cNvPicPr>
            <a:picLocks noChangeAspect="1" noChangeArrowheads="1"/>
          </p:cNvPicPr>
          <p:nvPr/>
        </p:nvPicPr>
        <p:blipFill>
          <a:blip r:embed="rId2"/>
          <a:srcRect/>
          <a:stretch>
            <a:fillRect/>
          </a:stretch>
        </p:blipFill>
        <p:spPr bwMode="auto">
          <a:xfrm>
            <a:off x="0" y="4929198"/>
            <a:ext cx="3188890" cy="1928802"/>
          </a:xfrm>
          <a:prstGeom prst="rect">
            <a:avLst/>
          </a:prstGeom>
          <a:noFill/>
        </p:spPr>
      </p:pic>
      <p:pic>
        <p:nvPicPr>
          <p:cNvPr id="18436" name="Picture 4" descr="http://gdb.rferl.org/91EC2961-9D5C-44B9-B951-146BFBC18A55_w974_n_s.jpg"/>
          <p:cNvPicPr>
            <a:picLocks noChangeAspect="1" noChangeArrowheads="1"/>
          </p:cNvPicPr>
          <p:nvPr/>
        </p:nvPicPr>
        <p:blipFill>
          <a:blip r:embed="rId3"/>
          <a:srcRect/>
          <a:stretch>
            <a:fillRect/>
          </a:stretch>
        </p:blipFill>
        <p:spPr bwMode="auto">
          <a:xfrm>
            <a:off x="0" y="3429000"/>
            <a:ext cx="3927125" cy="1714512"/>
          </a:xfrm>
          <a:prstGeom prst="rect">
            <a:avLst/>
          </a:prstGeom>
          <a:noFill/>
        </p:spPr>
      </p:pic>
      <p:pic>
        <p:nvPicPr>
          <p:cNvPr id="18438" name="Picture 6" descr="http://gdb.rferl.org/8073BFEA-DE7F-4A12-B745-E88FF62E6985_w974_n_s.jpg"/>
          <p:cNvPicPr>
            <a:picLocks noChangeAspect="1" noChangeArrowheads="1"/>
          </p:cNvPicPr>
          <p:nvPr/>
        </p:nvPicPr>
        <p:blipFill>
          <a:blip r:embed="rId4"/>
          <a:srcRect/>
          <a:stretch>
            <a:fillRect/>
          </a:stretch>
        </p:blipFill>
        <p:spPr bwMode="auto">
          <a:xfrm>
            <a:off x="3214678" y="3357562"/>
            <a:ext cx="5929322" cy="3500438"/>
          </a:xfrm>
          <a:prstGeom prst="rect">
            <a:avLst/>
          </a:prstGeom>
          <a:noFill/>
        </p:spPr>
      </p:pic>
    </p:spTree>
  </p:cSld>
  <p:clrMapOvr>
    <a:masterClrMapping/>
  </p:clrMapOvr>
  <p:transition>
    <p:pull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643182"/>
            <a:ext cx="8229600" cy="1143000"/>
          </a:xfrm>
        </p:spPr>
        <p:txBody>
          <a:bodyPr>
            <a:normAutofit fontScale="90000"/>
          </a:bodyPr>
          <a:lstStyle/>
          <a:p>
            <a:pPr algn="l"/>
            <a:r>
              <a:rPr lang="uk-UA" sz="3600" b="1" dirty="0" smtClean="0"/>
              <a:t>Під тиском опозиції і масових демонстрацій 24 листопада керівництво Комуністичної партії Чехословаччини пішло у відставку. </a:t>
            </a:r>
            <a:r>
              <a:rPr lang="uk-UA" sz="3600" dirty="0" smtClean="0"/>
              <a:t>Зокрема, замість Мілоша </a:t>
            </a:r>
            <a:r>
              <a:rPr lang="uk-UA" sz="3600" dirty="0" err="1" smtClean="0"/>
              <a:t>Якеша</a:t>
            </a:r>
            <a:r>
              <a:rPr lang="uk-UA" sz="3600" dirty="0" smtClean="0"/>
              <a:t> новим генеральним секретарем партії був обраний Карел </a:t>
            </a:r>
            <a:r>
              <a:rPr lang="uk-UA" sz="3600" dirty="0" err="1" smtClean="0"/>
              <a:t>Урбанек</a:t>
            </a:r>
            <a:r>
              <a:rPr lang="uk-UA" sz="3600" dirty="0" smtClean="0"/>
              <a:t>.</a:t>
            </a:r>
            <a:r>
              <a:rPr lang="ru-RU" dirty="0" smtClean="0"/>
              <a:t/>
            </a:r>
            <a:br>
              <a:rPr lang="ru-RU" dirty="0" smtClean="0"/>
            </a:br>
            <a:endParaRPr lang="ru-RU" dirty="0"/>
          </a:p>
        </p:txBody>
      </p:sp>
      <p:pic>
        <p:nvPicPr>
          <p:cNvPr id="19458" name="Picture 2" descr="Karel Urbánek  (zdroj ČTK)"/>
          <p:cNvPicPr>
            <a:picLocks noChangeAspect="1" noChangeArrowheads="1"/>
          </p:cNvPicPr>
          <p:nvPr/>
        </p:nvPicPr>
        <p:blipFill>
          <a:blip r:embed="rId2"/>
          <a:srcRect/>
          <a:stretch>
            <a:fillRect/>
          </a:stretch>
        </p:blipFill>
        <p:spPr bwMode="auto">
          <a:xfrm>
            <a:off x="5143504" y="2786058"/>
            <a:ext cx="3619520" cy="3786214"/>
          </a:xfrm>
          <a:prstGeom prst="rect">
            <a:avLst/>
          </a:prstGeom>
          <a:noFill/>
        </p:spPr>
      </p:pic>
    </p:spTree>
  </p:cSld>
  <p:clrMapOvr>
    <a:masterClrMapping/>
  </p:clrMapOvr>
  <p:transition>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7106"/>
          </a:xfrm>
        </p:spPr>
        <p:txBody>
          <a:bodyPr>
            <a:normAutofit fontScale="90000"/>
          </a:bodyPr>
          <a:lstStyle/>
          <a:p>
            <a:pPr algn="l"/>
            <a:r>
              <a:rPr lang="uk-UA" sz="2800" b="1" dirty="0" smtClean="0"/>
              <a:t>25 та 26 листопада </a:t>
            </a:r>
            <a:r>
              <a:rPr lang="uk-UA" sz="2800" dirty="0" smtClean="0"/>
              <a:t>на </a:t>
            </a:r>
            <a:r>
              <a:rPr lang="uk-UA" sz="2800" dirty="0" err="1" smtClean="0"/>
              <a:t>Летенському</a:t>
            </a:r>
            <a:r>
              <a:rPr lang="uk-UA" sz="2800" dirty="0" smtClean="0"/>
              <a:t> полі в Празі відбулися найчисленніші демонстрації: зібралося до 700 тисяч громадян. У їхніх руках були запалені свічки солідарності, портрети лідера «Празької весни» Олександра </a:t>
            </a:r>
            <a:r>
              <a:rPr lang="uk-UA" sz="2800" dirty="0" err="1" smtClean="0"/>
              <a:t>Дубчека</a:t>
            </a:r>
            <a:r>
              <a:rPr lang="uk-UA" sz="2800" dirty="0" smtClean="0"/>
              <a:t> і «вогняного символу опору» Яна </a:t>
            </a:r>
            <a:r>
              <a:rPr lang="uk-UA" sz="2800" dirty="0" err="1" smtClean="0"/>
              <a:t>Палаха</a:t>
            </a:r>
            <a:r>
              <a:rPr lang="uk-UA" sz="2800" dirty="0" smtClean="0"/>
              <a:t>. </a:t>
            </a:r>
            <a:endParaRPr lang="ru-RU" sz="2800" dirty="0"/>
          </a:p>
        </p:txBody>
      </p:sp>
      <p:pic>
        <p:nvPicPr>
          <p:cNvPr id="20482" name="Picture 2" descr="http://gdb.rferl.org/74382482-E642-48E9-A4C0-F1885249B728_w974_n_s.jpg"/>
          <p:cNvPicPr>
            <a:picLocks noChangeAspect="1" noChangeArrowheads="1"/>
          </p:cNvPicPr>
          <p:nvPr/>
        </p:nvPicPr>
        <p:blipFill>
          <a:blip r:embed="rId2"/>
          <a:srcRect/>
          <a:stretch>
            <a:fillRect/>
          </a:stretch>
        </p:blipFill>
        <p:spPr bwMode="auto">
          <a:xfrm>
            <a:off x="0" y="2571744"/>
            <a:ext cx="4813715" cy="4286256"/>
          </a:xfrm>
          <a:prstGeom prst="rect">
            <a:avLst/>
          </a:prstGeom>
          <a:noFill/>
        </p:spPr>
      </p:pic>
      <p:pic>
        <p:nvPicPr>
          <p:cNvPr id="20484" name="Picture 4" descr="http://upload.wikimedia.org/wikipedia/commons/thumb/d/d6/Praha_1989-11-25%2C_Letn%C3%A1%2C_dav_%2801%29.jpg/300px-Praha_1989-11-25%2C_Letn%C3%A1%2C_dav_%2801%29.jpg"/>
          <p:cNvPicPr>
            <a:picLocks noChangeAspect="1" noChangeArrowheads="1"/>
          </p:cNvPicPr>
          <p:nvPr/>
        </p:nvPicPr>
        <p:blipFill>
          <a:blip r:embed="rId3"/>
          <a:srcRect/>
          <a:stretch>
            <a:fillRect/>
          </a:stretch>
        </p:blipFill>
        <p:spPr bwMode="auto">
          <a:xfrm>
            <a:off x="4286248" y="2643182"/>
            <a:ext cx="4643450" cy="4214818"/>
          </a:xfrm>
          <a:prstGeom prst="rect">
            <a:avLst/>
          </a:prstGeom>
          <a:noFill/>
        </p:spPr>
      </p:pic>
    </p:spTree>
  </p:cSld>
  <p:clrMapOvr>
    <a:masterClrMapping/>
  </p:clrMapOvr>
  <p:transition>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428868"/>
            <a:ext cx="8229600" cy="1143000"/>
          </a:xfrm>
        </p:spPr>
        <p:txBody>
          <a:bodyPr>
            <a:noAutofit/>
          </a:bodyPr>
          <a:lstStyle/>
          <a:p>
            <a:r>
              <a:rPr lang="uk-UA" sz="2800" b="1" dirty="0" smtClean="0"/>
              <a:t>27 листопада по всій країні був оголошений загальний двогодинний страйк </a:t>
            </a:r>
            <a:r>
              <a:rPr lang="uk-UA" sz="2800" dirty="0" smtClean="0"/>
              <a:t>з вимогою відставки уряду і вільних виборів. Сигналом до початку страйку став звук сирени. Громадяни приєдналися до вимог студентів та «Громадянського форуму», вимагаючи відміни статті Конституції про керівну роль КПЧ, відставки членів партії та уряду. </a:t>
            </a:r>
            <a:endParaRPr lang="ru-RU" sz="2800" dirty="0"/>
          </a:p>
        </p:txBody>
      </p:sp>
      <p:pic>
        <p:nvPicPr>
          <p:cNvPr id="21506" name="Picture 2" descr="http://gdb.rferl.org/DC58EB85-B89F-452C-9F6A-B4102A7FCE10_w974_n_s.jpg"/>
          <p:cNvPicPr>
            <a:picLocks noChangeAspect="1" noChangeArrowheads="1"/>
          </p:cNvPicPr>
          <p:nvPr/>
        </p:nvPicPr>
        <p:blipFill>
          <a:blip r:embed="rId2"/>
          <a:srcRect/>
          <a:stretch>
            <a:fillRect/>
          </a:stretch>
        </p:blipFill>
        <p:spPr bwMode="auto">
          <a:xfrm>
            <a:off x="214282" y="4000504"/>
            <a:ext cx="3650835" cy="2714644"/>
          </a:xfrm>
          <a:prstGeom prst="rect">
            <a:avLst/>
          </a:prstGeom>
          <a:noFill/>
        </p:spPr>
      </p:pic>
      <p:pic>
        <p:nvPicPr>
          <p:cNvPr id="21508" name="Picture 4" descr="http://gdb.rferl.org/5B2C92AD-9F3A-4BAC-8332-C500E253937F_w974_n_s.jpg"/>
          <p:cNvPicPr>
            <a:picLocks noChangeAspect="1" noChangeArrowheads="1"/>
          </p:cNvPicPr>
          <p:nvPr/>
        </p:nvPicPr>
        <p:blipFill>
          <a:blip r:embed="rId3"/>
          <a:srcRect/>
          <a:stretch>
            <a:fillRect/>
          </a:stretch>
        </p:blipFill>
        <p:spPr bwMode="auto">
          <a:xfrm>
            <a:off x="3071802" y="3929066"/>
            <a:ext cx="3116397" cy="2786082"/>
          </a:xfrm>
          <a:prstGeom prst="rect">
            <a:avLst/>
          </a:prstGeom>
          <a:noFill/>
        </p:spPr>
      </p:pic>
      <p:pic>
        <p:nvPicPr>
          <p:cNvPr id="21510" name="Picture 6" descr="http://gdb.rferl.org/1C2FCA5D-6EDD-416D-A603-57573EE8B4D9_w974_n_s.jpg"/>
          <p:cNvPicPr>
            <a:picLocks noChangeAspect="1" noChangeArrowheads="1"/>
          </p:cNvPicPr>
          <p:nvPr/>
        </p:nvPicPr>
        <p:blipFill>
          <a:blip r:embed="rId4"/>
          <a:srcRect/>
          <a:stretch>
            <a:fillRect/>
          </a:stretch>
        </p:blipFill>
        <p:spPr bwMode="auto">
          <a:xfrm>
            <a:off x="6000760" y="3929066"/>
            <a:ext cx="3000396" cy="2717773"/>
          </a:xfrm>
          <a:prstGeom prst="rect">
            <a:avLst/>
          </a:prstGeom>
          <a:noFill/>
        </p:spPr>
      </p:pic>
    </p:spTree>
  </p:cSld>
  <p:clrMapOvr>
    <a:masterClrMapping/>
  </p:clrMapOvr>
  <p:transition>
    <p:wipe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1_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38</TotalTime>
  <Words>777</Words>
  <PresentationFormat>Экран (4:3)</PresentationFormat>
  <Paragraphs>35</Paragraphs>
  <Slides>13</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13</vt:i4>
      </vt:variant>
    </vt:vector>
  </HeadingPairs>
  <TitlesOfParts>
    <vt:vector size="15" baseType="lpstr">
      <vt:lpstr>Справедливость</vt:lpstr>
      <vt:lpstr>1_Справедливость</vt:lpstr>
      <vt:lpstr>Оксамитова революція в Чехословаччині 1989 рік</vt:lpstr>
      <vt:lpstr>Загальний огляд</vt:lpstr>
      <vt:lpstr>Передумови </vt:lpstr>
      <vt:lpstr>Хід революції</vt:lpstr>
      <vt:lpstr>Далі демонстранти були жорстоко розігнані. Тоді поранення різних ступенів тяжкості отримали понад 500 людей. Дії поліції були настільки жорстокими, що з!явилися чутки про загиблих. «Жертвою» став студент Мартін Шмідт, який нібито загинув у результаті застосування сили поліцією при розгоні демонстрації. </vt:lpstr>
      <vt:lpstr>18 жовтня студенти оголосили страйк в знак і відмовилися відвідувати заняття. До них приєдналися викладачі, актори з театрів, інтелігенція. Були сформовані вимоги до влади: провести розслідування дії служб безпеки під час розгону демонстрації 17 листопада, притягнути винних до відповідальності. Кількість учасників демонстрації сягала 200 тисяч людей. 20 листопада студенти столиці оголосили про страйк, який відразу підтримали всі вищі навчальні заклади країни. Одночасно в центрі Праги і в інших містах почалися масові демонстрації . Лідери неофіційних угруповань, очолили народне невдоволення, зуміли надати йому організованого характеру і протягом кількох тижнів домогтися докорінних змін у суспільно-політичному житті Чехословаччини. </vt:lpstr>
      <vt:lpstr>Під тиском опозиції і масових демонстрацій 24 листопада керівництво Комуністичної партії Чехословаччини пішло у відставку. Зокрема, замість Мілоша Якеша новим генеральним секретарем партії був обраний Карел Урбанек. </vt:lpstr>
      <vt:lpstr>25 та 26 листопада на Летенському полі в Празі відбулися найчисленніші демонстрації: зібралося до 700 тисяч громадян. У їхніх руках були запалені свічки солідарності, портрети лідера «Празької весни» Олександра Дубчека і «вогняного символу опору» Яна Палаха. </vt:lpstr>
      <vt:lpstr>27 листопада по всій країні був оголошений загальний двогодинний страйк з вимогою відставки уряду і вільних виборів. Сигналом до початку страйку став звук сирени. Громадяни приєдналися до вимог студентів та «Громадянського форуму», вимагаючи відміни статті Конституції про керівну роль КПЧ, відставки членів партії та уряду. </vt:lpstr>
      <vt:lpstr>29 листопада парламент скасував статтю конституції про керівну роль КПЧ. 10 грудня президент Чехословаччини Густав Гусак пішов у відставку, і був сформований новий коаліційний уряд національної згоди. Була здійснена «реконструкція» парламенту, де КПЧ втратила більшість. Припинили свою діяльність і органи та організації КПЧ в армії. На своєму позачерговому з'їзді КПЧ Була прийнята програма дій «За демократичне соціалістичне суспільство». Скасовано партійний статут, скорочений апарат партії. Ряд колишніх керівників КПЧ виключений з партії. </vt:lpstr>
      <vt:lpstr>29 грудня 1989 реорганізований парламент обрав своїм головою Олександра Дубчека, головного ініціатора курсу реформ 1968-1969 років, відомих як «Празька весна», а президентом ЧССР — письменника, правозахисника, главу «Громадського форуму» Вацлава Гавела. </vt:lpstr>
      <vt:lpstr> Наслідки </vt:lpstr>
      <vt:lpstr>Дякую за увагу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Оксамитова революція в Чехословаччині 1989 рік</dc:title>
  <cp:lastModifiedBy>User</cp:lastModifiedBy>
  <cp:revision>7</cp:revision>
  <dcterms:modified xsi:type="dcterms:W3CDTF">2015-02-23T20:28:57Z</dcterms:modified>
</cp:coreProperties>
</file>