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2" r:id="rId7"/>
    <p:sldId id="257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5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4E06-652F-4D1B-B129-6065AC56C388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654D4-454E-4DED-A44B-FEA740BF8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B019F-0F5A-42E9-AC58-02A6A2123520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6CAE4-67D9-4E87-932F-43F526BF3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4E0F7-3E18-4A1D-85E2-16908D715412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B6105-5DCA-47B2-8467-25B0A10DAD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702B9-5E73-4CDE-9EE3-B4E2C36AFCD7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D8F19-3CF7-4EE9-B53D-EE5596FA78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8D86C-4A02-456A-88B2-D5F0B9A978B8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74D69-47AD-4CBA-A238-53F0FBC1D6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F6359-62AA-493C-B656-C016EA4D8C78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DDE8C-A783-4BFD-A0B5-F85B05839E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797F7-CB4E-4482-9B9A-159463BADF83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A08A4-94E3-4049-AFD2-EE2F669B53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8B785-73F1-41CC-AA29-856D5D6565A7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8F4F1-1EAA-47A6-A7A9-478B188E0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BFF24-D074-4119-9E78-EE37DA295128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0455E-CF1E-4140-8FE2-561B8E222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9A6F0-B7F4-4744-9888-80C51FD2E37F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E7B58-D967-40C8-8CDA-6754346C3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87874-235B-4CCF-94FD-7620D91AF517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A3FB0-AE92-4C56-AA94-AE36213B4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4220D9-D09E-460B-B7A5-50E25BECF48F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A5E685-0FCC-4BE6-A2EB-C79BC0D069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5" y="214313"/>
            <a:ext cx="8643938" cy="1470025"/>
          </a:xfrm>
        </p:spPr>
        <p:txBody>
          <a:bodyPr>
            <a:noAutofit/>
          </a:bodyPr>
          <a:lstStyle/>
          <a:p>
            <a:pPr algn="l"/>
            <a:r>
              <a:rPr lang="ru-RU" sz="4800" b="1" i="1" u="sng" smtClean="0">
                <a:solidFill>
                  <a:srgbClr val="215968"/>
                </a:solidFill>
              </a:rPr>
              <a:t>Встановлення нацистської диктатури в Німеччині</a:t>
            </a:r>
            <a:br>
              <a:rPr lang="ru-RU" sz="4800" b="1" i="1" u="sng" smtClean="0">
                <a:solidFill>
                  <a:srgbClr val="215968"/>
                </a:solidFill>
              </a:rPr>
            </a:br>
            <a:endParaRPr lang="ru-RU" sz="4800" b="1" i="1" u="sng" smtClean="0">
              <a:solidFill>
                <a:srgbClr val="215968"/>
              </a:solidFill>
            </a:endParaRPr>
          </a:p>
        </p:txBody>
      </p:sp>
      <p:pic>
        <p:nvPicPr>
          <p:cNvPr id="13315" name="Picture 2" descr="http://ukrmap.su/program2010/wh10/worldhistory10_files/image3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952625"/>
            <a:ext cx="8316912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Содержимое 2"/>
          <p:cNvSpPr>
            <a:spLocks noGrp="1"/>
          </p:cNvSpPr>
          <p:nvPr>
            <p:ph idx="1"/>
          </p:nvPr>
        </p:nvSpPr>
        <p:spPr>
          <a:xfrm>
            <a:off x="-357188" y="428625"/>
            <a:ext cx="5000626" cy="6000750"/>
          </a:xfrm>
        </p:spPr>
        <p:txBody>
          <a:bodyPr/>
          <a:lstStyle/>
          <a:p>
            <a:r>
              <a:rPr lang="ru-RU" sz="2000" smtClean="0"/>
              <a:t>У 1933 р. вже формально було заборонено всі політичні партії‚ крім НСДАП, що злилася з державою. Партійні функціонери автоматично ставали державними чиновниками відповідного рівня. Така різка зміна державного ладу та суспільного життя супроводжувалася насиллям і породжувала посилення каральних органів держави. СА та СС стали частиною цього апарату насилля. Було створено державну таємну поліцію (гестапо), а з 1933 р. по всій країні з’явилися концентраційні табори для утримання в них усіх невгодних режимові людей. Було ліквідовано основні політичні права громадян — свободу слова, зібрань, недоторканність житла, таємницю листування.</a:t>
            </a:r>
          </a:p>
        </p:txBody>
      </p:sp>
      <p:pic>
        <p:nvPicPr>
          <p:cNvPr id="22530" name="Picture 2" descr="http://ukrmap.su/program2010/wh10/worldhistory10_files/image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5" y="428625"/>
            <a:ext cx="4429125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Прямоугольник 4"/>
          <p:cNvSpPr>
            <a:spLocks noChangeArrowheads="1"/>
          </p:cNvSpPr>
          <p:nvPr/>
        </p:nvSpPr>
        <p:spPr bwMode="auto">
          <a:xfrm>
            <a:off x="4572000" y="5786438"/>
            <a:ext cx="457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i="1">
                <a:latin typeface="Calibri" pitchFamily="34" charset="0"/>
              </a:rPr>
              <a:t>  </a:t>
            </a:r>
            <a:r>
              <a:rPr lang="ru-RU" i="1">
                <a:latin typeface="Calibri" pitchFamily="34" charset="0"/>
              </a:rPr>
              <a:t>Перші вязні нацистських </a:t>
            </a:r>
            <a:endParaRPr lang="en-US" i="1">
              <a:latin typeface="Calibri" pitchFamily="34" charset="0"/>
            </a:endParaRPr>
          </a:p>
          <a:p>
            <a:r>
              <a:rPr lang="en-US" i="1">
                <a:latin typeface="Calibri" pitchFamily="34" charset="0"/>
              </a:rPr>
              <a:t>                           </a:t>
            </a:r>
            <a:r>
              <a:rPr lang="ru-RU" i="1">
                <a:latin typeface="Calibri" pitchFamily="34" charset="0"/>
              </a:rPr>
              <a:t>концентраційних  таборів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b="1" i="1" dirty="0" err="1" smtClean="0">
                <a:solidFill>
                  <a:schemeClr val="accent5">
                    <a:lumMod val="50000"/>
                  </a:schemeClr>
                </a:solidFill>
              </a:rPr>
              <a:t>Економічна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5">
                    <a:lumMod val="50000"/>
                  </a:schemeClr>
                </a:solidFill>
              </a:rPr>
              <a:t>політики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5">
                    <a:lumMod val="50000"/>
                  </a:schemeClr>
                </a:solidFill>
              </a:rPr>
              <a:t>нацистів</a:t>
            </a:r>
            <a:endParaRPr lang="ru-RU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50" y="1214438"/>
            <a:ext cx="9429750" cy="56435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 smtClean="0">
                <a:latin typeface="Comic Sans MS" pitchFamily="66" charset="0"/>
              </a:rPr>
              <a:t>Важливі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зміни</a:t>
            </a:r>
            <a:r>
              <a:rPr lang="ru-RU" sz="2400" dirty="0" smtClean="0">
                <a:latin typeface="Comic Sans MS" pitchFamily="66" charset="0"/>
              </a:rPr>
              <a:t> стались </a:t>
            </a:r>
            <a:r>
              <a:rPr lang="ru-RU" sz="2400" dirty="0" err="1" smtClean="0">
                <a:latin typeface="Comic Sans MS" pitchFamily="66" charset="0"/>
              </a:rPr>
              <a:t>і</a:t>
            </a:r>
            <a:r>
              <a:rPr lang="ru-RU" sz="2400" dirty="0" smtClean="0">
                <a:latin typeface="Comic Sans MS" pitchFamily="66" charset="0"/>
              </a:rPr>
              <a:t> в </a:t>
            </a:r>
            <a:r>
              <a:rPr lang="ru-RU" sz="2400" dirty="0" err="1" smtClean="0">
                <a:latin typeface="Comic Sans MS" pitchFamily="66" charset="0"/>
              </a:rPr>
              <a:t>економіці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Німеччини</a:t>
            </a:r>
            <a:r>
              <a:rPr lang="ru-RU" sz="2400" dirty="0" smtClean="0">
                <a:latin typeface="Comic Sans MS" pitchFamily="66" charset="0"/>
              </a:rPr>
              <a:t>. Уряд </a:t>
            </a:r>
            <a:r>
              <a:rPr lang="ru-RU" sz="2400" dirty="0" err="1" smtClean="0">
                <a:latin typeface="Comic Sans MS" pitchFamily="66" charset="0"/>
              </a:rPr>
              <a:t>Гітлера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пішов</a:t>
            </a:r>
            <a:r>
              <a:rPr lang="ru-RU" sz="2400" dirty="0" smtClean="0">
                <a:latin typeface="Comic Sans MS" pitchFamily="66" charset="0"/>
              </a:rPr>
              <a:t> на </a:t>
            </a:r>
            <a:r>
              <a:rPr lang="ru-RU" sz="2400" dirty="0" err="1" smtClean="0">
                <a:latin typeface="Comic Sans MS" pitchFamily="66" charset="0"/>
              </a:rPr>
              <a:t>нечуване</a:t>
            </a:r>
            <a:r>
              <a:rPr lang="ru-RU" sz="2400" dirty="0" smtClean="0">
                <a:latin typeface="Comic Sans MS" pitchFamily="66" charset="0"/>
              </a:rPr>
              <a:t> для мирного часу </a:t>
            </a:r>
            <a:r>
              <a:rPr lang="ru-RU" sz="2400" dirty="0" err="1" smtClean="0">
                <a:latin typeface="Comic Sans MS" pitchFamily="66" charset="0"/>
              </a:rPr>
              <a:t>розширення</a:t>
            </a:r>
            <a:r>
              <a:rPr lang="ru-RU" sz="2400" dirty="0" smtClean="0">
                <a:latin typeface="Comic Sans MS" pitchFamily="66" charset="0"/>
              </a:rPr>
              <a:t> державного </a:t>
            </a:r>
            <a:r>
              <a:rPr lang="ru-RU" sz="2400" dirty="0" err="1" smtClean="0">
                <a:latin typeface="Comic Sans MS" pitchFamily="66" charset="0"/>
              </a:rPr>
              <a:t>регулювання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господарського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життя</a:t>
            </a:r>
            <a:r>
              <a:rPr lang="ru-RU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спершу</a:t>
            </a:r>
            <a:r>
              <a:rPr lang="ru-RU" sz="2400" dirty="0" smtClean="0">
                <a:latin typeface="Comic Sans MS" pitchFamily="66" charset="0"/>
              </a:rPr>
              <a:t> — </a:t>
            </a:r>
            <a:r>
              <a:rPr lang="ru-RU" sz="2400" dirty="0" err="1" smtClean="0">
                <a:latin typeface="Comic Sans MS" pitchFamily="66" charset="0"/>
              </a:rPr>
              <a:t>з</a:t>
            </a:r>
            <a:r>
              <a:rPr lang="ru-RU" sz="2400" dirty="0" smtClean="0">
                <a:latin typeface="Comic Sans MS" pitchFamily="66" charset="0"/>
              </a:rPr>
              <a:t> метою </a:t>
            </a:r>
            <a:r>
              <a:rPr lang="ru-RU" sz="2400" dirty="0" err="1" smtClean="0">
                <a:latin typeface="Comic Sans MS" pitchFamily="66" charset="0"/>
              </a:rPr>
              <a:t>виходу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з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кризи</a:t>
            </a:r>
            <a:r>
              <a:rPr lang="ru-RU" sz="2400" dirty="0" smtClean="0">
                <a:latin typeface="Comic Sans MS" pitchFamily="66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Comic Sans MS" pitchFamily="66" charset="0"/>
              </a:rPr>
              <a:t>На </a:t>
            </a:r>
            <a:r>
              <a:rPr lang="ru-RU" sz="2400" dirty="0" err="1" smtClean="0">
                <a:latin typeface="Comic Sans MS" pitchFamily="66" charset="0"/>
              </a:rPr>
              <a:t>кошти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держави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було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розгорнуто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будівництво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загальнонаціональної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мережі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швидкісних</a:t>
            </a:r>
            <a:r>
              <a:rPr lang="ru-RU" sz="2400" dirty="0" smtClean="0">
                <a:latin typeface="Comic Sans MS" pitchFamily="66" charset="0"/>
              </a:rPr>
              <a:t> автострад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Comic Sans MS" pitchFamily="66" charset="0"/>
              </a:rPr>
              <a:t> </a:t>
            </a:r>
            <a:r>
              <a:rPr lang="ru-RU" sz="2400" dirty="0" err="1" smtClean="0">
                <a:latin typeface="Comic Sans MS" pitchFamily="66" charset="0"/>
              </a:rPr>
              <a:t>Перегодом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основну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увагу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було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приділено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прискореному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розвиткові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військової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промисловості</a:t>
            </a:r>
            <a:r>
              <a:rPr lang="ru-RU" sz="2400" dirty="0" smtClean="0">
                <a:latin typeface="Comic Sans MS" pitchFamily="66" charset="0"/>
              </a:rPr>
              <a:t>. </a:t>
            </a:r>
            <a:r>
              <a:rPr lang="ru-RU" sz="2400" dirty="0" err="1" smtClean="0">
                <a:latin typeface="Comic Sans MS" pitchFamily="66" charset="0"/>
              </a:rPr>
              <a:t>Військові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витрати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збільшилися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з</a:t>
            </a:r>
            <a:r>
              <a:rPr lang="ru-RU" sz="2400" dirty="0" smtClean="0">
                <a:latin typeface="Comic Sans MS" pitchFamily="66" charset="0"/>
              </a:rPr>
              <a:t> 620 </a:t>
            </a:r>
            <a:r>
              <a:rPr lang="ru-RU" sz="2400" dirty="0" err="1" smtClean="0">
                <a:latin typeface="Comic Sans MS" pitchFamily="66" charset="0"/>
              </a:rPr>
              <a:t>млн</a:t>
            </a:r>
            <a:r>
              <a:rPr lang="ru-RU" sz="2400" dirty="0" smtClean="0">
                <a:latin typeface="Comic Sans MS" pitchFamily="66" charset="0"/>
              </a:rPr>
              <a:t> до 15,5 </a:t>
            </a:r>
            <a:r>
              <a:rPr lang="ru-RU" sz="2400" dirty="0" err="1" smtClean="0">
                <a:latin typeface="Comic Sans MS" pitchFamily="66" charset="0"/>
              </a:rPr>
              <a:t>млрд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рейхсмарок</a:t>
            </a:r>
            <a:r>
              <a:rPr lang="ru-RU" sz="2400" dirty="0" smtClean="0">
                <a:latin typeface="Comic Sans MS" pitchFamily="66" charset="0"/>
              </a:rPr>
              <a:t> у 1933-1938 </a:t>
            </a:r>
            <a:r>
              <a:rPr lang="ru-RU" sz="2400" dirty="0" err="1" smtClean="0">
                <a:latin typeface="Comic Sans MS" pitchFamily="66" charset="0"/>
              </a:rPr>
              <a:t>рр</a:t>
            </a:r>
            <a:endParaRPr lang="ru-RU" sz="2400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Comic Sans MS" pitchFamily="66" charset="0"/>
              </a:rPr>
              <a:t>До початку </a:t>
            </a:r>
            <a:r>
              <a:rPr lang="ru-RU" sz="2400" dirty="0" err="1" smtClean="0">
                <a:latin typeface="Comic Sans MS" pitchFamily="66" charset="0"/>
              </a:rPr>
              <a:t>Другої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світової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війни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економіка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Німеччини</a:t>
            </a:r>
            <a:r>
              <a:rPr lang="ru-RU" sz="2400" dirty="0" smtClean="0">
                <a:latin typeface="Comic Sans MS" pitchFamily="66" charset="0"/>
              </a:rPr>
              <a:t> кардинально </a:t>
            </a:r>
            <a:r>
              <a:rPr lang="ru-RU" sz="2400" dirty="0" err="1" smtClean="0">
                <a:latin typeface="Comic Sans MS" pitchFamily="66" charset="0"/>
              </a:rPr>
              <a:t>змінилася</a:t>
            </a:r>
            <a:r>
              <a:rPr lang="ru-RU" sz="2400" dirty="0" smtClean="0">
                <a:latin typeface="Comic Sans MS" pitchFamily="66" charset="0"/>
              </a:rPr>
              <a:t>. За </a:t>
            </a:r>
            <a:r>
              <a:rPr lang="ru-RU" sz="2400" dirty="0" err="1" smtClean="0">
                <a:latin typeface="Comic Sans MS" pitchFamily="66" charset="0"/>
              </a:rPr>
              <a:t>збереження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приватної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власності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було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суттєво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обмежено</a:t>
            </a:r>
            <a:r>
              <a:rPr lang="ru-RU" sz="2400" dirty="0" smtClean="0">
                <a:latin typeface="Comic Sans MS" pitchFamily="66" charset="0"/>
              </a:rPr>
              <a:t> свободу </a:t>
            </a:r>
            <a:r>
              <a:rPr lang="ru-RU" sz="2400" dirty="0" err="1" smtClean="0">
                <a:latin typeface="Comic Sans MS" pitchFamily="66" charset="0"/>
              </a:rPr>
              <a:t>підприємництва</a:t>
            </a:r>
            <a:r>
              <a:rPr lang="ru-RU" sz="2400" dirty="0" smtClean="0">
                <a:latin typeface="Comic Sans MS" pitchFamily="66" charset="0"/>
              </a:rPr>
              <a:t>. </a:t>
            </a:r>
            <a:r>
              <a:rPr lang="ru-RU" sz="2400" dirty="0" err="1" smtClean="0">
                <a:latin typeface="Comic Sans MS" pitchFamily="66" charset="0"/>
              </a:rPr>
              <a:t>Ринок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товарів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послуг</a:t>
            </a:r>
            <a:r>
              <a:rPr lang="ru-RU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ринок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праці</a:t>
            </a:r>
            <a:r>
              <a:rPr lang="ru-RU" sz="2400" dirty="0" smtClean="0">
                <a:latin typeface="Comic Sans MS" pitchFamily="66" charset="0"/>
              </a:rPr>
              <a:t> заступила </a:t>
            </a:r>
            <a:r>
              <a:rPr lang="ru-RU" sz="2400" dirty="0" err="1" smtClean="0">
                <a:latin typeface="Comic Sans MS" pitchFamily="66" charset="0"/>
              </a:rPr>
              <a:t>державна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регламентація</a:t>
            </a:r>
            <a:r>
              <a:rPr lang="ru-RU" sz="2400" dirty="0" smtClean="0">
                <a:latin typeface="Comic Sans MS" pitchFamily="66" charset="0"/>
              </a:rPr>
              <a:t>. Практично перестала </a:t>
            </a:r>
            <a:r>
              <a:rPr lang="ru-RU" sz="2400" dirty="0" err="1" smtClean="0">
                <a:latin typeface="Comic Sans MS" pitchFamily="66" charset="0"/>
              </a:rPr>
              <a:t>функціонувати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ринкова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економіка</a:t>
            </a:r>
            <a:r>
              <a:rPr lang="ru-RU" sz="2400" dirty="0" smtClean="0">
                <a:latin typeface="Comic Sans MS" pitchFamily="66" charset="0"/>
              </a:rPr>
              <a:t>.</a:t>
            </a:r>
            <a:endParaRPr lang="ru-RU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Масове</a:t>
            </a:r>
            <a:r>
              <a:rPr lang="ru-RU" dirty="0" smtClean="0"/>
              <a:t> </a:t>
            </a:r>
            <a:r>
              <a:rPr lang="ru-RU" dirty="0" err="1" smtClean="0"/>
              <a:t>насильство</a:t>
            </a:r>
            <a:r>
              <a:rPr lang="ru-RU" dirty="0" smtClean="0"/>
              <a:t>. </a:t>
            </a:r>
            <a:r>
              <a:rPr lang="ru-RU" dirty="0" err="1" smtClean="0"/>
              <a:t>Репресії</a:t>
            </a:r>
            <a:r>
              <a:rPr lang="ru-RU" dirty="0" smtClean="0"/>
              <a:t>. </a:t>
            </a:r>
            <a:r>
              <a:rPr lang="ru-RU" dirty="0" err="1" smtClean="0"/>
              <a:t>Антисемітизм</a:t>
            </a:r>
            <a:endParaRPr lang="ru-RU" dirty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-285750" y="1600200"/>
            <a:ext cx="4714875" cy="5257800"/>
          </a:xfrm>
        </p:spPr>
        <p:txBody>
          <a:bodyPr/>
          <a:lstStyle/>
          <a:p>
            <a:r>
              <a:rPr lang="ru-RU" sz="1700" i="1" smtClean="0"/>
              <a:t>Антисемітизм став офіційною політикою фашистської держави (на 1933 р. в Німеччині проживало близько 500 тис. євреїв). Вже з весни 1933 р. почався організований владою бойкот усіх установ, що належали євреям. У 1935 р. було прийнято серію законів, що позбавили євреїв німецького громадянства та заборонили їм обіймати посади в державному апараті(«Нюрберзькі закони»). Змішані шлюби заборонялися. З 1939 р. євреїв почали виселяти у спеціально відведені будинки і квартали (гетто). Їм не дозволяли з’являтись у громадських місцях, удаватися до багатьох видів ді­яльності, во­ни були зобов’язані постійно носити на одязі нашиту жовту шестикутну зірку</a:t>
            </a:r>
          </a:p>
        </p:txBody>
      </p:sp>
      <p:pic>
        <p:nvPicPr>
          <p:cNvPr id="24579" name="Picture 2" descr="http://ukrmap.su/program2010/wh10/worldhistory10_files/image3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5" y="1857375"/>
            <a:ext cx="42862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Прямоугольник 5"/>
          <p:cNvSpPr>
            <a:spLocks noChangeArrowheads="1"/>
          </p:cNvSpPr>
          <p:nvPr/>
        </p:nvSpPr>
        <p:spPr bwMode="auto">
          <a:xfrm>
            <a:off x="4572000" y="5286375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latin typeface="Calibri" pitchFamily="34" charset="0"/>
              </a:rPr>
              <a:t>    Публічне приниження нацистами євреїв</a:t>
            </a:r>
            <a:endParaRPr lang="ru-RU">
              <a:latin typeface="Calibri" pitchFamily="34" charset="0"/>
            </a:endParaRPr>
          </a:p>
          <a:p>
            <a:r>
              <a:rPr lang="ru-RU">
                <a:latin typeface="Calibri" pitchFamily="34" charset="0"/>
              </a:rPr>
              <a:t/>
            </a:r>
            <a:br>
              <a:rPr lang="ru-RU">
                <a:latin typeface="Calibri" pitchFamily="34" charset="0"/>
              </a:rPr>
            </a:b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-357188" y="285750"/>
            <a:ext cx="4471988" cy="63579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400" smtClean="0">
                <a:latin typeface="Arial" charset="0"/>
              </a:rPr>
              <a:t>    </a:t>
            </a:r>
            <a:r>
              <a:rPr lang="ru-RU" sz="2400" smtClean="0"/>
              <a:t>Революційні настрої в Німеччині ще довго давалися взнаки. 13 квітня 1919 р. на три тижні встановилася радянська влада в Баварії, у 1920 р. праві сили вчинили заколот („Капповський путч”) на три дні захопили владу в Берліні, але наразившись на могутній опір населення змушені були відступити</a:t>
            </a:r>
          </a:p>
        </p:txBody>
      </p:sp>
      <p:sp>
        <p:nvSpPr>
          <p:cNvPr id="14338" name="Прямоугольник 3"/>
          <p:cNvSpPr>
            <a:spLocks noChangeArrowheads="1"/>
          </p:cNvSpPr>
          <p:nvPr/>
        </p:nvSpPr>
        <p:spPr bwMode="auto">
          <a:xfrm>
            <a:off x="4143375" y="1500188"/>
            <a:ext cx="47863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latin typeface="Calibri" pitchFamily="34" charset="0"/>
              </a:rPr>
              <a:t>Парад „червоних фронтовиків” – воєнізованої організації КПН (1926 р.)</a:t>
            </a:r>
            <a:endParaRPr lang="ru-RU">
              <a:latin typeface="Calibri" pitchFamily="34" charset="0"/>
            </a:endParaRPr>
          </a:p>
          <a:p>
            <a:r>
              <a:rPr lang="ru-RU">
                <a:latin typeface="Calibri" pitchFamily="34" charset="0"/>
              </a:rPr>
              <a:t> </a:t>
            </a:r>
          </a:p>
        </p:txBody>
      </p:sp>
      <p:pic>
        <p:nvPicPr>
          <p:cNvPr id="14339" name="Picture 2" descr="http://ukrmap.su/program2010/wh10/worldhistory10_files/image3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2492375"/>
            <a:ext cx="493712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0"/>
            <a:ext cx="8229600" cy="939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b="1" i="1" dirty="0" smtClean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5400" b="1" i="1" dirty="0" err="1" smtClean="0">
                <a:solidFill>
                  <a:schemeClr val="accent5">
                    <a:lumMod val="50000"/>
                  </a:schemeClr>
                </a:solidFill>
              </a:rPr>
              <a:t>Революція</a:t>
            </a:r>
            <a:r>
              <a:rPr lang="ru-RU" sz="5400" b="1" i="1" dirty="0" smtClean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sz="5400" b="1" i="1" dirty="0" err="1" smtClean="0">
                <a:solidFill>
                  <a:schemeClr val="accent5">
                    <a:lumMod val="50000"/>
                  </a:schemeClr>
                </a:solidFill>
              </a:rPr>
              <a:t>Німеччині</a:t>
            </a:r>
            <a:endParaRPr lang="ru-RU" sz="5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3" y="1143000"/>
            <a:ext cx="4500562" cy="5286375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Німецька</a:t>
            </a:r>
            <a:r>
              <a:rPr lang="ru-RU" dirty="0" smtClean="0"/>
              <a:t> </a:t>
            </a:r>
            <a:r>
              <a:rPr lang="ru-RU" dirty="0" err="1" smtClean="0"/>
              <a:t>революція</a:t>
            </a:r>
            <a:r>
              <a:rPr lang="ru-RU" dirty="0" smtClean="0"/>
              <a:t> </a:t>
            </a:r>
            <a:r>
              <a:rPr lang="ru-RU" dirty="0" err="1" smtClean="0"/>
              <a:t>почалася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3 листопада 1918 р.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моряків</a:t>
            </a:r>
            <a:r>
              <a:rPr lang="ru-RU" dirty="0" smtClean="0"/>
              <a:t> у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Кілі</a:t>
            </a:r>
            <a:r>
              <a:rPr lang="ru-RU" dirty="0" smtClean="0"/>
              <a:t>, </a:t>
            </a:r>
            <a:r>
              <a:rPr lang="ru-RU" dirty="0" err="1" smtClean="0"/>
              <a:t>обурених</a:t>
            </a:r>
            <a:r>
              <a:rPr lang="ru-RU" dirty="0" smtClean="0"/>
              <a:t> </a:t>
            </a:r>
            <a:r>
              <a:rPr lang="ru-RU" dirty="0" err="1" smtClean="0"/>
              <a:t>спробою</a:t>
            </a:r>
            <a:r>
              <a:rPr lang="ru-RU" dirty="0" smtClean="0"/>
              <a:t> </a:t>
            </a:r>
            <a:r>
              <a:rPr lang="ru-RU" dirty="0" err="1" smtClean="0"/>
              <a:t>командування</a:t>
            </a:r>
            <a:r>
              <a:rPr lang="ru-RU" dirty="0" smtClean="0"/>
              <a:t> </a:t>
            </a:r>
            <a:r>
              <a:rPr lang="ru-RU" dirty="0" err="1" smtClean="0"/>
              <a:t>кинути</a:t>
            </a:r>
            <a:r>
              <a:rPr lang="ru-RU" dirty="0" smtClean="0"/>
              <a:t> флот в </a:t>
            </a:r>
            <a:r>
              <a:rPr lang="ru-RU" dirty="0" err="1" smtClean="0"/>
              <a:t>останній</a:t>
            </a:r>
            <a:r>
              <a:rPr lang="ru-RU" dirty="0" smtClean="0"/>
              <a:t> </a:t>
            </a:r>
            <a:r>
              <a:rPr lang="ru-RU" dirty="0" err="1" smtClean="0"/>
              <a:t>бій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, </a:t>
            </a:r>
            <a:r>
              <a:rPr lang="ru-RU" dirty="0" err="1" smtClean="0"/>
              <a:t>пожертвувавши</a:t>
            </a:r>
            <a:r>
              <a:rPr lang="ru-RU" dirty="0" smtClean="0"/>
              <a:t> ним,  </a:t>
            </a:r>
            <a:r>
              <a:rPr lang="ru-RU" dirty="0" err="1" smtClean="0"/>
              <a:t>домогтися</a:t>
            </a:r>
            <a:r>
              <a:rPr lang="ru-RU" dirty="0" smtClean="0"/>
              <a:t> </a:t>
            </a:r>
            <a:r>
              <a:rPr lang="ru-RU" dirty="0" err="1" smtClean="0"/>
              <a:t>вигідніших</a:t>
            </a:r>
            <a:r>
              <a:rPr lang="ru-RU" dirty="0" smtClean="0"/>
              <a:t> умов </a:t>
            </a:r>
            <a:r>
              <a:rPr lang="ru-RU" dirty="0" err="1" smtClean="0"/>
              <a:t>перемир’я</a:t>
            </a:r>
            <a:r>
              <a:rPr lang="ru-RU" dirty="0" smtClean="0"/>
              <a:t>.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в </a:t>
            </a:r>
            <a:r>
              <a:rPr lang="ru-RU" dirty="0" err="1" smtClean="0"/>
              <a:t>Кілі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руки </a:t>
            </a:r>
            <a:r>
              <a:rPr lang="ru-RU" dirty="0" err="1" smtClean="0"/>
              <a:t>моряків</a:t>
            </a:r>
            <a:r>
              <a:rPr lang="ru-RU" dirty="0" smtClean="0"/>
              <a:t> та </a:t>
            </a:r>
            <a:r>
              <a:rPr lang="ru-RU" dirty="0" err="1" smtClean="0"/>
              <a:t>заснування</a:t>
            </a:r>
            <a:r>
              <a:rPr lang="ru-RU" dirty="0" smtClean="0"/>
              <a:t> ними </a:t>
            </a:r>
            <a:r>
              <a:rPr lang="ru-RU" dirty="0" err="1" smtClean="0"/>
              <a:t>першої</a:t>
            </a:r>
            <a:r>
              <a:rPr lang="ru-RU" dirty="0" smtClean="0"/>
              <a:t> в </a:t>
            </a:r>
            <a:r>
              <a:rPr lang="ru-RU" dirty="0" err="1" smtClean="0"/>
              <a:t>Німеччині</a:t>
            </a:r>
            <a:r>
              <a:rPr lang="ru-RU" dirty="0" smtClean="0"/>
              <a:t> ради </a:t>
            </a:r>
            <a:r>
              <a:rPr lang="ru-RU" dirty="0" err="1" smtClean="0"/>
              <a:t>викликав</a:t>
            </a:r>
            <a:r>
              <a:rPr lang="ru-RU" dirty="0" smtClean="0"/>
              <a:t> </a:t>
            </a:r>
            <a:r>
              <a:rPr lang="ru-RU" dirty="0" err="1" smtClean="0"/>
              <a:t>ланцюгову</a:t>
            </a:r>
            <a:r>
              <a:rPr lang="ru-RU" dirty="0" smtClean="0"/>
              <a:t> </a:t>
            </a:r>
            <a:r>
              <a:rPr lang="ru-RU" dirty="0" err="1" smtClean="0"/>
              <a:t>реакцію</a:t>
            </a:r>
            <a:r>
              <a:rPr lang="ru-RU" dirty="0" smtClean="0"/>
              <a:t> в </a:t>
            </a:r>
            <a:r>
              <a:rPr lang="ru-RU" dirty="0" err="1" smtClean="0"/>
              <a:t>усій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5363" name="Picture 2" descr="http://ukrmap.su/program2010/wh10/worldhistory10_files/image3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000125"/>
            <a:ext cx="4189413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://ukrmap.su/program2010/wh10/worldhistory10_files/image3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04313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Прямоугольник 5"/>
          <p:cNvSpPr>
            <a:spLocks noChangeArrowheads="1"/>
          </p:cNvSpPr>
          <p:nvPr/>
        </p:nvSpPr>
        <p:spPr bwMode="auto">
          <a:xfrm>
            <a:off x="571500" y="5572125"/>
            <a:ext cx="83581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latin typeface="Calibri" pitchFamily="34" charset="0"/>
              </a:rPr>
              <a:t>Рада Народних уповноважених – </a:t>
            </a:r>
            <a:endParaRPr lang="en-US" sz="3200" b="1" i="1">
              <a:latin typeface="Calibri" pitchFamily="34" charset="0"/>
            </a:endParaRPr>
          </a:p>
          <a:p>
            <a:r>
              <a:rPr lang="en-US" sz="3200" b="1" i="1">
                <a:latin typeface="Calibri" pitchFamily="34" charset="0"/>
              </a:rPr>
              <a:t>                    </a:t>
            </a:r>
            <a:r>
              <a:rPr lang="ru-RU" sz="3200" b="1" i="1">
                <a:latin typeface="Calibri" pitchFamily="34" charset="0"/>
              </a:rPr>
              <a:t>революційний уряд Німеччини</a:t>
            </a:r>
            <a:endParaRPr lang="ru-RU" sz="32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12858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dirty="0" err="1" smtClean="0">
                <a:solidFill>
                  <a:schemeClr val="accent5">
                    <a:lumMod val="50000"/>
                  </a:schemeClr>
                </a:solidFill>
              </a:rPr>
              <a:t>Веймарська</a:t>
            </a:r>
            <a:r>
              <a:rPr lang="ru-RU" sz="6000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6000" b="1" i="1" dirty="0" err="1" smtClean="0">
                <a:solidFill>
                  <a:schemeClr val="accent5">
                    <a:lumMod val="50000"/>
                  </a:schemeClr>
                </a:solidFill>
              </a:rPr>
              <a:t>республіка</a:t>
            </a:r>
            <a:r>
              <a:rPr lang="ru-RU" sz="6000" b="1" i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6000" b="1" i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sz="60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4686300" cy="4554538"/>
          </a:xfrm>
        </p:spPr>
        <p:txBody>
          <a:bodyPr/>
          <a:lstStyle/>
          <a:p>
            <a:r>
              <a:rPr lang="ru-RU" i="1" smtClean="0"/>
              <a:t>Установчі збори працювали в тихому містечку Веймарі, що на півдні Німеччини. Розроблена ними конституція і республіка, утворена на її основі, отримали назву Веймарської</a:t>
            </a:r>
            <a:r>
              <a:rPr lang="ru-RU" smtClean="0"/>
              <a:t>.</a:t>
            </a:r>
            <a:endParaRPr lang="ru-RU" i="1" smtClean="0"/>
          </a:p>
          <a:p>
            <a:endParaRPr lang="ru-RU" i="1" smtClean="0"/>
          </a:p>
          <a:p>
            <a:endParaRPr lang="ru-RU" i="1" smtClean="0"/>
          </a:p>
          <a:p>
            <a:endParaRPr lang="ru-RU" i="1" smtClean="0"/>
          </a:p>
          <a:p>
            <a:endParaRPr lang="ru-RU" i="1" smtClean="0"/>
          </a:p>
          <a:p>
            <a:endParaRPr lang="ru-RU" i="1" smtClean="0"/>
          </a:p>
          <a:p>
            <a:endParaRPr lang="ru-RU" i="1" smtClean="0"/>
          </a:p>
        </p:txBody>
      </p:sp>
      <p:pic>
        <p:nvPicPr>
          <p:cNvPr id="17411" name="Picture 2" descr="http://ukrmap.su/program2010/wh10/worldhistory10_files/image3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1357313"/>
            <a:ext cx="3681413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Прямоугольник 4"/>
          <p:cNvSpPr>
            <a:spLocks noChangeArrowheads="1"/>
          </p:cNvSpPr>
          <p:nvPr/>
        </p:nvSpPr>
        <p:spPr bwMode="auto">
          <a:xfrm>
            <a:off x="6286500" y="6072188"/>
            <a:ext cx="1673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i="1">
                <a:solidFill>
                  <a:srgbClr val="000000"/>
                </a:solidFill>
                <a:latin typeface="Calibri" pitchFamily="34" charset="0"/>
              </a:rPr>
              <a:t>   </a:t>
            </a:r>
            <a:r>
              <a:rPr lang="ru-RU" sz="2800" i="1">
                <a:solidFill>
                  <a:srgbClr val="000000"/>
                </a:solidFill>
                <a:latin typeface="Calibri" pitchFamily="34" charset="0"/>
              </a:rPr>
              <a:t>Ф.Еберт</a:t>
            </a:r>
            <a:endParaRPr lang="ru-RU" sz="28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8461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i="1" dirty="0" err="1" smtClean="0">
                <a:solidFill>
                  <a:schemeClr val="accent5">
                    <a:lumMod val="50000"/>
                  </a:schemeClr>
                </a:solidFill>
              </a:rPr>
              <a:t>Зародження</a:t>
            </a:r>
            <a:r>
              <a:rPr lang="ru-RU" sz="4000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000" b="1" i="1" dirty="0" err="1" smtClean="0">
                <a:solidFill>
                  <a:schemeClr val="accent5">
                    <a:lumMod val="50000"/>
                  </a:schemeClr>
                </a:solidFill>
              </a:rPr>
              <a:t>фашистського</a:t>
            </a:r>
            <a:r>
              <a:rPr lang="ru-RU" sz="4000" b="1" i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sz="4000" b="1" i="1" dirty="0" err="1" smtClean="0">
                <a:solidFill>
                  <a:schemeClr val="accent5">
                    <a:lumMod val="50000"/>
                  </a:schemeClr>
                </a:solidFill>
              </a:rPr>
              <a:t>нацистського</a:t>
            </a:r>
            <a:r>
              <a:rPr lang="ru-RU" sz="4000" b="1" i="1" dirty="0" smtClean="0">
                <a:solidFill>
                  <a:schemeClr val="accent5">
                    <a:lumMod val="50000"/>
                  </a:schemeClr>
                </a:solidFill>
              </a:rPr>
              <a:t>) </a:t>
            </a:r>
            <a:r>
              <a:rPr lang="ru-RU" sz="4000" b="1" i="1" dirty="0" err="1" smtClean="0">
                <a:solidFill>
                  <a:schemeClr val="accent5">
                    <a:lumMod val="50000"/>
                  </a:schemeClr>
                </a:solidFill>
              </a:rPr>
              <a:t>руху</a:t>
            </a:r>
            <a:r>
              <a:rPr lang="ru-RU" sz="4000" b="1" i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sz="40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57188" y="1600200"/>
            <a:ext cx="6357938" cy="3043238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err="1" smtClean="0"/>
              <a:t>Фашистський</a:t>
            </a:r>
            <a:r>
              <a:rPr lang="ru-RU" sz="2600" dirty="0" smtClean="0"/>
              <a:t> </a:t>
            </a:r>
            <a:r>
              <a:rPr lang="ru-RU" sz="2600" dirty="0" err="1" smtClean="0"/>
              <a:t>рух</a:t>
            </a:r>
            <a:r>
              <a:rPr lang="ru-RU" sz="2600" dirty="0" smtClean="0"/>
              <a:t> у </a:t>
            </a:r>
            <a:r>
              <a:rPr lang="ru-RU" sz="2600" dirty="0" err="1" smtClean="0"/>
              <a:t>Німеччині</a:t>
            </a:r>
            <a:r>
              <a:rPr lang="ru-RU" sz="2600" dirty="0" smtClean="0"/>
              <a:t> </a:t>
            </a:r>
            <a:r>
              <a:rPr lang="ru-RU" sz="2600" dirty="0" err="1" smtClean="0"/>
              <a:t>виник</a:t>
            </a:r>
            <a:r>
              <a:rPr lang="ru-RU" sz="2600" dirty="0" smtClean="0"/>
              <a:t> </a:t>
            </a:r>
            <a:r>
              <a:rPr lang="ru-RU" sz="2600" dirty="0" err="1" smtClean="0"/>
              <a:t>одразу</a:t>
            </a:r>
            <a:r>
              <a:rPr lang="ru-RU" sz="2600" dirty="0" smtClean="0"/>
              <a:t> </a:t>
            </a:r>
            <a:r>
              <a:rPr lang="ru-RU" sz="2600" dirty="0" err="1" smtClean="0"/>
              <a:t>після</a:t>
            </a:r>
            <a:r>
              <a:rPr lang="ru-RU" sz="2600" dirty="0" smtClean="0"/>
              <a:t> </a:t>
            </a:r>
            <a:r>
              <a:rPr lang="ru-RU" sz="2600" dirty="0" err="1" smtClean="0"/>
              <a:t>Першої</a:t>
            </a:r>
            <a:r>
              <a:rPr lang="ru-RU" sz="2600" dirty="0" smtClean="0"/>
              <a:t> </a:t>
            </a:r>
            <a:r>
              <a:rPr lang="ru-RU" sz="2600" dirty="0" err="1" smtClean="0"/>
              <a:t>світової</a:t>
            </a:r>
            <a:r>
              <a:rPr lang="ru-RU" sz="2600" dirty="0" smtClean="0"/>
              <a:t> </a:t>
            </a:r>
            <a:r>
              <a:rPr lang="ru-RU" sz="2600" dirty="0" err="1" smtClean="0"/>
              <a:t>війни</a:t>
            </a:r>
            <a:r>
              <a:rPr lang="ru-RU" sz="26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smtClean="0"/>
              <a:t>Причинами </a:t>
            </a:r>
            <a:r>
              <a:rPr lang="ru-RU" sz="2600" dirty="0" err="1" smtClean="0"/>
              <a:t>його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виникнення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були</a:t>
            </a:r>
            <a:r>
              <a:rPr lang="ru-RU" sz="2600" dirty="0" smtClean="0"/>
              <a:t> </a:t>
            </a:r>
            <a:r>
              <a:rPr lang="ru-RU" sz="2600" dirty="0" err="1" smtClean="0"/>
              <a:t>реваншистські</a:t>
            </a:r>
            <a:r>
              <a:rPr lang="ru-RU" sz="2600" dirty="0" smtClean="0"/>
              <a:t> </a:t>
            </a:r>
            <a:r>
              <a:rPr lang="ru-RU" sz="2600" dirty="0" err="1" smtClean="0"/>
              <a:t>настрої</a:t>
            </a:r>
            <a:r>
              <a:rPr lang="ru-RU" sz="2600" dirty="0" smtClean="0"/>
              <a:t> </a:t>
            </a:r>
            <a:r>
              <a:rPr lang="ru-RU" sz="2600" dirty="0" err="1" smtClean="0"/>
              <a:t>після</a:t>
            </a:r>
            <a:r>
              <a:rPr lang="ru-RU" sz="2600" dirty="0" smtClean="0"/>
              <a:t> </a:t>
            </a:r>
            <a:r>
              <a:rPr lang="ru-RU" sz="2600" dirty="0" err="1" smtClean="0"/>
              <a:t>поразки</a:t>
            </a:r>
            <a:r>
              <a:rPr lang="ru-RU" sz="2600" dirty="0" smtClean="0"/>
              <a:t> у </a:t>
            </a:r>
            <a:r>
              <a:rPr lang="ru-RU" sz="2600" dirty="0" err="1" smtClean="0"/>
              <a:t>війні</a:t>
            </a:r>
            <a:r>
              <a:rPr lang="ru-RU" sz="2600" dirty="0" smtClean="0"/>
              <a:t> та </a:t>
            </a:r>
            <a:r>
              <a:rPr lang="ru-RU" sz="2600" dirty="0" err="1" smtClean="0"/>
              <a:t>підписання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принизливих</a:t>
            </a:r>
            <a:r>
              <a:rPr lang="ru-RU" sz="2600" dirty="0" smtClean="0"/>
              <a:t> умов </a:t>
            </a:r>
            <a:r>
              <a:rPr lang="ru-RU" sz="2600" dirty="0" err="1" smtClean="0"/>
              <a:t>Версальського</a:t>
            </a:r>
            <a:r>
              <a:rPr lang="ru-RU" sz="2600" dirty="0" smtClean="0"/>
              <a:t> договору, </a:t>
            </a:r>
            <a:r>
              <a:rPr lang="ru-RU" sz="2600" dirty="0" err="1" smtClean="0"/>
              <a:t>соціальна</a:t>
            </a:r>
            <a:r>
              <a:rPr lang="ru-RU" sz="2600" dirty="0" smtClean="0"/>
              <a:t> </a:t>
            </a:r>
            <a:r>
              <a:rPr lang="ru-RU" sz="2600" dirty="0" err="1" smtClean="0"/>
              <a:t>незахищеність</a:t>
            </a:r>
            <a:r>
              <a:rPr lang="ru-RU" sz="2600" dirty="0" smtClean="0"/>
              <a:t> </a:t>
            </a:r>
            <a:r>
              <a:rPr lang="ru-RU" sz="2600" dirty="0" err="1" smtClean="0"/>
              <a:t>більшої</a:t>
            </a:r>
            <a:r>
              <a:rPr lang="ru-RU" sz="2600" dirty="0" smtClean="0"/>
              <a:t> </a:t>
            </a:r>
            <a:r>
              <a:rPr lang="ru-RU" sz="2600" dirty="0" err="1" smtClean="0"/>
              <a:t>частини</a:t>
            </a:r>
            <a:r>
              <a:rPr lang="ru-RU" sz="2600" dirty="0" smtClean="0"/>
              <a:t> </a:t>
            </a:r>
            <a:r>
              <a:rPr lang="ru-RU" sz="2600" dirty="0" err="1" smtClean="0"/>
              <a:t>населення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внаслідок</a:t>
            </a:r>
            <a:r>
              <a:rPr lang="ru-RU" sz="2600" dirty="0" smtClean="0"/>
              <a:t> </a:t>
            </a:r>
            <a:r>
              <a:rPr lang="ru-RU" sz="2600" dirty="0" err="1" smtClean="0"/>
              <a:t>зростаючої</a:t>
            </a:r>
            <a:r>
              <a:rPr lang="ru-RU" sz="2600" dirty="0" smtClean="0"/>
              <a:t> </a:t>
            </a:r>
            <a:r>
              <a:rPr lang="ru-RU" sz="2600" dirty="0" err="1" smtClean="0"/>
              <a:t>післявоєнної</a:t>
            </a:r>
            <a:r>
              <a:rPr lang="ru-RU" sz="2600" dirty="0" smtClean="0"/>
              <a:t> </a:t>
            </a:r>
            <a:r>
              <a:rPr lang="ru-RU" sz="2600" dirty="0" err="1" smtClean="0"/>
              <a:t>розрухи</a:t>
            </a:r>
            <a:r>
              <a:rPr lang="ru-RU" sz="2600" dirty="0" smtClean="0"/>
              <a:t>, </a:t>
            </a:r>
            <a:r>
              <a:rPr lang="ru-RU" sz="2600" dirty="0" err="1" smtClean="0"/>
              <a:t>реакція</a:t>
            </a:r>
            <a:r>
              <a:rPr lang="ru-RU" sz="2600" dirty="0" smtClean="0"/>
              <a:t> на </a:t>
            </a:r>
            <a:r>
              <a:rPr lang="ru-RU" sz="2600" dirty="0" err="1" smtClean="0"/>
              <a:t>більшовицьку</a:t>
            </a:r>
            <a:r>
              <a:rPr lang="ru-RU" sz="2600" dirty="0" smtClean="0"/>
              <a:t> </a:t>
            </a:r>
            <a:r>
              <a:rPr lang="ru-RU" sz="2600" dirty="0" err="1" smtClean="0"/>
              <a:t>політику</a:t>
            </a:r>
            <a:r>
              <a:rPr lang="ru-RU" sz="2600" dirty="0" smtClean="0"/>
              <a:t> </a:t>
            </a:r>
            <a:r>
              <a:rPr lang="ru-RU" sz="2600" dirty="0" err="1" smtClean="0"/>
              <a:t>експорту</a:t>
            </a:r>
            <a:r>
              <a:rPr lang="ru-RU" sz="2600" dirty="0" smtClean="0"/>
              <a:t> </a:t>
            </a:r>
            <a:r>
              <a:rPr lang="ru-RU" sz="2600" dirty="0" err="1" smtClean="0"/>
              <a:t>світової</a:t>
            </a:r>
            <a:r>
              <a:rPr lang="ru-RU" sz="2600" dirty="0" smtClean="0"/>
              <a:t> </a:t>
            </a:r>
            <a:r>
              <a:rPr lang="ru-RU" sz="2600" dirty="0" err="1" smtClean="0"/>
              <a:t>революції</a:t>
            </a:r>
            <a:r>
              <a:rPr lang="ru-RU" sz="26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8435" name="Picture 2" descr="http://ukrmap.su/program2010/wh10/worldhistory10_files/image3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25" y="1643063"/>
            <a:ext cx="2657475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Прямоугольник 4"/>
          <p:cNvSpPr>
            <a:spLocks noChangeArrowheads="1"/>
          </p:cNvSpPr>
          <p:nvPr/>
        </p:nvSpPr>
        <p:spPr bwMode="auto">
          <a:xfrm>
            <a:off x="5786438" y="5715000"/>
            <a:ext cx="3357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latin typeface="Calibri" pitchFamily="34" charset="0"/>
              </a:rPr>
              <a:t>Версальський договір породив нацизм. Карикатура</a:t>
            </a:r>
            <a:endParaRPr lang="ru-RU">
              <a:latin typeface="Calibri" pitchFamily="34" charset="0"/>
            </a:endParaRPr>
          </a:p>
        </p:txBody>
      </p:sp>
      <p:pic>
        <p:nvPicPr>
          <p:cNvPr id="18437" name="Picture 4" descr="http://school.xvatit.com/images/1/15/%C2%AB%D0%A2%D1%80%D0%B8%D1%83%D0%BC%D1%84_%D0%B2%D0%BE%D0%BB%D0%B8%C2%BB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4500563"/>
            <a:ext cx="4205288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28625" y="0"/>
            <a:ext cx="4286250" cy="221456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 smtClean="0"/>
              <a:t>Велич</a:t>
            </a:r>
            <a:r>
              <a:rPr lang="ru-RU" sz="2400" dirty="0" smtClean="0"/>
              <a:t> </a:t>
            </a:r>
            <a:r>
              <a:rPr lang="ru-RU" sz="2400" dirty="0" err="1" smtClean="0"/>
              <a:t>Німеччини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мали</a:t>
            </a:r>
            <a:r>
              <a:rPr lang="ru-RU" sz="2400" dirty="0" smtClean="0"/>
              <a:t> </a:t>
            </a:r>
            <a:r>
              <a:rPr lang="ru-RU" sz="2400" dirty="0" err="1" smtClean="0"/>
              <a:t>уособлювати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циклопічні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споруди</a:t>
            </a:r>
            <a:r>
              <a:rPr lang="ru-RU" sz="2400" dirty="0" smtClean="0"/>
              <a:t>. </a:t>
            </a:r>
            <a:r>
              <a:rPr lang="ru-RU" sz="2400" dirty="0" err="1" smtClean="0"/>
              <a:t>Спалення</a:t>
            </a:r>
            <a:r>
              <a:rPr lang="ru-RU" sz="2400" dirty="0" smtClean="0"/>
              <a:t> нацистами книг. Контроль над </a:t>
            </a:r>
            <a:r>
              <a:rPr lang="ru-RU" sz="2400" dirty="0" err="1" smtClean="0"/>
              <a:t>масовою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свідомістю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здійснювався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через </a:t>
            </a:r>
            <a:r>
              <a:rPr lang="ru-RU" sz="2400" dirty="0" err="1" smtClean="0"/>
              <a:t>тотальне</a:t>
            </a:r>
            <a:r>
              <a:rPr lang="ru-RU" sz="2400" dirty="0" smtClean="0"/>
              <a:t> </a:t>
            </a:r>
            <a:r>
              <a:rPr lang="ru-RU" sz="2400" dirty="0" err="1" smtClean="0"/>
              <a:t>охоплення</a:t>
            </a:r>
            <a:r>
              <a:rPr lang="en-US" sz="2400" dirty="0" smtClean="0"/>
              <a:t>.</a:t>
            </a:r>
            <a:endParaRPr lang="ru-RU" sz="2400" dirty="0"/>
          </a:p>
        </p:txBody>
      </p:sp>
      <p:pic>
        <p:nvPicPr>
          <p:cNvPr id="19458" name="Picture 2" descr="http://ukrmap.su/program2010/wh10/worldhistory10_files/image3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5" y="0"/>
            <a:ext cx="5286375" cy="539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Прямоугольник 3"/>
          <p:cNvSpPr>
            <a:spLocks noChangeArrowheads="1"/>
          </p:cNvSpPr>
          <p:nvPr/>
        </p:nvSpPr>
        <p:spPr bwMode="auto">
          <a:xfrm>
            <a:off x="0" y="2357438"/>
            <a:ext cx="378618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alibri" pitchFamily="34" charset="0"/>
              </a:rPr>
              <a:t>Німецький нацизм не виріс на рівному місті, у нього були свої ідеологічні коріння</a:t>
            </a:r>
          </a:p>
          <a:p>
            <a:r>
              <a:rPr lang="ru-RU" sz="1600">
                <a:latin typeface="Calibri" pitchFamily="34" charset="0"/>
              </a:rPr>
              <a:t>Важливу роль у становленні ідеології нацизму відіграло невелике Товариство Туле, що утворилось у Мюнхені за зразком масонських лож. Своїм завданням воно проголосило вивчення і популярізацію давньогерманської літератури і культури</a:t>
            </a:r>
          </a:p>
          <a:p>
            <a:r>
              <a:rPr lang="ru-RU" sz="1600">
                <a:latin typeface="Calibri" pitchFamily="34" charset="0"/>
              </a:rPr>
              <a:t>Також нацисти запозичили фразиологію про “надлюдину”, яка стане правити на Землі і культ сильної особи у філософа Фрідріха Ніцше. Нацисти вважали себе “надлюдьми</a:t>
            </a:r>
            <a:r>
              <a:rPr lang="ru-RU">
                <a:latin typeface="Calibri" pitchFamily="34" charset="0"/>
              </a:rPr>
              <a:t>”.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3000" smtClean="0"/>
              <a:t>Німецький нацизм не виріс на рівному місті, у нього були свої ідеологічні коріння</a:t>
            </a:r>
            <a:r>
              <a:rPr lang="ru-RU" sz="3000" smtClean="0">
                <a:latin typeface="Arial" charset="0"/>
              </a:rPr>
              <a:t>.</a:t>
            </a:r>
          </a:p>
          <a:p>
            <a:pPr>
              <a:buFont typeface="Arial" charset="0"/>
              <a:buNone/>
            </a:pPr>
            <a:endParaRPr lang="ru-RU" sz="300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3000" smtClean="0"/>
              <a:t>Важливу роль у становленні ідеології нацизму відіграло невелике Товариство Туле, що утворилось у Мюнхені за зразком масонських лож. Своїм завданням воно проголосило вивчення і популярізацію давньогерманської літератури і культури</a:t>
            </a:r>
            <a:r>
              <a:rPr lang="ru-RU" sz="3000" smtClean="0">
                <a:latin typeface="Arial" charset="0"/>
              </a:rPr>
              <a:t>.</a:t>
            </a:r>
          </a:p>
          <a:p>
            <a:pPr>
              <a:buFont typeface="Arial" charset="0"/>
              <a:buNone/>
            </a:pPr>
            <a:endParaRPr lang="ru-RU" sz="300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3000" smtClean="0"/>
              <a:t>Також нацисти запозичили фразиологію про “надлюдину”, яка стане правити на Землі і культ сильної особи у філософа Фрідріха Ніцше. Нацисти вважали себе “надлюдьми”.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42875"/>
            <a:ext cx="91440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600" b="1" i="1" dirty="0" smtClean="0">
                <a:solidFill>
                  <a:schemeClr val="accent5">
                    <a:lumMod val="50000"/>
                  </a:schemeClr>
                </a:solidFill>
              </a:rPr>
              <a:t> Криза </a:t>
            </a:r>
            <a:r>
              <a:rPr lang="ru-RU" sz="2600" b="1" i="1" dirty="0" err="1" smtClean="0">
                <a:solidFill>
                  <a:schemeClr val="accent5">
                    <a:lumMod val="50000"/>
                  </a:schemeClr>
                </a:solidFill>
              </a:rPr>
              <a:t>Веймарської</a:t>
            </a:r>
            <a:r>
              <a:rPr lang="ru-RU" sz="2600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5">
                    <a:lumMod val="50000"/>
                  </a:schemeClr>
                </a:solidFill>
              </a:rPr>
              <a:t>республіки</a:t>
            </a:r>
            <a:r>
              <a:rPr lang="ru-RU" sz="2600" b="1" i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ru-RU" sz="2600" b="1" i="1" dirty="0" err="1" smtClean="0">
                <a:solidFill>
                  <a:schemeClr val="accent5">
                    <a:lumMod val="50000"/>
                  </a:schemeClr>
                </a:solidFill>
              </a:rPr>
              <a:t>Прихід</a:t>
            </a:r>
            <a:r>
              <a:rPr lang="ru-RU" sz="2600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5">
                    <a:lumMod val="50000"/>
                  </a:schemeClr>
                </a:solidFill>
              </a:rPr>
              <a:t>нацистів</a:t>
            </a:r>
            <a:r>
              <a:rPr lang="ru-RU" sz="2600" b="1" i="1" dirty="0" smtClean="0">
                <a:solidFill>
                  <a:schemeClr val="accent5">
                    <a:lumMod val="50000"/>
                  </a:schemeClr>
                </a:solidFill>
              </a:rPr>
              <a:t> до </a:t>
            </a:r>
            <a:r>
              <a:rPr lang="ru-RU" sz="2600" b="1" i="1" dirty="0" err="1" smtClean="0">
                <a:solidFill>
                  <a:schemeClr val="accent5">
                    <a:lumMod val="50000"/>
                  </a:schemeClr>
                </a:solidFill>
              </a:rPr>
              <a:t>влади</a:t>
            </a:r>
            <a:endParaRPr lang="ru-RU" sz="26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50" y="714375"/>
            <a:ext cx="4857750" cy="3214688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100" dirty="0" err="1" smtClean="0"/>
              <a:t>Економічна</a:t>
            </a:r>
            <a:r>
              <a:rPr lang="ru-RU" sz="2100" dirty="0" smtClean="0"/>
              <a:t> криза 1929-1933 </a:t>
            </a:r>
            <a:r>
              <a:rPr lang="ru-RU" sz="2100" dirty="0" err="1" smtClean="0"/>
              <a:t>рр</a:t>
            </a:r>
            <a:r>
              <a:rPr lang="ru-RU" sz="2100" dirty="0" smtClean="0"/>
              <a:t>. стала </a:t>
            </a:r>
            <a:r>
              <a:rPr lang="ru-RU" sz="2100" dirty="0" err="1" smtClean="0"/>
              <a:t>і</a:t>
            </a:r>
            <a:r>
              <a:rPr lang="ru-RU" sz="2100" dirty="0" smtClean="0"/>
              <a:t> </a:t>
            </a:r>
            <a:r>
              <a:rPr lang="ru-RU" sz="2100" dirty="0" err="1" smtClean="0"/>
              <a:t>кризою</a:t>
            </a:r>
            <a:r>
              <a:rPr lang="ru-RU" sz="2100" dirty="0" smtClean="0"/>
              <a:t> </a:t>
            </a:r>
            <a:r>
              <a:rPr lang="ru-RU" sz="2100" dirty="0" err="1" smtClean="0"/>
              <a:t>Веймарської</a:t>
            </a:r>
            <a:r>
              <a:rPr lang="ru-RU" sz="2100" dirty="0" smtClean="0"/>
              <a:t> </a:t>
            </a:r>
            <a:r>
              <a:rPr lang="ru-RU" sz="2100" dirty="0" err="1" smtClean="0"/>
              <a:t>республіки</a:t>
            </a:r>
            <a:r>
              <a:rPr lang="ru-RU" sz="2100" dirty="0" smtClean="0"/>
              <a:t>. </a:t>
            </a:r>
            <a:r>
              <a:rPr lang="ru-RU" sz="2100" dirty="0" err="1" smtClean="0"/>
              <a:t>Велике</a:t>
            </a:r>
            <a:r>
              <a:rPr lang="ru-RU" sz="2100" dirty="0" smtClean="0"/>
              <a:t> </a:t>
            </a:r>
            <a:r>
              <a:rPr lang="ru-RU" sz="2100" dirty="0" err="1" smtClean="0"/>
              <a:t>безробіття</a:t>
            </a:r>
            <a:r>
              <a:rPr lang="ru-RU" sz="2100" dirty="0" smtClean="0"/>
              <a:t>, </a:t>
            </a:r>
            <a:r>
              <a:rPr lang="ru-RU" sz="2100" dirty="0" err="1" smtClean="0"/>
              <a:t>масове</a:t>
            </a:r>
            <a:r>
              <a:rPr lang="ru-RU" sz="2100" dirty="0" smtClean="0"/>
              <a:t> </a:t>
            </a:r>
            <a:r>
              <a:rPr lang="ru-RU" sz="2100" dirty="0" err="1" smtClean="0"/>
              <a:t>розорення</a:t>
            </a:r>
            <a:r>
              <a:rPr lang="ru-RU" sz="2100" dirty="0" smtClean="0"/>
              <a:t> селян </a:t>
            </a:r>
            <a:r>
              <a:rPr lang="ru-RU" sz="2100" dirty="0" err="1" smtClean="0"/>
              <a:t>і</a:t>
            </a:r>
            <a:r>
              <a:rPr lang="ru-RU" sz="2100" dirty="0" smtClean="0"/>
              <a:t> </a:t>
            </a:r>
            <a:r>
              <a:rPr lang="ru-RU" sz="2100" dirty="0" err="1" smtClean="0"/>
              <a:t>ремісників</a:t>
            </a:r>
            <a:r>
              <a:rPr lang="ru-RU" sz="2100" dirty="0" smtClean="0"/>
              <a:t> </a:t>
            </a:r>
            <a:r>
              <a:rPr lang="ru-RU" sz="2100" dirty="0" err="1" smtClean="0"/>
              <a:t>вимагали</a:t>
            </a:r>
            <a:r>
              <a:rPr lang="ru-RU" sz="2100" dirty="0" smtClean="0"/>
              <a:t> </a:t>
            </a:r>
            <a:r>
              <a:rPr lang="ru-RU" sz="2100" dirty="0" err="1" smtClean="0"/>
              <a:t>від</a:t>
            </a:r>
            <a:r>
              <a:rPr lang="ru-RU" sz="2100" dirty="0" smtClean="0"/>
              <a:t> </a:t>
            </a:r>
            <a:r>
              <a:rPr lang="ru-RU" sz="2100" dirty="0" err="1" smtClean="0"/>
              <a:t>влади</a:t>
            </a:r>
            <a:r>
              <a:rPr lang="ru-RU" sz="2100" dirty="0" smtClean="0"/>
              <a:t> </a:t>
            </a:r>
            <a:r>
              <a:rPr lang="ru-RU" sz="2100" dirty="0" err="1" smtClean="0"/>
              <a:t>екстремальних</a:t>
            </a:r>
            <a:r>
              <a:rPr lang="ru-RU" sz="2100" dirty="0" smtClean="0"/>
              <a:t> </a:t>
            </a:r>
            <a:r>
              <a:rPr lang="ru-RU" sz="2100" dirty="0" err="1" smtClean="0"/>
              <a:t>заходів</a:t>
            </a:r>
            <a:r>
              <a:rPr lang="ru-RU" sz="2100" dirty="0" smtClean="0"/>
              <a:t> для </a:t>
            </a:r>
            <a:r>
              <a:rPr lang="ru-RU" sz="2100" dirty="0" err="1" smtClean="0"/>
              <a:t>полегшення</a:t>
            </a:r>
            <a:r>
              <a:rPr lang="ru-RU" sz="2100" dirty="0" smtClean="0"/>
              <a:t> становища народу. </a:t>
            </a:r>
            <a:r>
              <a:rPr lang="ru-RU" sz="2100" dirty="0" err="1" smtClean="0"/>
              <a:t>Однак</a:t>
            </a:r>
            <a:r>
              <a:rPr lang="ru-RU" sz="2100" dirty="0" smtClean="0"/>
              <a:t> уряди, </a:t>
            </a:r>
            <a:r>
              <a:rPr lang="ru-RU" sz="2100" dirty="0" err="1" smtClean="0"/>
              <a:t>що</a:t>
            </a:r>
            <a:r>
              <a:rPr lang="ru-RU" sz="2100" dirty="0" smtClean="0"/>
              <a:t> </a:t>
            </a:r>
            <a:r>
              <a:rPr lang="ru-RU" sz="2100" dirty="0" err="1" smtClean="0"/>
              <a:t>змінювалися</a:t>
            </a:r>
            <a:r>
              <a:rPr lang="ru-RU" sz="2100" dirty="0" smtClean="0"/>
              <a:t>, </a:t>
            </a:r>
            <a:r>
              <a:rPr lang="ru-RU" sz="2100" dirty="0" err="1" smtClean="0"/>
              <a:t>знаходились</a:t>
            </a:r>
            <a:r>
              <a:rPr lang="ru-RU" sz="2100" dirty="0" smtClean="0"/>
              <a:t> у </a:t>
            </a:r>
            <a:r>
              <a:rPr lang="ru-RU" sz="2100" dirty="0" err="1" smtClean="0"/>
              <a:t>полоні</a:t>
            </a:r>
            <a:r>
              <a:rPr lang="ru-RU" sz="2100" dirty="0" smtClean="0"/>
              <a:t> </a:t>
            </a:r>
            <a:r>
              <a:rPr lang="ru-RU" sz="2100" dirty="0" err="1" smtClean="0"/>
              <a:t>застарілих</a:t>
            </a:r>
            <a:r>
              <a:rPr lang="ru-RU" sz="2100" dirty="0" smtClean="0"/>
              <a:t> схем, вони проводили </a:t>
            </a:r>
            <a:r>
              <a:rPr lang="ru-RU" sz="2100" dirty="0" err="1" smtClean="0"/>
              <a:t>політику</a:t>
            </a:r>
            <a:r>
              <a:rPr lang="ru-RU" sz="2100" dirty="0" smtClean="0"/>
              <a:t> </a:t>
            </a:r>
            <a:r>
              <a:rPr lang="ru-RU" sz="2100" dirty="0" err="1" smtClean="0"/>
              <a:t>економії</a:t>
            </a:r>
            <a:r>
              <a:rPr lang="ru-RU" sz="2100" dirty="0" smtClean="0"/>
              <a:t>, </a:t>
            </a:r>
            <a:r>
              <a:rPr lang="ru-RU" sz="2100" dirty="0" err="1" smtClean="0"/>
              <a:t>урізаючи</a:t>
            </a:r>
            <a:r>
              <a:rPr lang="ru-RU" sz="2100" dirty="0" smtClean="0"/>
              <a:t> </a:t>
            </a:r>
            <a:r>
              <a:rPr lang="ru-RU" sz="2100" dirty="0" err="1" smtClean="0"/>
              <a:t>й</a:t>
            </a:r>
            <a:r>
              <a:rPr lang="ru-RU" sz="2100" dirty="0" smtClean="0"/>
              <a:t> без того </a:t>
            </a:r>
            <a:r>
              <a:rPr lang="ru-RU" sz="2100" dirty="0" err="1" smtClean="0"/>
              <a:t>незначні</a:t>
            </a:r>
            <a:r>
              <a:rPr lang="ru-RU" sz="2100" dirty="0" smtClean="0"/>
              <a:t> </a:t>
            </a:r>
            <a:r>
              <a:rPr lang="ru-RU" sz="2100" dirty="0" err="1" smtClean="0"/>
              <a:t>соціальні</a:t>
            </a:r>
            <a:r>
              <a:rPr lang="ru-RU" sz="2100" dirty="0" smtClean="0"/>
              <a:t> </a:t>
            </a:r>
            <a:r>
              <a:rPr lang="ru-RU" sz="2100" dirty="0" err="1" smtClean="0"/>
              <a:t>витрати</a:t>
            </a:r>
            <a:r>
              <a:rPr lang="ru-RU" sz="2100" dirty="0" smtClean="0"/>
              <a:t>. </a:t>
            </a:r>
            <a:r>
              <a:rPr lang="ru-RU" sz="2100" dirty="0" err="1" smtClean="0"/>
              <a:t>Було</a:t>
            </a:r>
            <a:r>
              <a:rPr lang="ru-RU" sz="2100" dirty="0" smtClean="0"/>
              <a:t> </a:t>
            </a:r>
            <a:r>
              <a:rPr lang="ru-RU" sz="2100" dirty="0" err="1" smtClean="0"/>
              <a:t>підвищено</a:t>
            </a:r>
            <a:r>
              <a:rPr lang="ru-RU" sz="2100" dirty="0" smtClean="0"/>
              <a:t> </a:t>
            </a:r>
            <a:r>
              <a:rPr lang="ru-RU" sz="2100" dirty="0" err="1" smtClean="0"/>
              <a:t>податки</a:t>
            </a:r>
            <a:r>
              <a:rPr lang="ru-RU" sz="2100" dirty="0" smtClean="0"/>
              <a:t> на </a:t>
            </a:r>
            <a:r>
              <a:rPr lang="ru-RU" sz="2100" dirty="0" err="1" smtClean="0"/>
              <a:t>предмети</a:t>
            </a:r>
            <a:r>
              <a:rPr lang="ru-RU" sz="2100" dirty="0" smtClean="0"/>
              <a:t> </a:t>
            </a:r>
            <a:r>
              <a:rPr lang="ru-RU" sz="2100" dirty="0" err="1" smtClean="0"/>
              <a:t>першої</a:t>
            </a:r>
            <a:r>
              <a:rPr lang="ru-RU" sz="2100" dirty="0" smtClean="0"/>
              <a:t> </a:t>
            </a:r>
            <a:r>
              <a:rPr lang="ru-RU" sz="2100" dirty="0" err="1" smtClean="0"/>
              <a:t>необхідності</a:t>
            </a:r>
            <a:r>
              <a:rPr lang="ru-RU" sz="2100" dirty="0" smtClean="0"/>
              <a:t>, </a:t>
            </a:r>
            <a:r>
              <a:rPr lang="ru-RU" sz="2100" dirty="0" err="1" smtClean="0"/>
              <a:t>зменшено</a:t>
            </a:r>
            <a:r>
              <a:rPr lang="ru-RU" sz="2100" dirty="0" smtClean="0"/>
              <a:t> </a:t>
            </a:r>
            <a:r>
              <a:rPr lang="ru-RU" sz="2100" dirty="0" err="1" smtClean="0"/>
              <a:t>роз­міри</a:t>
            </a:r>
            <a:r>
              <a:rPr lang="ru-RU" sz="2100" dirty="0" smtClean="0"/>
              <a:t> </a:t>
            </a:r>
            <a:r>
              <a:rPr lang="ru-RU" sz="2100" dirty="0" err="1" smtClean="0"/>
              <a:t>пенсій</a:t>
            </a:r>
            <a:r>
              <a:rPr lang="ru-RU" sz="2100" dirty="0" smtClean="0"/>
              <a:t>, </a:t>
            </a:r>
            <a:r>
              <a:rPr lang="ru-RU" sz="2100" dirty="0" err="1" smtClean="0"/>
              <a:t>позбавлено</a:t>
            </a:r>
            <a:r>
              <a:rPr lang="ru-RU" sz="2100" dirty="0" smtClean="0"/>
              <a:t> </a:t>
            </a:r>
            <a:r>
              <a:rPr lang="ru-RU" sz="2100" dirty="0" err="1" smtClean="0"/>
              <a:t>допомоги</a:t>
            </a:r>
            <a:r>
              <a:rPr lang="ru-RU" sz="2100" dirty="0" smtClean="0"/>
              <a:t> </a:t>
            </a:r>
            <a:r>
              <a:rPr lang="ru-RU" sz="2100" dirty="0" err="1" smtClean="0"/>
              <a:t>безробітних</a:t>
            </a:r>
            <a:r>
              <a:rPr lang="ru-RU" sz="2100" dirty="0" smtClean="0"/>
              <a:t>, </a:t>
            </a:r>
            <a:r>
              <a:rPr lang="ru-RU" sz="2100" dirty="0" err="1" smtClean="0"/>
              <a:t>які</a:t>
            </a:r>
            <a:r>
              <a:rPr lang="ru-RU" sz="2100" dirty="0" smtClean="0"/>
              <a:t> не </a:t>
            </a:r>
            <a:r>
              <a:rPr lang="ru-RU" sz="2100" dirty="0" err="1" smtClean="0"/>
              <a:t>досягли</a:t>
            </a:r>
            <a:r>
              <a:rPr lang="ru-RU" sz="2100" dirty="0" smtClean="0"/>
              <a:t> 21-річного </a:t>
            </a:r>
            <a:r>
              <a:rPr lang="ru-RU" sz="2100" dirty="0" err="1" smtClean="0"/>
              <a:t>віку</a:t>
            </a:r>
            <a:r>
              <a:rPr lang="ru-RU" sz="2100" dirty="0" smtClean="0"/>
              <a:t>.</a:t>
            </a:r>
            <a:endParaRPr lang="ru-RU" sz="2100" dirty="0"/>
          </a:p>
        </p:txBody>
      </p:sp>
      <p:pic>
        <p:nvPicPr>
          <p:cNvPr id="21507" name="Picture 2" descr="http://ukrmap.su/program2010/wh10/worldhistory10_files/image3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857250"/>
            <a:ext cx="4564062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Прямоугольник 4"/>
          <p:cNvSpPr>
            <a:spLocks noChangeArrowheads="1"/>
          </p:cNvSpPr>
          <p:nvPr/>
        </p:nvSpPr>
        <p:spPr bwMode="auto">
          <a:xfrm>
            <a:off x="5143500" y="5786438"/>
            <a:ext cx="4000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latin typeface="Calibri" pitchFamily="34" charset="0"/>
              </a:rPr>
              <a:t>Роздача нацистами безкоштовних обідів безробітним</a:t>
            </a:r>
            <a:endParaRPr lang="ru-RU">
              <a:latin typeface="Calibri" pitchFamily="34" charset="0"/>
            </a:endParaRPr>
          </a:p>
        </p:txBody>
      </p:sp>
      <p:sp>
        <p:nvSpPr>
          <p:cNvPr id="21509" name="Прямоугольник 5"/>
          <p:cNvSpPr>
            <a:spLocks noChangeArrowheads="1"/>
          </p:cNvSpPr>
          <p:nvPr/>
        </p:nvSpPr>
        <p:spPr bwMode="auto">
          <a:xfrm>
            <a:off x="142875" y="4214813"/>
            <a:ext cx="4572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omic Sans MS" pitchFamily="66" charset="0"/>
              </a:rPr>
              <a:t> </a:t>
            </a:r>
            <a:r>
              <a:rPr lang="ru-RU" sz="1600">
                <a:latin typeface="Comic Sans MS" pitchFamily="66" charset="0"/>
              </a:rPr>
              <a:t>Доступившись до виконавчої влади, нацисти почали послідовну ліквідацію режиму політичної демократії Німеччини. Використавши як привід підпал рейхстагу, що його самі ж і організували, вони вдалися до відкритого терору проти їхніх політичних противників — соціал-демократів і комуністів. Проти останніх був влаштований відкритий судовий процес.</a:t>
            </a:r>
            <a:endParaRPr lang="ru-RU" sz="160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739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Arial</vt:lpstr>
      <vt:lpstr>Comic Sans MS</vt:lpstr>
      <vt:lpstr>Тема Office</vt:lpstr>
      <vt:lpstr>Встановлення нацистської диктатури в Німеччині </vt:lpstr>
      <vt:lpstr>Слайд 2</vt:lpstr>
      <vt:lpstr> Революція в Німеччині</vt:lpstr>
      <vt:lpstr>Слайд 4</vt:lpstr>
      <vt:lpstr>Веймарська республіка </vt:lpstr>
      <vt:lpstr>Зародження фашистського(нацистського) руху </vt:lpstr>
      <vt:lpstr>Слайд 7</vt:lpstr>
      <vt:lpstr>Слайд 8</vt:lpstr>
      <vt:lpstr> Криза Веймарської республіки. Прихід нацистів до влади</vt:lpstr>
      <vt:lpstr>Слайд 10</vt:lpstr>
      <vt:lpstr> Економічна політики нацистів</vt:lpstr>
      <vt:lpstr>Масове насильство. Репресії. Антисемітизм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Встановлення нацистської диктатури в Німеччині </dc:title>
  <cp:lastModifiedBy>Yfesrf</cp:lastModifiedBy>
  <cp:revision>12</cp:revision>
  <dcterms:modified xsi:type="dcterms:W3CDTF">2015-02-08T13:31:10Z</dcterms:modified>
</cp:coreProperties>
</file>