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sldIdLst>
    <p:sldId id="256" r:id="rId2"/>
    <p:sldId id="266" r:id="rId3"/>
    <p:sldId id="264" r:id="rId4"/>
    <p:sldId id="257" r:id="rId5"/>
    <p:sldId id="273" r:id="rId6"/>
    <p:sldId id="267" r:id="rId7"/>
    <p:sldId id="258" r:id="rId8"/>
    <p:sldId id="262" r:id="rId9"/>
    <p:sldId id="268" r:id="rId10"/>
    <p:sldId id="274" r:id="rId11"/>
    <p:sldId id="259" r:id="rId12"/>
    <p:sldId id="270" r:id="rId13"/>
    <p:sldId id="263" r:id="rId14"/>
    <p:sldId id="260" r:id="rId15"/>
    <p:sldId id="272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Референдум</a:t>
            </a:r>
          </a:p>
          <a:p>
            <a:pPr>
              <a:defRPr/>
            </a:pPr>
            <a:r>
              <a:rPr lang="uk-UA" dirty="0" smtClean="0"/>
              <a:t>вересня 1956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ліквідація монархії</c:v>
                </c:pt>
                <c:pt idx="1">
                  <c:v>залишення монархії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53613-F298-4E07-8702-A324B936C6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EB5B5-B2CD-4617-AF2E-5F04AA82C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6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B5B5-B2CD-4617-AF2E-5F04AA82CC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7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9CCC0-0110-4ED2-9E2F-8B3B7A04C6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9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43B44-98BC-47CA-8E05-A0FE2A28E4A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29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B5B5-B2CD-4617-AF2E-5F04AA82CC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459-08B5-47B1-8E93-376A7BFDB2C0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7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4AD-CF05-4CB8-8C0D-211BFFC8611E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B054-72C2-45C2-9E25-2BA12E894114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B34-3259-48ED-9D64-CBF226522B6A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08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8104-C704-4D0D-950B-5B7C568C2446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2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201E-2209-44AE-9842-DA68D530F040}" type="datetime1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2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D4A6-D4E4-4379-B5BA-EBFF15462A31}" type="datetime1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E815-F3D5-4A08-8ECB-FFF3763ED176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8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4E49-9FE4-4F1C-B67A-0E4A97164CC2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28-52BF-4183-B413-6DF64D2B1A00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FA32-E0F5-4769-B9FA-BB182A088772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6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093-0CEA-40C5-AF8A-B532C769EA4B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4CB-23D0-4890-89CE-2210A348FD5D}" type="datetime1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6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0A70-BE4D-401A-B5E9-E35F85B1A730}" type="datetime1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2D31-482B-4CCA-81BE-F1E6D2AFEF98}" type="datetime1">
              <a:rPr lang="ru-RU" smtClean="0"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E5-8479-478E-9DC0-932519FCE412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9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4B6-2C58-4CB6-B28F-E83AE6AFB7AF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D0355-2E0E-4A57-8146-2D88B43FC542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194E-9B8B-4507-A2D2-B7E265AD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62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флаг болгарии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98" y="2554649"/>
            <a:ext cx="5988216" cy="375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024" y="969069"/>
            <a:ext cx="9144000" cy="14140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Республіка Болгарія </a:t>
            </a:r>
            <a:br>
              <a:rPr lang="uk-UA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1945-наш час</a:t>
            </a:r>
            <a:endParaRPr lang="ru-RU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308" y="2961796"/>
            <a:ext cx="2865810" cy="28829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uk-UA" dirty="0" smtClean="0"/>
              <a:t>Підготували:</a:t>
            </a:r>
          </a:p>
          <a:p>
            <a:pPr algn="l"/>
            <a:r>
              <a:rPr lang="uk-UA" dirty="0"/>
              <a:t>у</a:t>
            </a:r>
            <a:r>
              <a:rPr lang="uk-UA" dirty="0" smtClean="0"/>
              <a:t>чениці 11-А класу</a:t>
            </a:r>
          </a:p>
          <a:p>
            <a:pPr algn="l"/>
            <a:r>
              <a:rPr lang="uk-UA" dirty="0" err="1" smtClean="0"/>
              <a:t>Крейтор</a:t>
            </a:r>
            <a:r>
              <a:rPr lang="uk-UA" dirty="0" smtClean="0"/>
              <a:t> Анастасія,</a:t>
            </a:r>
          </a:p>
          <a:p>
            <a:pPr algn="l"/>
            <a:r>
              <a:rPr lang="uk-UA" dirty="0" smtClean="0"/>
              <a:t>Георгієва Вікторія,</a:t>
            </a:r>
          </a:p>
          <a:p>
            <a:pPr algn="l"/>
            <a:r>
              <a:rPr lang="uk-UA" dirty="0" err="1" smtClean="0"/>
              <a:t>Заболотня</a:t>
            </a:r>
            <a:r>
              <a:rPr lang="uk-UA" dirty="0" smtClean="0"/>
              <a:t> Юлія,</a:t>
            </a:r>
          </a:p>
          <a:p>
            <a:pPr algn="l"/>
            <a:r>
              <a:rPr lang="uk-UA" dirty="0" err="1" smtClean="0"/>
              <a:t>Трофимова</a:t>
            </a:r>
            <a:r>
              <a:rPr lang="uk-UA" dirty="0" smtClean="0"/>
              <a:t> Марія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84564" y="231879"/>
            <a:ext cx="9061660" cy="6772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400" dirty="0" smtClean="0"/>
              <a:t>Миколаївський ліцей «Педагог»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01064" y="6484993"/>
            <a:ext cx="6815669" cy="3730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 smtClean="0"/>
              <a:t>Миколаїв, 2015 р.</a:t>
            </a:r>
            <a:endParaRPr lang="ru-RU" sz="3200" dirty="0"/>
          </a:p>
        </p:txBody>
      </p:sp>
      <p:pic>
        <p:nvPicPr>
          <p:cNvPr id="1028" name="Picture 4" descr="Page 10 of Pandora Государственного флага Подвески заказать деше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227" y="302020"/>
            <a:ext cx="1334098" cy="13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8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2" y="196701"/>
            <a:ext cx="10353761" cy="1326321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Революція 1989 року</a:t>
            </a:r>
            <a:endParaRPr lang="ru-RU" sz="4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10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6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2" name="Picture 2" descr="SmolyanInfo.com - Новини от Смолян и регио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3013"/>
          <a:stretch/>
        </p:blipFill>
        <p:spPr bwMode="auto">
          <a:xfrm>
            <a:off x="8433447" y="1293612"/>
            <a:ext cx="1755581" cy="20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52780" y="1523022"/>
            <a:ext cx="545618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У </a:t>
            </a:r>
            <a:r>
              <a:rPr lang="ru-RU" sz="2800" b="1" dirty="0" err="1">
                <a:latin typeface="Monotype Corsiva" pitchFamily="66" charset="0"/>
              </a:rPr>
              <a:t>країні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з'являлися</a:t>
            </a:r>
            <a:r>
              <a:rPr lang="ru-RU" sz="2800" b="1" dirty="0">
                <a:latin typeface="Monotype Corsiva" pitchFamily="66" charset="0"/>
              </a:rPr>
              <a:t> десятки </a:t>
            </a:r>
            <a:r>
              <a:rPr lang="ru-RU" sz="2800" b="1" dirty="0" err="1">
                <a:latin typeface="Monotype Corsiva" pitchFamily="66" charset="0"/>
              </a:rPr>
              <a:t>нових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партій</a:t>
            </a:r>
            <a:r>
              <a:rPr lang="ru-RU" sz="2800" b="1" dirty="0">
                <a:latin typeface="Monotype Corsiva" pitchFamily="66" charset="0"/>
              </a:rPr>
              <a:t>, </a:t>
            </a:r>
            <a:r>
              <a:rPr lang="ru-RU" sz="2800" b="1" dirty="0" err="1">
                <a:latin typeface="Monotype Corsiva" pitchFamily="66" charset="0"/>
              </a:rPr>
              <a:t>організацій</a:t>
            </a:r>
            <a:r>
              <a:rPr lang="ru-RU" sz="2800" b="1" dirty="0">
                <a:latin typeface="Monotype Corsiva" pitchFamily="66" charset="0"/>
              </a:rPr>
              <a:t>, </a:t>
            </a:r>
            <a:r>
              <a:rPr lang="ru-RU" sz="2800" b="1" dirty="0" err="1">
                <a:latin typeface="Monotype Corsiva" pitchFamily="66" charset="0"/>
              </a:rPr>
              <a:t>рухів</a:t>
            </a:r>
            <a:r>
              <a:rPr lang="ru-RU" sz="2800" b="1" dirty="0">
                <a:latin typeface="Monotype Corsiva" pitchFamily="66" charset="0"/>
              </a:rPr>
              <a:t>.</a:t>
            </a:r>
            <a:r>
              <a:rPr lang="ru-RU" sz="2800" b="1" dirty="0"/>
              <a:t> </a:t>
            </a:r>
            <a:r>
              <a:rPr lang="ru-RU" sz="2800" b="1" dirty="0" err="1">
                <a:latin typeface="Monotype Corsiva" pitchFamily="66" charset="0"/>
              </a:rPr>
              <a:t>Незабаром</a:t>
            </a:r>
            <a:r>
              <a:rPr lang="ru-RU" sz="2800" b="1" dirty="0">
                <a:latin typeface="Monotype Corsiva" pitchFamily="66" charset="0"/>
              </a:rPr>
              <a:t> БКП </a:t>
            </a:r>
            <a:r>
              <a:rPr lang="ru-RU" sz="2800" b="1" dirty="0" err="1">
                <a:latin typeface="Monotype Corsiva" pitchFamily="66" charset="0"/>
              </a:rPr>
              <a:t>перейменували</a:t>
            </a:r>
            <a:r>
              <a:rPr lang="ru-RU" sz="2800" b="1" dirty="0">
                <a:latin typeface="Monotype Corsiva" pitchFamily="66" charset="0"/>
              </a:rPr>
              <a:t> на </a:t>
            </a:r>
            <a:r>
              <a:rPr lang="ru-RU" sz="2800" b="1" dirty="0" err="1">
                <a:latin typeface="Monotype Corsiva" pitchFamily="66" charset="0"/>
              </a:rPr>
              <a:t>Болгарську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соціалістичну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партію</a:t>
            </a:r>
            <a:r>
              <a:rPr lang="ru-RU" sz="2800" b="1" dirty="0">
                <a:latin typeface="Monotype Corsiva" pitchFamily="66" charset="0"/>
              </a:rPr>
              <a:t> (БСП).</a:t>
            </a:r>
            <a:endParaRPr lang="uk-UA" sz="2800" b="1" dirty="0">
              <a:latin typeface="Monotype Corsiva" pitchFamily="66" charset="0"/>
            </a:endParaRPr>
          </a:p>
        </p:txBody>
      </p:sp>
      <p:pic>
        <p:nvPicPr>
          <p:cNvPr id="14" name="Picture 2" descr="Мітинг  опозиції 18 листопала 1989 р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5086" y="3606188"/>
            <a:ext cx="3768303" cy="299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Bulgarian Socialist Party политическая партия в опросе - общ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62" y="3572402"/>
            <a:ext cx="4589849" cy="30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46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11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6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8" name="Объект 7" descr="sds_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5885" y="1586332"/>
            <a:ext cx="4130842" cy="413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245_23754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9237" y="1729008"/>
            <a:ext cx="3743049" cy="41308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1879" y="5883275"/>
            <a:ext cx="48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демократичних сил (СДС)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90505" y="5986790"/>
            <a:ext cx="1836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Желєв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7022" y="196701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 </a:t>
            </a:r>
            <a:r>
              <a:rPr lang="uk-UA" sz="4400" cap="none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Революція 1989 року</a:t>
            </a:r>
            <a:endParaRPr lang="ru-RU" sz="4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852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896" y="763592"/>
            <a:ext cx="3362600" cy="57357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Керівником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СДС став доктор </a:t>
            </a:r>
            <a:r>
              <a:rPr lang="ru-RU" sz="2400" dirty="0" err="1">
                <a:latin typeface="Monotype Corsiva" pitchFamily="66" charset="0"/>
              </a:rPr>
              <a:t>філософських</a:t>
            </a:r>
            <a:r>
              <a:rPr lang="ru-RU" sz="2400" dirty="0">
                <a:latin typeface="Monotype Corsiva" pitchFamily="66" charset="0"/>
              </a:rPr>
              <a:t> наук </a:t>
            </a:r>
            <a:r>
              <a:rPr lang="ru-RU" sz="2400" dirty="0" err="1">
                <a:latin typeface="Monotype Corsiva" pitchFamily="66" charset="0"/>
              </a:rPr>
              <a:t>Желю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Желев</a:t>
            </a:r>
            <a:r>
              <a:rPr lang="ru-RU" sz="2400" dirty="0">
                <a:latin typeface="Monotype Corsiva" pitchFamily="66" charset="0"/>
              </a:rPr>
              <a:t>.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1 </a:t>
            </a:r>
            <a:r>
              <a:rPr lang="ru-RU" sz="2400" dirty="0" err="1">
                <a:latin typeface="Monotype Corsiva" pitchFamily="66" charset="0"/>
              </a:rPr>
              <a:t>серпня</a:t>
            </a:r>
            <a:r>
              <a:rPr lang="ru-RU" sz="2400" dirty="0">
                <a:latin typeface="Monotype Corsiva" pitchFamily="66" charset="0"/>
              </a:rPr>
              <a:t> 1990 р. </a:t>
            </a:r>
            <a:r>
              <a:rPr lang="ru-RU" sz="2400" dirty="0" err="1">
                <a:latin typeface="Monotype Corsiva" pitchFamily="66" charset="0"/>
              </a:rPr>
              <a:t>Великі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національні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збори</a:t>
            </a:r>
            <a:r>
              <a:rPr lang="ru-RU" sz="2400" dirty="0">
                <a:latin typeface="Monotype Corsiva" pitchFamily="66" charset="0"/>
              </a:rPr>
              <a:t> назвали Ж. </a:t>
            </a:r>
            <a:r>
              <a:rPr lang="ru-RU" sz="2400" dirty="0" err="1">
                <a:latin typeface="Monotype Corsiva" pitchFamily="66" charset="0"/>
              </a:rPr>
              <a:t>Желева</a:t>
            </a:r>
            <a:r>
              <a:rPr lang="ru-RU" sz="2400" dirty="0">
                <a:latin typeface="Monotype Corsiva" pitchFamily="66" charset="0"/>
              </a:rPr>
              <a:t> президентом </a:t>
            </a:r>
            <a:r>
              <a:rPr lang="ru-RU" sz="2400" dirty="0" err="1">
                <a:latin typeface="Monotype Corsiva" pitchFamily="66" charset="0"/>
              </a:rPr>
              <a:t>Болгарії</a:t>
            </a:r>
            <a:r>
              <a:rPr lang="ru-RU" sz="2400" dirty="0">
                <a:latin typeface="Monotype Corsiva" pitchFamily="66" charset="0"/>
              </a:rPr>
              <a:t>, а </a:t>
            </a:r>
            <a:r>
              <a:rPr lang="ru-RU" sz="2400" dirty="0" err="1">
                <a:latin typeface="Monotype Corsiva" pitchFamily="66" charset="0"/>
              </a:rPr>
              <a:t>після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виборів</a:t>
            </a:r>
            <a:r>
              <a:rPr lang="ru-RU" sz="2400" dirty="0">
                <a:latin typeface="Monotype Corsiva" pitchFamily="66" charset="0"/>
              </a:rPr>
              <a:t> 19 </a:t>
            </a:r>
            <a:r>
              <a:rPr lang="ru-RU" sz="2400" dirty="0" err="1">
                <a:latin typeface="Monotype Corsiva" pitchFamily="66" charset="0"/>
              </a:rPr>
              <a:t>січня</a:t>
            </a:r>
            <a:r>
              <a:rPr lang="ru-RU" sz="2400" dirty="0">
                <a:latin typeface="Monotype Corsiva" pitchFamily="66" charset="0"/>
              </a:rPr>
              <a:t> 1992 р. </a:t>
            </a:r>
            <a:r>
              <a:rPr lang="ru-RU" sz="2400" dirty="0" err="1">
                <a:latin typeface="Monotype Corsiva" pitchFamily="66" charset="0"/>
              </a:rPr>
              <a:t>він</a:t>
            </a:r>
            <a:r>
              <a:rPr lang="ru-RU" sz="2400" dirty="0">
                <a:latin typeface="Monotype Corsiva" pitchFamily="66" charset="0"/>
              </a:rPr>
              <a:t> став першим всенародно </a:t>
            </a:r>
            <a:r>
              <a:rPr lang="ru-RU" sz="2400" dirty="0" err="1">
                <a:latin typeface="Monotype Corsiva" pitchFamily="66" charset="0"/>
              </a:rPr>
              <a:t>обраним</a:t>
            </a:r>
            <a:r>
              <a:rPr lang="ru-RU" sz="2400" dirty="0">
                <a:latin typeface="Monotype Corsiva" pitchFamily="66" charset="0"/>
              </a:rPr>
              <a:t> президентом </a:t>
            </a:r>
            <a:r>
              <a:rPr lang="ru-RU" sz="2400" dirty="0" err="1">
                <a:latin typeface="Monotype Corsiva" pitchFamily="66" charset="0"/>
              </a:rPr>
              <a:t>країни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19460" name="Picture 4" descr="http://e-vestnik.bg/imgs/10november/Jelu+Ludjev_10nov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74" y="1717634"/>
            <a:ext cx="2952328" cy="411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www.chitalishte.bg/showimage.php?img=3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099" y="631928"/>
            <a:ext cx="4684183" cy="276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pressadaily.bg/jquery-uploader/php/files_lightbox/20263-1901BTA_752x768_960_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9099" y="3631483"/>
            <a:ext cx="4691090" cy="263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7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879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774" y="2139055"/>
            <a:ext cx="2803786" cy="31765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липні 1991 року була прийнята нова демократична Конституція республіки Болгарія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95210" y="1231114"/>
            <a:ext cx="4025735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середину 1994 року 80% населення за рівнем доходів опинилося за межею бідності. </a:t>
            </a:r>
            <a:endParaRPr lang="ru-RU" sz="2800" dirty="0"/>
          </a:p>
        </p:txBody>
      </p:sp>
      <p:pic>
        <p:nvPicPr>
          <p:cNvPr id="3074" name="Picture 2" descr="Конституция Болгарии Quicki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9" y="1231114"/>
            <a:ext cx="3812584" cy="55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азета.md / Экономика / Мнение: Постепенно в Молдове создаются предпосылки настоящего гол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45" y="3297757"/>
            <a:ext cx="4108863" cy="30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8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4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15883" y="26286"/>
            <a:ext cx="10405062" cy="1326321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4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Сучасне становище Болгарії</a:t>
            </a:r>
            <a:endParaRPr lang="ru-RU" sz="4400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883" y="26286"/>
            <a:ext cx="10353761" cy="1326321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4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Сучасне становище Болгарії</a:t>
            </a:r>
            <a:endParaRPr lang="ru-RU" sz="4400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14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6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4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8" name="Объект 7" descr="petar-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774" y="1935921"/>
            <a:ext cx="5072848" cy="4227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7756" y="1352607"/>
            <a:ext cx="555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*повернення </a:t>
            </a:r>
            <a:r>
              <a:rPr lang="uk-UA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демократів до влади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2492" y="6163294"/>
            <a:ext cx="226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Стоянов</a:t>
            </a:r>
            <a:endParaRPr lang="ru-RU" sz="2800" dirty="0"/>
          </a:p>
        </p:txBody>
      </p:sp>
      <p:pic>
        <p:nvPicPr>
          <p:cNvPr id="1026" name="Picture 2" descr="Агрофинанс - динамика впечатля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48" y="2156413"/>
            <a:ext cx="5354208" cy="35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gravery.com/files/news-image-5298ba39d8f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809" y="1763929"/>
            <a:ext cx="6118953" cy="39764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5549" y="336467"/>
            <a:ext cx="10353761" cy="1326321"/>
          </a:xfrm>
        </p:spPr>
        <p:txBody>
          <a:bodyPr>
            <a:normAutofit/>
          </a:bodyPr>
          <a:lstStyle/>
          <a:p>
            <a:r>
              <a:rPr lang="uk-UA" sz="3600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</a:t>
            </a:r>
            <a:r>
              <a:rPr lang="uk-UA" sz="3600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овнішньополітичні </a:t>
            </a:r>
            <a:r>
              <a:rPr lang="uk-UA" sz="3600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економічні зв’язки Болгарії </a:t>
            </a:r>
            <a:endParaRPr lang="ru-RU" sz="3600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2" name="Picture 4" descr="http://first-gear.in.ua/wp-content/uploads/2013/10/Bulgaria_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9" y="2103692"/>
            <a:ext cx="4435434" cy="29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349" y="5209164"/>
            <a:ext cx="4756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*Вступ до Ради Європи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3809" y="5841544"/>
            <a:ext cx="6344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1992 </a:t>
            </a: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 підписали в Софії Угоду про дружні взаємовідносини та </a:t>
            </a:r>
            <a:r>
              <a:rPr lang="uk-U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співробітництво України і Болгарії.</a:t>
            </a: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8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4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9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2" y="-179387"/>
            <a:ext cx="10353761" cy="1326321"/>
          </a:xfrm>
        </p:spPr>
        <p:txBody>
          <a:bodyPr>
            <a:normAutofit/>
          </a:bodyPr>
          <a:lstStyle/>
          <a:p>
            <a:r>
              <a:rPr lang="uk-UA" sz="4800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sz="4800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16</a:t>
            </a:fld>
            <a:endParaRPr lang="ru-RU"/>
          </a:p>
        </p:txBody>
      </p:sp>
      <p:pic>
        <p:nvPicPr>
          <p:cNvPr id="1026" name="Picture 2" descr="Статьи - Каталог статей - Информационно развлекательный портал SoG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6" y="919921"/>
            <a:ext cx="5356086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Туры в Болгарию из Украины. . Отдых в Болгарии от туристичес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71" y="919921"/>
            <a:ext cx="4978218" cy="373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Все о Болгари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87" y="4761381"/>
            <a:ext cx="2776229" cy="198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-16 марта 2014 3xCACIB + 4 CAC Болгария (София) - Македония (Скопье) Balkan Winner Sofia 2014 / ShowLeader (Шоулидер) - поезд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35" y="4834613"/>
            <a:ext cx="2423886" cy="169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ttp://balkan-consul.ru/ResizeImage.ashx?path=~/Media/Home/Bulgarian_Coat_Arms-Wikimedia-small_1009120108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" y="4761381"/>
            <a:ext cx="2450921" cy="1836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59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01" y="94074"/>
            <a:ext cx="8262462" cy="1143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uk-UA" sz="9600" i="1" u="sng" cap="none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abic Typesetting" pitchFamily="66" charset="-78"/>
              </a:rPr>
              <a:t>Болгарія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643" y="1475656"/>
            <a:ext cx="5054447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Держава у 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Південно-східній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Європі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розташована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східній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частині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Балканського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півострова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займає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22%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території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Файл:Flag of Bulgar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198" y="4268783"/>
            <a:ext cx="3686759" cy="217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Файл:Coat of arms of Bulgari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862" y="3733041"/>
            <a:ext cx="3437951" cy="2880320"/>
          </a:xfrm>
          <a:prstGeom prst="rect">
            <a:avLst/>
          </a:prstGeom>
          <a:noFill/>
        </p:spPr>
      </p:pic>
      <p:pic>
        <p:nvPicPr>
          <p:cNvPr id="3074" name="Picture 2" descr="Тестовый сайт :: Карты Болгарии :: Карта Болгарии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89" y="1499456"/>
            <a:ext cx="4138839" cy="27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4481" y="73874"/>
            <a:ext cx="25362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5858" y="1094372"/>
            <a:ext cx="98117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3200" dirty="0" smtClean="0"/>
              <a:t>Встановлення комуністичного режиму після Другої світової війни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Правління </a:t>
            </a:r>
            <a:r>
              <a:rPr lang="uk-UA" sz="3200" dirty="0" err="1" smtClean="0"/>
              <a:t>Тодора</a:t>
            </a:r>
            <a:r>
              <a:rPr lang="uk-UA" sz="3200" dirty="0" smtClean="0"/>
              <a:t> </a:t>
            </a:r>
            <a:r>
              <a:rPr lang="uk-UA" sz="3200" dirty="0" err="1" smtClean="0"/>
              <a:t>Живкова</a:t>
            </a:r>
            <a:endParaRPr lang="uk-UA" sz="3200" dirty="0" smtClean="0"/>
          </a:p>
          <a:p>
            <a:pPr marL="514350" indent="-514350">
              <a:buAutoNum type="arabicPeriod"/>
            </a:pPr>
            <a:r>
              <a:rPr lang="uk-UA" sz="3200" dirty="0" smtClean="0"/>
              <a:t>Революція 1989 року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Сучасне становище Болгарії</a:t>
            </a:r>
          </a:p>
          <a:p>
            <a:pPr marL="514350" indent="-514350">
              <a:buAutoNum type="arabicPeriod"/>
            </a:pPr>
            <a:endParaRPr lang="uk-UA" sz="32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Отдых в Болгарии из Харькова, Туры в Болгарию из Харькова, О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49" y="3788658"/>
            <a:ext cx="4982667" cy="274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3</a:t>
            </a:fld>
            <a:endParaRPr lang="ru-RU"/>
          </a:p>
        </p:txBody>
      </p:sp>
      <p:pic>
        <p:nvPicPr>
          <p:cNvPr id="9" name="Picture 8" descr="Географические карты стран мира &quot; Post Topic &quot; Туристическая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07" y="2609023"/>
            <a:ext cx="4697636" cy="327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48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141" y="93085"/>
            <a:ext cx="10353761" cy="1326321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4000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Встановлення комуністичного режиму після Другої світової 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846" y="2019048"/>
            <a:ext cx="4120211" cy="452870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вересня 1944 р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вступ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територію Болгарії Радянської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армії.</a:t>
            </a:r>
          </a:p>
          <a:p>
            <a:pPr lvl="0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 жовтня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 р.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підписує перемир'я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країнами антигітлерівської коаліції, Болгарія вступила у війну проти Німеччини.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5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026" name="Picture 2" descr="История Великой Отечественной войны. . Для юношест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16" y="2367642"/>
            <a:ext cx="4278986" cy="309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95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141" y="93085"/>
            <a:ext cx="10353761" cy="1326321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4000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Встановлення комуністичного режиму після Другої світової війни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5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5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8" name="Объект 2"/>
          <p:cNvSpPr txBox="1">
            <a:spLocks/>
          </p:cNvSpPr>
          <p:nvPr/>
        </p:nvSpPr>
        <p:spPr>
          <a:xfrm>
            <a:off x="7952014" y="1888418"/>
            <a:ext cx="3980888" cy="45287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1946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р.- референдум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форму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Болгарію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проголошено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Народною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республікою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тимчасовим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президентом став Василь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Коларов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99277920"/>
              </p:ext>
            </p:extLst>
          </p:nvPr>
        </p:nvGraphicFramePr>
        <p:xfrm>
          <a:off x="3924295" y="2367642"/>
          <a:ext cx="3766461" cy="316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Календарь событий - НК, Добрич, Болгар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6" y="1538556"/>
            <a:ext cx="3532383" cy="470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81130" y="6248400"/>
            <a:ext cx="2576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216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1461" y="233573"/>
            <a:ext cx="7181882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chemeClr val="bg1"/>
                </a:solidFill>
                <a:latin typeface="Monotype Corsiva" pitchFamily="66" charset="0"/>
              </a:rPr>
              <a:t>Ухвалена у грудні 1947 р. конституція Болгарії закріпила прихід комуністів до влади. </a:t>
            </a:r>
            <a:endParaRPr lang="uk-UA" sz="2800" b="1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uk-UA" sz="2800" b="1" i="1" dirty="0">
                <a:solidFill>
                  <a:schemeClr val="bg1"/>
                </a:solidFill>
                <a:latin typeface="Monotype Corsiva" pitchFamily="66" charset="0"/>
              </a:rPr>
              <a:t>серпні 1948 р. БРП(к) і БСДРП об'єднались у Болгарську комуністичну партію (БКП</a:t>
            </a:r>
            <a:r>
              <a:rPr lang="uk-UA" sz="2800" b="1" i="1" dirty="0" smtClean="0">
                <a:solidFill>
                  <a:schemeClr val="bg1"/>
                </a:solidFill>
                <a:latin typeface="Monotype Corsiva" pitchFamily="66" charset="0"/>
              </a:rPr>
              <a:t>).</a:t>
            </a:r>
          </a:p>
        </p:txBody>
      </p:sp>
      <p:pic>
        <p:nvPicPr>
          <p:cNvPr id="15362" name="Picture 2" descr="http://upload.wikimedia.org/wikipedia/ru/2/21/%D0%92%D1%8A%D0%BB%D0%BA%D0%BE_%D0%A7%D0%B5%D1%80%D0%B2%D0%B5%D0%BD%D0%BA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4644" y="2354810"/>
            <a:ext cx="2786541" cy="393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Файл:Georgi Dimit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18" y="2354810"/>
            <a:ext cx="2795141" cy="384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603343" y="4279777"/>
            <a:ext cx="3401786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chemeClr val="bg1"/>
                </a:solidFill>
                <a:latin typeface="Monotype Corsiva" pitchFamily="66" charset="0"/>
              </a:rPr>
              <a:t>Усередині </a:t>
            </a:r>
            <a:r>
              <a:rPr lang="uk-UA" sz="2800" b="1" i="1" dirty="0">
                <a:solidFill>
                  <a:schemeClr val="bg1"/>
                </a:solidFill>
                <a:latin typeface="Monotype Corsiva" pitchFamily="66" charset="0"/>
              </a:rPr>
              <a:t>самої БКП встановився культ її лідерів Г. Димитрова і В. </a:t>
            </a:r>
            <a:r>
              <a:rPr lang="uk-UA" sz="2800" b="1" i="1" dirty="0" err="1">
                <a:solidFill>
                  <a:schemeClr val="bg1"/>
                </a:solidFill>
                <a:latin typeface="Monotype Corsiva" pitchFamily="66" charset="0"/>
              </a:rPr>
              <a:t>Червенкова</a:t>
            </a:r>
            <a:r>
              <a:rPr lang="uk-UA" sz="2800" b="1" i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1959" y="6236827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latin typeface="Monotype Corsiva" pitchFamily="66" charset="0"/>
              </a:rPr>
              <a:t>Г. </a:t>
            </a:r>
            <a:r>
              <a:rPr lang="uk-UA" sz="3200" b="1" i="1" dirty="0" smtClean="0">
                <a:solidFill>
                  <a:schemeClr val="bg1"/>
                </a:solidFill>
                <a:latin typeface="Monotype Corsiva" pitchFamily="66" charset="0"/>
              </a:rPr>
              <a:t>Димитров</a:t>
            </a:r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8309" y="6273225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Monotype Corsiva" pitchFamily="66" charset="0"/>
              </a:rPr>
              <a:t>В</a:t>
            </a:r>
            <a:r>
              <a:rPr lang="uk-UA" sz="3200" b="1" i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uk-UA" sz="3200" b="1" i="1" dirty="0" err="1" smtClean="0">
                <a:solidFill>
                  <a:schemeClr val="bg1"/>
                </a:solidFill>
                <a:latin typeface="Monotype Corsiva" pitchFamily="66" charset="0"/>
              </a:rPr>
              <a:t>Червенков</a:t>
            </a:r>
            <a:endParaRPr lang="uk-UA" sz="32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5846" y="170263"/>
            <a:ext cx="1060039" cy="1123349"/>
            <a:chOff x="255846" y="170263"/>
            <a:chExt cx="1060039" cy="1123349"/>
          </a:xfrm>
        </p:grpSpPr>
        <p:pic>
          <p:nvPicPr>
            <p:cNvPr id="9" name="Picture 4" descr="Page 10 of Pandora Государственного флага Подвески заказать дешев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46" y="233573"/>
              <a:ext cx="1060039" cy="10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02774" y="17026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  <a:endPara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17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883" y="61887"/>
            <a:ext cx="10353761" cy="1326321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800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Правління </a:t>
            </a:r>
            <a:r>
              <a:rPr lang="uk-UA" sz="4800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Тодора</a:t>
            </a:r>
            <a:r>
              <a:rPr lang="uk-UA" sz="4800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sz="4800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Живкова</a:t>
            </a:r>
            <a:endParaRPr lang="ru-RU" sz="4800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4" descr="Page 10 of Pandora Государственного флага Подвески заказать деше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6" y="233573"/>
            <a:ext cx="1060039" cy="10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774" y="17026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098" name="Picture 2" descr="Фотография Тодор Живков (Photo of Todor Zhivkov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4" y="1412937"/>
            <a:ext cx="3842316" cy="45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15885" y="6111023"/>
            <a:ext cx="2532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Тодор </a:t>
            </a:r>
            <a:r>
              <a:rPr lang="uk-UA" sz="2800" dirty="0" err="1" smtClean="0"/>
              <a:t>Живков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8386" y="951272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/>
                <a:solidFill>
                  <a:schemeClr val="accent3"/>
                </a:solidFill>
              </a:rPr>
              <a:t>1954-1989</a:t>
            </a:r>
            <a:endParaRPr lang="ru-RU" sz="54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9350" y="2152470"/>
            <a:ext cx="4193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1971 -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будівництва"розвиненого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соціалістичного суспільства"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7590" y="5622366"/>
            <a:ext cx="286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 конституція (1971 р.) </a:t>
            </a:r>
            <a:endParaRPr lang="ru-RU" dirty="0"/>
          </a:p>
        </p:txBody>
      </p:sp>
      <p:pic>
        <p:nvPicPr>
          <p:cNvPr id="4100" name="Picture 4" descr="Новости со всего мира в формате RS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06" y="1884084"/>
            <a:ext cx="2638944" cy="36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ёрно-белые &quot; Страница 51 &quot; Диафильмы.su - диафильмы, диапроекторы, фильмоскопы, слай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16" y="3702317"/>
            <a:ext cx="3861248" cy="28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2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15686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sz="4900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Риси</a:t>
            </a:r>
            <a:r>
              <a:rPr lang="ru-RU" sz="49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режиму </a:t>
            </a:r>
            <a:r>
              <a:rPr lang="ru-RU" sz="4900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Т.Живкова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194E-9B8B-4507-A2D2-B7E265AD1A8D}" type="slidenum">
              <a:rPr lang="ru-RU" smtClean="0"/>
              <a:t>8</a:t>
            </a:fld>
            <a:endParaRPr lang="ru-RU"/>
          </a:p>
        </p:txBody>
      </p:sp>
      <p:pic>
        <p:nvPicPr>
          <p:cNvPr id="6148" name="Picture 4" descr="14 ноября. События в мире 1956-1966гг. Обсуждение на LiveInternet - Российский Сервис Онлайн-Днев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1" y="1268186"/>
            <a:ext cx="4133578" cy="498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98802" y="1268186"/>
            <a:ext cx="3608384" cy="532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1.Повна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відданість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підпорядкованість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своїм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покровителям з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Москви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2.Продовження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індустріалізації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країни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Створення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нових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галузей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економіки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електротехнічної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хімічної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машинобудівної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атомної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енергетики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3.Створення АПК.</a:t>
            </a:r>
            <a:b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4.Бюрократизація (на 1000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чол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припадало 200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чиновників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  <a:b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5.Корупція,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зловживання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беззаконня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збагачення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правлячої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еліти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6152" name="Picture 8" descr="18% болгарской молодёжи хотели бы жить во времена Тодора Живкова - Рамблер-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57" y="1268186"/>
            <a:ext cx="3359799" cy="2438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70571" y="4310743"/>
            <a:ext cx="2139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Підрахували, 18% молоді сьогодні мріє жити у часи режиму </a:t>
            </a:r>
            <a:r>
              <a:rPr lang="uk-UA" dirty="0" err="1" smtClean="0"/>
              <a:t>Т.Живкова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" name="Picture 4" descr="Page 10 of Pandora Государственного флага Подвески заказать деше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6" y="233573"/>
            <a:ext cx="1060039" cy="10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2774" y="17026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0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0665" y="274550"/>
            <a:ext cx="10240498" cy="1631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Проте в середині 80-х рр. економіку Болгарії вразила криза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 листопаді 1989 року не пленумі ЦК БКП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Живков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був звинувачений у злочинних методах керівництва і вимушений був піти у відставку. </a:t>
            </a:r>
            <a:endParaRPr lang="uk-U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Падіння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авторитарного режиму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Живкова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сприяло поступовій ліквідації монополії компартії на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владу.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8436" name="Picture 4" descr="Файл:Zuvkov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65" y="2454244"/>
            <a:ext cx="4553744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15885" y="624686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Monotype Corsiva" pitchFamily="66" charset="0"/>
              </a:rPr>
              <a:t>Тодор </a:t>
            </a:r>
            <a:r>
              <a:rPr lang="uk-UA" sz="2400" b="1" i="1" dirty="0" err="1">
                <a:latin typeface="Monotype Corsiva" pitchFamily="66" charset="0"/>
              </a:rPr>
              <a:t>Живков</a:t>
            </a:r>
            <a:r>
              <a:rPr lang="uk-UA" sz="2400" b="1" i="1" dirty="0">
                <a:latin typeface="Monotype Corsiva" pitchFamily="66" charset="0"/>
              </a:rPr>
              <a:t> і Брежнєв 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5122" name="Picture 2" descr="10 ноября исполняется 25 лет начала болгарского Перех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67" y="2454244"/>
            <a:ext cx="5476875" cy="363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ge 10 of Pandora Государственного флага Подвески заказать деше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6" y="274550"/>
            <a:ext cx="1060039" cy="10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2774" y="17026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51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152</TotalTime>
  <Words>404</Words>
  <Application>Microsoft Office PowerPoint</Application>
  <PresentationFormat>Широкоэкранный</PresentationFormat>
  <Paragraphs>84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Arabic Typesetting</vt:lpstr>
      <vt:lpstr>Arial</vt:lpstr>
      <vt:lpstr>Bookman Old Style</vt:lpstr>
      <vt:lpstr>Calibri</vt:lpstr>
      <vt:lpstr>Century Schoolbook</vt:lpstr>
      <vt:lpstr>Monotype Corsiva</vt:lpstr>
      <vt:lpstr>Rockwell</vt:lpstr>
      <vt:lpstr>Times New Roman</vt:lpstr>
      <vt:lpstr>Damask</vt:lpstr>
      <vt:lpstr>Республіка Болгарія  1945-наш час</vt:lpstr>
      <vt:lpstr>Болгарія</vt:lpstr>
      <vt:lpstr>Презентация PowerPoint</vt:lpstr>
      <vt:lpstr> Встановлення комуністичного режиму після Другої світової війни</vt:lpstr>
      <vt:lpstr> Встановлення комуністичного режиму після Другої світової війни</vt:lpstr>
      <vt:lpstr>Презентация PowerPoint</vt:lpstr>
      <vt:lpstr> Правління Тодора Живкова</vt:lpstr>
      <vt:lpstr>Риси режиму Т.Живкова  </vt:lpstr>
      <vt:lpstr>Презентация PowerPoint</vt:lpstr>
      <vt:lpstr> Революція 1989 року</vt:lpstr>
      <vt:lpstr>Презентация PowerPoint</vt:lpstr>
      <vt:lpstr> Керівником СДС став доктор філософських наук Желю Желев. 1 серпня 1990 р. Великі національні збори назвали Ж. Желева президентом Болгарії, а після виборів 19 січня 1992 р. він став першим всенародно обраним президентом країни. </vt:lpstr>
      <vt:lpstr> Сучасне становище Болгарії</vt:lpstr>
      <vt:lpstr> Сучасне становище Болгарії</vt:lpstr>
      <vt:lpstr>Зовнішньополітичні та економічні зв’язки Болгарії </vt:lpstr>
      <vt:lpstr>Висновки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Болгарія 1945-наш час</dc:title>
  <dc:creator>Anastassia Kreytor</dc:creator>
  <cp:lastModifiedBy>Anastassia Kreytor</cp:lastModifiedBy>
  <cp:revision>19</cp:revision>
  <dcterms:created xsi:type="dcterms:W3CDTF">2015-04-02T20:05:41Z</dcterms:created>
  <dcterms:modified xsi:type="dcterms:W3CDTF">2015-04-03T01:15:58Z</dcterms:modified>
</cp:coreProperties>
</file>