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0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2" autoAdjust="0"/>
    <p:restoredTop sz="94667" autoAdjust="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9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Рос</a:t>
            </a:r>
            <a:r>
              <a:rPr lang="uk-UA" sz="3600" dirty="0" err="1" smtClean="0"/>
              <a:t>ійський</a:t>
            </a:r>
            <a:r>
              <a:rPr lang="uk-UA" sz="3600" dirty="0" smtClean="0"/>
              <a:t> живопис </a:t>
            </a:r>
            <a:r>
              <a:rPr lang="en-US" sz="3600" dirty="0" smtClean="0"/>
              <a:t>XIX – XX </a:t>
            </a:r>
            <a:r>
              <a:rPr lang="ru-RU" sz="3600" dirty="0" smtClean="0"/>
              <a:t>ст.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0" y="4648200"/>
            <a:ext cx="4038600" cy="1828800"/>
          </a:xfrm>
        </p:spPr>
        <p:txBody>
          <a:bodyPr>
            <a:normAutofit/>
          </a:bodyPr>
          <a:lstStyle/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artlib_gallery-8500-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133600"/>
            <a:ext cx="3175000" cy="1905000"/>
          </a:xfrm>
          <a:prstGeom prst="rect">
            <a:avLst/>
          </a:prstGeom>
        </p:spPr>
      </p:pic>
      <p:pic>
        <p:nvPicPr>
          <p:cNvPr id="5" name="Рисунок 4" descr="0926d401d9318c5e29949c065454f3f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133600"/>
            <a:ext cx="2514600" cy="18956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Дубовий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гай»,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1887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Iwan_Iwanowitsch_Schischkin_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476430"/>
            <a:ext cx="7499350" cy="474333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Струмок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березовому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лісі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1883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wan_Iwanowitsch_Schischkin_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897" y="1447800"/>
            <a:ext cx="7085756" cy="4800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Куїнджі Архип Іванович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1868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вчився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Петербурзькій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Академії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Мистецтв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З 1875 — член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Товариства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пересувних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художніх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виставок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Викладав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Петербурзькій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Академії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Мистецтв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1882 —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професор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1893 —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дійсний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член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Академії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1894 —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керівник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художньої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майстерні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1897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звільнений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підтримку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студентських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виступів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Куїнджі Архип Іванович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400" dirty="0" err="1" smtClean="0"/>
              <a:t>Народився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місті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Маріуполі</a:t>
            </a:r>
            <a:r>
              <a:rPr lang="ru-RU" sz="2400" dirty="0" smtClean="0"/>
              <a:t> в </a:t>
            </a:r>
            <a:r>
              <a:rPr lang="ru-RU" sz="2400" dirty="0" err="1" smtClean="0"/>
              <a:t>сім'ї</a:t>
            </a:r>
            <a:r>
              <a:rPr lang="ru-RU" sz="2400" dirty="0" smtClean="0"/>
              <a:t> </a:t>
            </a:r>
            <a:r>
              <a:rPr lang="ru-RU" sz="2400" dirty="0" err="1" smtClean="0"/>
              <a:t>бідного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шевця-грека</a:t>
            </a:r>
            <a:r>
              <a:rPr lang="ru-RU" sz="2400" dirty="0" smtClean="0"/>
              <a:t>. Рано </a:t>
            </a:r>
            <a:r>
              <a:rPr lang="ru-RU" sz="2400" dirty="0" err="1" smtClean="0"/>
              <a:t>залишився</a:t>
            </a:r>
            <a:r>
              <a:rPr lang="ru-RU" sz="2400" dirty="0" smtClean="0"/>
              <a:t> без </a:t>
            </a:r>
            <a:r>
              <a:rPr lang="ru-RU" sz="2400" dirty="0" err="1" smtClean="0"/>
              <a:t>батьків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жив у </a:t>
            </a:r>
            <a:r>
              <a:rPr lang="ru-RU" sz="2400" dirty="0" err="1" smtClean="0"/>
              <a:t>великій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бідності</a:t>
            </a:r>
            <a:r>
              <a:rPr lang="ru-RU" sz="2400" dirty="0" smtClean="0"/>
              <a:t>. </a:t>
            </a:r>
            <a:r>
              <a:rPr lang="ru-RU" sz="2400" dirty="0" err="1" smtClean="0"/>
              <a:t>Живопису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навчався</a:t>
            </a:r>
            <a:r>
              <a:rPr lang="ru-RU" sz="2400" dirty="0" smtClean="0"/>
              <a:t>, в основному, </a:t>
            </a:r>
            <a:r>
              <a:rPr lang="ru-RU" sz="2400" dirty="0" err="1" smtClean="0"/>
              <a:t>самостійно</a:t>
            </a:r>
            <a:r>
              <a:rPr lang="ru-RU" sz="2400" dirty="0" smtClean="0"/>
              <a:t>. </a:t>
            </a:r>
            <a:r>
              <a:rPr lang="ru-RU" sz="2400" dirty="0" err="1" smtClean="0"/>
              <a:t>Деякий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займався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майстерні</a:t>
            </a:r>
            <a:r>
              <a:rPr lang="ru-RU" sz="2400" dirty="0" smtClean="0"/>
              <a:t> І. </a:t>
            </a:r>
            <a:r>
              <a:rPr lang="ru-RU" sz="2400" dirty="0" err="1" smtClean="0"/>
              <a:t>Айвазовського</a:t>
            </a:r>
            <a:r>
              <a:rPr lang="ru-RU" sz="2400" dirty="0" smtClean="0"/>
              <a:t>.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Помер Архип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Іванович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Куїнджі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липня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1910 року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Петербурзі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важкої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серцевої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хвороби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5" name="Содержимое 4" descr="460px-Vasnetsov_Kuindzh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6400" y="1524000"/>
            <a:ext cx="3410130" cy="444058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Найвизначніші</a:t>
            </a:r>
            <a:r>
              <a:rPr lang="ru-RU" dirty="0" smtClean="0"/>
              <a:t> твори: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Татарська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сакля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Криму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(1868)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«Степ»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дві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картини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1875)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Чумацький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шлях 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Маріуполі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(1875)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Українська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ніч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(1876)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Вечір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Україні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(1878)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Березовий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гай» (1879)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Місячна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ніч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Дніпрі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(1880)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Дніпро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вранці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(1881)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«Дуби», 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Захід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сонця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степу»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обидві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—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1900)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Нічне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(1905–1908)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дощу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та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ін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Дніпро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вранці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" 1881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Archip_Iwanowitsch_Kuindshi_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560798"/>
            <a:ext cx="7499350" cy="457460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Ельбрус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Місячна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ніч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(1890—1895)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Archip_Iwanowitsch_Kuindshi_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462369"/>
            <a:ext cx="7499350" cy="477146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"Хмари" 1882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Archip_Iwanowitsch_Kuindshi_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0094" y="1447800"/>
            <a:ext cx="6809362" cy="4800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Місячна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ніч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Дніпрі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»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 (1880)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Archip_Iwanowitsch_Kuindshi_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802" y="1447800"/>
            <a:ext cx="6655945" cy="4800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дощу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» (1879)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Kuindzhi_After_a_rain_18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6153" y="1447800"/>
            <a:ext cx="7457243" cy="4800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Яскравими представниками російського живопису </a:t>
            </a:r>
            <a:br>
              <a:rPr lang="uk-UA" sz="2400" dirty="0" smtClean="0"/>
            </a:br>
            <a:r>
              <a:rPr lang="uk-UA" sz="2400" dirty="0" smtClean="0"/>
              <a:t>  </a:t>
            </a:r>
            <a:r>
              <a:rPr lang="en-US" sz="2400" dirty="0" smtClean="0"/>
              <a:t>XIX – XX </a:t>
            </a:r>
            <a:r>
              <a:rPr lang="uk-UA" sz="2400" dirty="0" smtClean="0"/>
              <a:t>ст. були такі відомі художники як: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Шишкін Іван Іванович;</a:t>
            </a:r>
          </a:p>
          <a:p>
            <a:r>
              <a:rPr lang="uk-UA" dirty="0" smtClean="0"/>
              <a:t>Куїнджі Архип Іванович;</a:t>
            </a:r>
          </a:p>
          <a:p>
            <a:r>
              <a:rPr lang="uk-UA" dirty="0" smtClean="0"/>
              <a:t>Айвазовський  Іван Костянтинович.</a:t>
            </a:r>
          </a:p>
        </p:txBody>
      </p:sp>
      <p:pic>
        <p:nvPicPr>
          <p:cNvPr id="4" name="Рисунок 3" descr="0_6c33b_66923234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505200"/>
            <a:ext cx="2459832" cy="3050954"/>
          </a:xfrm>
          <a:prstGeom prst="rect">
            <a:avLst/>
          </a:prstGeom>
        </p:spPr>
      </p:pic>
      <p:pic>
        <p:nvPicPr>
          <p:cNvPr id="5" name="Рисунок 4" descr="444px-Iwan_Nikolajewitsch_Kramskoj_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276600"/>
            <a:ext cx="2465496" cy="3326199"/>
          </a:xfrm>
          <a:prstGeom prst="rect">
            <a:avLst/>
          </a:prstGeom>
        </p:spPr>
      </p:pic>
      <p:pic>
        <p:nvPicPr>
          <p:cNvPr id="6" name="Рисунок 5" descr="451px-Kuindzhi_by_Rep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3276600"/>
            <a:ext cx="2462911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Осінь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 до 1890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А._І._Куїнджі._Осінь_1876_–_18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587" y="1833562"/>
            <a:ext cx="6810375" cy="40290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Айвазовський</a:t>
            </a:r>
            <a:r>
              <a:rPr lang="ru-RU" sz="3600" dirty="0" smtClean="0"/>
              <a:t> </a:t>
            </a:r>
            <a:r>
              <a:rPr lang="ru-RU" sz="3600" dirty="0" err="1" smtClean="0"/>
              <a:t>Іван</a:t>
            </a:r>
            <a:r>
              <a:rPr lang="ru-RU" sz="3600" dirty="0" smtClean="0"/>
              <a:t> </a:t>
            </a:r>
            <a:r>
              <a:rPr lang="ru-RU" sz="3600" dirty="0" err="1" smtClean="0"/>
              <a:t>Костянтинович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Український</a:t>
            </a:r>
            <a:r>
              <a:rPr lang="ru-RU" dirty="0" smtClean="0"/>
              <a:t> та </a:t>
            </a:r>
            <a:r>
              <a:rPr lang="ru-RU" dirty="0" err="1" smtClean="0"/>
              <a:t>російський</a:t>
            </a:r>
            <a:r>
              <a:rPr lang="ru-RU" dirty="0" smtClean="0"/>
              <a:t>  </a:t>
            </a:r>
            <a:r>
              <a:rPr lang="ru-RU" dirty="0" err="1" smtClean="0"/>
              <a:t>живописець-мариніст</a:t>
            </a:r>
            <a:r>
              <a:rPr lang="ru-RU" dirty="0" smtClean="0"/>
              <a:t> </a:t>
            </a:r>
            <a:r>
              <a:rPr lang="ru-RU" dirty="0" err="1" smtClean="0"/>
              <a:t>вірменського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Створив </a:t>
            </a:r>
            <a:r>
              <a:rPr lang="ru-RU" dirty="0" err="1" smtClean="0"/>
              <a:t>понад</a:t>
            </a:r>
            <a:r>
              <a:rPr lang="ru-RU" dirty="0" smtClean="0"/>
              <a:t> 6 </a:t>
            </a:r>
            <a:r>
              <a:rPr lang="ru-RU" dirty="0" err="1" smtClean="0"/>
              <a:t>тисяч</a:t>
            </a:r>
            <a:r>
              <a:rPr lang="ru-RU" dirty="0" smtClean="0"/>
              <a:t> полотен.</a:t>
            </a:r>
          </a:p>
          <a:p>
            <a:r>
              <a:rPr lang="ru-RU" dirty="0" err="1" smtClean="0"/>
              <a:t>Найвідоміші</a:t>
            </a:r>
            <a:r>
              <a:rPr lang="ru-RU" dirty="0" smtClean="0"/>
              <a:t>: </a:t>
            </a:r>
            <a:r>
              <a:rPr lang="ru-RU" dirty="0" err="1" smtClean="0"/>
              <a:t>морські</a:t>
            </a:r>
            <a:r>
              <a:rPr lang="ru-RU" dirty="0" smtClean="0"/>
              <a:t> </a:t>
            </a:r>
            <a:r>
              <a:rPr lang="ru-RU" dirty="0" err="1" smtClean="0"/>
              <a:t>пейзажі</a:t>
            </a:r>
            <a:r>
              <a:rPr lang="ru-RU" dirty="0" smtClean="0"/>
              <a:t> та </a:t>
            </a:r>
            <a:r>
              <a:rPr lang="ru-RU" dirty="0" err="1" smtClean="0"/>
              <a:t>сцени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баталій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Айвазовський</a:t>
            </a:r>
            <a:r>
              <a:rPr lang="ru-RU" sz="3600" dirty="0" smtClean="0"/>
              <a:t> </a:t>
            </a:r>
            <a:r>
              <a:rPr lang="ru-RU" sz="3600" dirty="0" err="1" smtClean="0"/>
              <a:t>Іван</a:t>
            </a:r>
            <a:r>
              <a:rPr lang="ru-RU" sz="3600" dirty="0" smtClean="0"/>
              <a:t> </a:t>
            </a:r>
            <a:r>
              <a:rPr lang="ru-RU" sz="3600" dirty="0" err="1" smtClean="0"/>
              <a:t>Костянтинович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err="1" smtClean="0"/>
              <a:t>Народився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сім'ї</a:t>
            </a:r>
            <a:r>
              <a:rPr lang="ru-RU" sz="2400" dirty="0" smtClean="0"/>
              <a:t> </a:t>
            </a:r>
            <a:r>
              <a:rPr lang="ru-RU" sz="2400" dirty="0" err="1" smtClean="0"/>
              <a:t>вірменського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крамаря</a:t>
            </a:r>
            <a:r>
              <a:rPr lang="ru-RU" sz="2400" dirty="0" smtClean="0"/>
              <a:t>, родина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переселилася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Крим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Галичини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в</a:t>
            </a:r>
            <a:r>
              <a:rPr lang="ru-RU" sz="2400" dirty="0" smtClean="0"/>
              <a:t> 1812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. </a:t>
            </a:r>
            <a:r>
              <a:rPr lang="ru-RU" sz="2400" dirty="0" err="1" smtClean="0"/>
              <a:t>Сім'я</a:t>
            </a:r>
            <a:r>
              <a:rPr lang="ru-RU" sz="2400" dirty="0" smtClean="0"/>
              <a:t> жила </a:t>
            </a:r>
            <a:r>
              <a:rPr lang="ru-RU" sz="2400" dirty="0" err="1" smtClean="0"/>
              <a:t>бідно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в 10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Іван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працював</a:t>
            </a:r>
            <a:r>
              <a:rPr lang="ru-RU" sz="2400" dirty="0" smtClean="0"/>
              <a:t> у </a:t>
            </a:r>
            <a:r>
              <a:rPr lang="ru-RU" sz="2400" dirty="0" err="1" smtClean="0"/>
              <a:t>міській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кав'ярні</a:t>
            </a:r>
            <a:r>
              <a:rPr lang="ru-RU" sz="2400" dirty="0" smtClean="0"/>
              <a:t>.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прекрасно </a:t>
            </a:r>
            <a:r>
              <a:rPr lang="ru-RU" sz="2400" dirty="0" err="1" smtClean="0"/>
              <a:t>грав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скрипці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співав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найбільшою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радістю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малювати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самоварним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вугіллям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стінах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будинків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Содержимое 4" descr="430px-Aivazovsky_portrait_by_Tyranov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31566" y="1524000"/>
            <a:ext cx="3348167" cy="466407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Могила художника: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Могила </a:t>
            </a:r>
            <a:r>
              <a:rPr lang="ru-RU" dirty="0" err="1" smtClean="0"/>
              <a:t>Айвазовського</a:t>
            </a:r>
            <a:r>
              <a:rPr lang="ru-RU" dirty="0" smtClean="0"/>
              <a:t> у </a:t>
            </a:r>
            <a:r>
              <a:rPr lang="ru-RU" dirty="0" err="1" smtClean="0"/>
              <a:t>Феодосії</a:t>
            </a:r>
            <a:r>
              <a:rPr lang="ru-RU" dirty="0" smtClean="0"/>
              <a:t>.</a:t>
            </a:r>
          </a:p>
          <a:p>
            <a:pPr algn="ctr"/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Айвазовський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похований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огорожі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вірменської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церкви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Сурб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Саркіс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в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якій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хрещений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вінчаний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Ганною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Микитівною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могилі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в 1903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вдова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спорудила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пам'ятник-саркофаг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цілісного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шматка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білосніжного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мармуру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(автор —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відомий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італійський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скульптор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Біоджолі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).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Особливо </a:t>
            </a:r>
            <a:r>
              <a:rPr lang="ru-RU" sz="2800" dirty="0" err="1" smtClean="0"/>
              <a:t>відомий</a:t>
            </a:r>
            <a:r>
              <a:rPr lang="ru-RU" sz="2800" dirty="0" smtClean="0"/>
              <a:t> як </a:t>
            </a:r>
            <a:r>
              <a:rPr lang="ru-RU" sz="2800" dirty="0" err="1" smtClean="0"/>
              <a:t>баталіст</a:t>
            </a:r>
            <a:r>
              <a:rPr lang="ru-RU" sz="2800" dirty="0" smtClean="0"/>
              <a:t>, картинами: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Чесменський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(1848),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Наваринський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(1848),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Пожежа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Москви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1812 р.» (1851),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Сінопський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(1853),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«Облога Севастополя» (1854),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пароплава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„Веста“» (1877),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Узяття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Карса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(1881),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Чорноморський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флот 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Феодосії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(1890),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брига „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Меркурій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“» (1892) та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Пейзажі</a:t>
            </a:r>
            <a:r>
              <a:rPr lang="ru-RU" dirty="0" smtClean="0"/>
              <a:t> </a:t>
            </a:r>
            <a:r>
              <a:rPr lang="ru-RU" dirty="0" err="1" smtClean="0"/>
              <a:t>Криму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«Ялта» (1838),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Місячна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ніч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Гурзуфі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(1839),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Кав'ярня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Криму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(1847) та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Бій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брига „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Меркурій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“» (1892)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Aivazovsky,_Brig_Mercury_Attacked_by_Two_Turkish_Ships_18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481117"/>
            <a:ext cx="7499350" cy="473396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Корабель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морі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1900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Aivasovsky_Constantinovich_Ship_At_S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752600"/>
            <a:ext cx="7136108" cy="445114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Чумаки в </a:t>
            </a:r>
            <a:r>
              <a:rPr lang="ru-RU" dirty="0" err="1" smtClean="0"/>
              <a:t>Малоросії</a:t>
            </a:r>
            <a:r>
              <a:rPr lang="ru-RU" dirty="0" smtClean="0"/>
              <a:t>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1870-1880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Aivasovsky_Ivan_Constantinovich_-_Chumaks_in_Little_Russ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471743"/>
            <a:ext cx="7499350" cy="475271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Український</a:t>
            </a:r>
            <a:r>
              <a:rPr lang="ru-RU" sz="2800" dirty="0" smtClean="0"/>
              <a:t> пейзаж </a:t>
            </a:r>
            <a:r>
              <a:rPr lang="ru-RU" sz="2800" dirty="0" err="1" smtClean="0"/>
              <a:t>з</a:t>
            </a:r>
            <a:r>
              <a:rPr lang="ru-RU" sz="2800" dirty="0" smtClean="0"/>
              <a:t> чумаками при </a:t>
            </a:r>
            <a:r>
              <a:rPr lang="ru-RU" sz="2800" dirty="0" err="1" smtClean="0"/>
              <a:t>місяці</a:t>
            </a:r>
            <a:r>
              <a:rPr lang="ru-RU" sz="2800" dirty="0" smtClean="0"/>
              <a:t>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1869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Aivasovsky_Ivan_Constantinovich_-_Ukrainian_landscape_with_chumaks_in_the_moonligh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915" y="1447800"/>
            <a:ext cx="6553720" cy="4800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Шишкін Іван Іванович: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400" dirty="0" smtClean="0"/>
              <a:t>російський художник-пейзажист</a:t>
            </a:r>
            <a:r>
              <a:rPr lang="uk-UA" sz="2400" dirty="0" smtClean="0"/>
              <a:t>;</a:t>
            </a:r>
          </a:p>
          <a:p>
            <a:r>
              <a:rPr lang="vi-VN" sz="2400" dirty="0" smtClean="0"/>
              <a:t> живописець</a:t>
            </a:r>
            <a:r>
              <a:rPr lang="uk-UA" sz="2400" dirty="0" smtClean="0"/>
              <a:t>;</a:t>
            </a:r>
          </a:p>
          <a:p>
            <a:r>
              <a:rPr lang="vi-VN" sz="2400" dirty="0" smtClean="0"/>
              <a:t>рисувальник і гравер-аквафортист</a:t>
            </a:r>
            <a:r>
              <a:rPr lang="uk-UA" sz="2400" dirty="0" smtClean="0"/>
              <a:t>;</a:t>
            </a:r>
            <a:r>
              <a:rPr lang="vi-VN" sz="2400" dirty="0" smtClean="0"/>
              <a:t> </a:t>
            </a:r>
            <a:endParaRPr lang="uk-UA" sz="2400" dirty="0" smtClean="0"/>
          </a:p>
          <a:p>
            <a:r>
              <a:rPr lang="vi-VN" sz="2400" dirty="0" smtClean="0"/>
              <a:t>Академік (1865)</a:t>
            </a:r>
            <a:r>
              <a:rPr lang="uk-UA" sz="2400" dirty="0" smtClean="0"/>
              <a:t>;</a:t>
            </a:r>
          </a:p>
          <a:p>
            <a:r>
              <a:rPr lang="vi-VN" sz="2400" dirty="0" smtClean="0"/>
              <a:t> професор (1873)</a:t>
            </a:r>
            <a:r>
              <a:rPr lang="uk-UA" sz="2400" dirty="0" smtClean="0"/>
              <a:t>;</a:t>
            </a:r>
          </a:p>
          <a:p>
            <a:r>
              <a:rPr lang="vi-VN" sz="2400" dirty="0" smtClean="0"/>
              <a:t> керівник пейзажної майстерні (1894—1895) Академії Мистецтв</a:t>
            </a:r>
            <a:r>
              <a:rPr lang="uk-UA" sz="2400" dirty="0" smtClean="0"/>
              <a:t>;</a:t>
            </a:r>
            <a:r>
              <a:rPr lang="vi-VN" sz="2400" dirty="0" smtClean="0"/>
              <a:t> </a:t>
            </a:r>
            <a:endParaRPr lang="uk-UA" sz="2400" dirty="0" smtClean="0"/>
          </a:p>
          <a:p>
            <a:r>
              <a:rPr lang="vi-VN" sz="2400" dirty="0" smtClean="0"/>
              <a:t>Засновник товариства пересувних художніх виставок</a:t>
            </a:r>
            <a:r>
              <a:rPr lang="uk-UA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Кавказ. Вид на море,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1899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Aivasovsky_Ivan_Constantinovich_caucasus_from_sea_1899_IB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76400"/>
            <a:ext cx="7442427" cy="474546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Рибалки</a:t>
            </a:r>
            <a:r>
              <a:rPr lang="ru-RU" dirty="0" smtClean="0"/>
              <a:t> на </a:t>
            </a:r>
            <a:r>
              <a:rPr lang="ru-RU" dirty="0" err="1" smtClean="0"/>
              <a:t>березі</a:t>
            </a:r>
            <a:endParaRPr lang="ru-RU" dirty="0"/>
          </a:p>
        </p:txBody>
      </p:sp>
      <p:pic>
        <p:nvPicPr>
          <p:cNvPr id="4" name="Содержимое 3" descr="Aivasovsky_Ivan_Constantinovich_fishermen_on_the_shore_IB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464" y="1523041"/>
            <a:ext cx="6445336" cy="4801559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Бриг «</a:t>
            </a:r>
            <a:r>
              <a:rPr lang="ru-RU" dirty="0" err="1" smtClean="0"/>
              <a:t>Меркурій</a:t>
            </a:r>
            <a:r>
              <a:rPr lang="ru-RU" dirty="0" smtClean="0"/>
              <a:t>»,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1848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Aivasovsky_Ivan_Constantinovich_merkuri_1848_IB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752600"/>
            <a:ext cx="7263928" cy="4542766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Шторм,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1854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van_Aivazovsky_-_Stor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696" y="1641396"/>
            <a:ext cx="7033903" cy="4530804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Весілля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1892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Весілля_на_Україні._Айвазовский._18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0920" y="1597620"/>
            <a:ext cx="7097279" cy="487938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Шишкін Іван Іванович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err="1" smtClean="0"/>
              <a:t>Іван</a:t>
            </a:r>
            <a:r>
              <a:rPr lang="ru-RU" sz="2000" dirty="0" smtClean="0"/>
              <a:t> </a:t>
            </a:r>
            <a:r>
              <a:rPr lang="ru-RU" sz="2000" dirty="0" err="1" smtClean="0"/>
              <a:t>Шишкін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народився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13</a:t>
            </a:r>
            <a:r>
              <a:rPr lang="ru-RU" sz="2000" dirty="0" smtClean="0"/>
              <a:t> </a:t>
            </a:r>
            <a:r>
              <a:rPr lang="ru-RU" sz="2000" dirty="0" err="1" smtClean="0"/>
              <a:t>січня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1832</a:t>
            </a:r>
            <a:r>
              <a:rPr lang="ru-RU" sz="2000" dirty="0" smtClean="0"/>
              <a:t> року в </a:t>
            </a:r>
            <a:r>
              <a:rPr lang="ru-RU" sz="2000" dirty="0" err="1" smtClean="0"/>
              <a:t>місті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Єлабуга</a:t>
            </a:r>
            <a:r>
              <a:rPr lang="ru-RU" sz="2000" dirty="0" smtClean="0"/>
              <a:t> </a:t>
            </a:r>
            <a:r>
              <a:rPr lang="ru-RU" sz="2000" dirty="0" err="1" smtClean="0"/>
              <a:t>Вятської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губернії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Російської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імперії</a:t>
            </a:r>
            <a:r>
              <a:rPr lang="ru-RU" sz="2000" dirty="0" smtClean="0"/>
              <a:t>. Походив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давньої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вятської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Шишкіних</a:t>
            </a:r>
            <a:r>
              <a:rPr lang="ru-RU" sz="2000" dirty="0" smtClean="0"/>
              <a:t>,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сином</a:t>
            </a:r>
            <a:r>
              <a:rPr lang="ru-RU" sz="2000" dirty="0" smtClean="0"/>
              <a:t> </a:t>
            </a:r>
            <a:r>
              <a:rPr lang="ru-RU" sz="2000" dirty="0" err="1" smtClean="0"/>
              <a:t>купця</a:t>
            </a:r>
            <a:r>
              <a:rPr lang="ru-RU" sz="2000" dirty="0" smtClean="0"/>
              <a:t> </a:t>
            </a:r>
            <a:r>
              <a:rPr lang="ru-RU" sz="2000" dirty="0" err="1" smtClean="0"/>
              <a:t>Івана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Васильовича</a:t>
            </a:r>
            <a:r>
              <a:rPr lang="ru-RU" sz="2000" dirty="0" smtClean="0"/>
              <a:t> </a:t>
            </a:r>
            <a:r>
              <a:rPr lang="ru-RU" sz="2000" dirty="0" err="1" smtClean="0"/>
              <a:t>Шишкіна</a:t>
            </a:r>
            <a:r>
              <a:rPr lang="ru-RU" sz="2000" dirty="0" smtClean="0"/>
              <a:t>.</a:t>
            </a:r>
          </a:p>
          <a:p>
            <a:endParaRPr lang="uk-UA" sz="2000" dirty="0" smtClean="0"/>
          </a:p>
          <a:p>
            <a:endParaRPr lang="uk-UA" sz="2000" dirty="0" smtClean="0"/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помер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раптово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Петербурзі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8 (20)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березня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1898,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сидячи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за мольбертом,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працюючи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над новою картиною.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432px-Ivan_Shishkin_restorati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4000" y="1447800"/>
            <a:ext cx="3363740" cy="46640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 </a:t>
            </a:r>
            <a:r>
              <a:rPr lang="ru-RU" sz="2800" dirty="0" err="1" smtClean="0"/>
              <a:t>московській</a:t>
            </a:r>
            <a:r>
              <a:rPr lang="ru-RU" sz="2800" dirty="0" smtClean="0"/>
              <a:t> </a:t>
            </a:r>
            <a:r>
              <a:rPr lang="ru-RU" sz="2800" dirty="0" err="1" smtClean="0"/>
              <a:t>Третьяковській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галереї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такі</a:t>
            </a:r>
            <a:r>
              <a:rPr lang="ru-RU" sz="2800" dirty="0" smtClean="0"/>
              <a:t> </a:t>
            </a:r>
            <a:r>
              <a:rPr lang="ru-RU" sz="2800" dirty="0" err="1" smtClean="0"/>
              <a:t>картини</a:t>
            </a:r>
            <a:r>
              <a:rPr lang="ru-RU" sz="2800" dirty="0" smtClean="0"/>
              <a:t>: 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«Рубка </a:t>
            </a:r>
            <a:r>
              <a:rPr lang="ru-RU" dirty="0" err="1" smtClean="0"/>
              <a:t>лісу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Полудень</a:t>
            </a:r>
            <a:r>
              <a:rPr lang="ru-RU" dirty="0" smtClean="0"/>
              <a:t> в </a:t>
            </a:r>
            <a:r>
              <a:rPr lang="ru-RU" dirty="0" err="1" smtClean="0"/>
              <a:t>околиці</a:t>
            </a:r>
            <a:r>
              <a:rPr lang="ru-RU" dirty="0" smtClean="0"/>
              <a:t> </a:t>
            </a:r>
            <a:r>
              <a:rPr lang="ru-RU" dirty="0" err="1" smtClean="0"/>
              <a:t>Москви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 «</a:t>
            </a:r>
            <a:r>
              <a:rPr lang="ru-RU" dirty="0" err="1" smtClean="0"/>
              <a:t>Сосновий</a:t>
            </a:r>
            <a:r>
              <a:rPr lang="ru-RU" dirty="0" smtClean="0"/>
              <a:t> </a:t>
            </a:r>
            <a:r>
              <a:rPr lang="ru-RU" dirty="0" err="1" smtClean="0"/>
              <a:t>ліс</a:t>
            </a:r>
            <a:r>
              <a:rPr lang="ru-RU" dirty="0" smtClean="0"/>
              <a:t>»;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Горілий</a:t>
            </a:r>
            <a:r>
              <a:rPr lang="ru-RU" dirty="0" smtClean="0"/>
              <a:t> </a:t>
            </a:r>
            <a:r>
              <a:rPr lang="ru-RU" dirty="0" err="1" smtClean="0"/>
              <a:t>ліс</a:t>
            </a:r>
            <a:r>
              <a:rPr lang="ru-RU" dirty="0" smtClean="0"/>
              <a:t>»; </a:t>
            </a:r>
          </a:p>
          <a:p>
            <a:r>
              <a:rPr lang="ru-RU" dirty="0" smtClean="0"/>
              <a:t>«Жито»;</a:t>
            </a:r>
          </a:p>
          <a:p>
            <a:r>
              <a:rPr lang="ru-RU" dirty="0" smtClean="0"/>
              <a:t> «</a:t>
            </a:r>
            <a:r>
              <a:rPr lang="ru-RU" dirty="0" err="1" smtClean="0"/>
              <a:t>Дебрі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 «</a:t>
            </a:r>
            <a:r>
              <a:rPr lang="ru-RU" dirty="0" err="1" smtClean="0"/>
              <a:t>Пасіка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Смерековий</a:t>
            </a:r>
            <a:r>
              <a:rPr lang="ru-RU" dirty="0" smtClean="0"/>
              <a:t> </a:t>
            </a:r>
            <a:r>
              <a:rPr lang="ru-RU" dirty="0" err="1" smtClean="0"/>
              <a:t>ліс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 «Ранок у сосновому </a:t>
            </a:r>
            <a:r>
              <a:rPr lang="ru-RU" dirty="0" err="1" smtClean="0"/>
              <a:t>лісі</a:t>
            </a:r>
            <a:r>
              <a:rPr lang="ru-RU" dirty="0" smtClean="0"/>
              <a:t>»;</a:t>
            </a:r>
          </a:p>
          <a:p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сімнадцять</a:t>
            </a:r>
            <a:r>
              <a:rPr lang="ru-RU" dirty="0" smtClean="0"/>
              <a:t> </a:t>
            </a:r>
            <a:r>
              <a:rPr lang="ru-RU" dirty="0" err="1" smtClean="0"/>
              <a:t>майстерень</a:t>
            </a:r>
            <a:r>
              <a:rPr lang="ru-RU" dirty="0" smtClean="0"/>
              <a:t> </a:t>
            </a:r>
            <a:r>
              <a:rPr lang="ru-RU" dirty="0" err="1" smtClean="0"/>
              <a:t>малюнків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узліссі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соснового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лісу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»,                «Сторожка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лісі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1882                                                    1870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x_ec33fb6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0200" y="1524000"/>
            <a:ext cx="3273799" cy="4939561"/>
          </a:xfrm>
        </p:spPr>
      </p:pic>
      <p:pic>
        <p:nvPicPr>
          <p:cNvPr id="6" name="Содержимое 5" descr="462px-Сторожка_в_лесу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06983" y="1524000"/>
            <a:ext cx="3597333" cy="46640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«Ранок в сосновому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лісі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1889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y_70fb8ec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7063684" cy="478564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  «Жито»,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1878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y_96d969b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724846"/>
            <a:ext cx="7499350" cy="424650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Вечір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1882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454px-Вече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16" y="1447800"/>
            <a:ext cx="3638518" cy="48006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253</TotalTime>
  <Words>743</Words>
  <PresentationFormat>Экран (4:3)</PresentationFormat>
  <Paragraphs>101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Солнцестояние</vt:lpstr>
      <vt:lpstr>Російський живопис XIX – XX ст.</vt:lpstr>
      <vt:lpstr>Яскравими представниками російського живопису    XIX – XX ст. були такі відомі художники як: </vt:lpstr>
      <vt:lpstr>Шишкін Іван Іванович:</vt:lpstr>
      <vt:lpstr>Шишкін Іван Іванович</vt:lpstr>
      <vt:lpstr>В московській Третьяковській галереї є такі картини: </vt:lpstr>
      <vt:lpstr>«На узліссі соснового лісу»,                «Сторожка в лісі»,                     1882                                                    1870  </vt:lpstr>
      <vt:lpstr>«Ранок в сосновому лісі»,                  1889</vt:lpstr>
      <vt:lpstr>   «Жито», 1878</vt:lpstr>
      <vt:lpstr>«Вечір», 1882</vt:lpstr>
      <vt:lpstr>«Дубовий гай», 1887</vt:lpstr>
      <vt:lpstr>«Струмок в березовому лісі», 1883</vt:lpstr>
      <vt:lpstr>Куїнджі Архип Іванович</vt:lpstr>
      <vt:lpstr>Куїнджі Архип Іванович</vt:lpstr>
      <vt:lpstr>Найвизначніші твори:</vt:lpstr>
      <vt:lpstr>"Дніпро вранці" 1881</vt:lpstr>
      <vt:lpstr>«Ельбрус. Місячна ніч» (1890—1895)</vt:lpstr>
      <vt:lpstr>"Хмари" 1882</vt:lpstr>
      <vt:lpstr>«Місячна ніч на Дніпрі»  (1880)</vt:lpstr>
      <vt:lpstr>«Після дощу» (1879)</vt:lpstr>
      <vt:lpstr>«Осінь», до 1890</vt:lpstr>
      <vt:lpstr>Айвазовський Іван Костянтинович</vt:lpstr>
      <vt:lpstr>Айвазовський Іван Костянтинович</vt:lpstr>
      <vt:lpstr>Могила художника:</vt:lpstr>
      <vt:lpstr>Особливо відомий як баталіст, картинами:</vt:lpstr>
      <vt:lpstr>Пейзажі Криму:</vt:lpstr>
      <vt:lpstr>«Бій брига „Меркурій“» (1892)</vt:lpstr>
      <vt:lpstr>Корабель в морі, 1900</vt:lpstr>
      <vt:lpstr>Чумаки в Малоросії, 1870-1880</vt:lpstr>
      <vt:lpstr>Український пейзаж з чумаками при місяці, 1869</vt:lpstr>
      <vt:lpstr>Кавказ. Вид на море, 1899</vt:lpstr>
      <vt:lpstr>Рибалки на березі</vt:lpstr>
      <vt:lpstr>Бриг «Меркурій», 1848</vt:lpstr>
      <vt:lpstr>Шторм, 1854</vt:lpstr>
      <vt:lpstr>Весілля в Україні, 1892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Російський живопис IXX – XX ст.</dc:title>
  <dc:creator>Polina</dc:creator>
  <cp:lastModifiedBy>Polina</cp:lastModifiedBy>
  <cp:revision>30</cp:revision>
  <dcterms:created xsi:type="dcterms:W3CDTF">2013-10-20T16:13:22Z</dcterms:created>
  <dcterms:modified xsi:type="dcterms:W3CDTF">2013-12-12T21:29:16Z</dcterms:modified>
</cp:coreProperties>
</file>