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0" r:id="rId13"/>
    <p:sldId id="289" r:id="rId14"/>
    <p:sldId id="292" r:id="rId15"/>
    <p:sldId id="264" r:id="rId16"/>
    <p:sldId id="291" r:id="rId17"/>
    <p:sldId id="293" r:id="rId18"/>
    <p:sldId id="273" r:id="rId19"/>
    <p:sldId id="269" r:id="rId20"/>
    <p:sldId id="270" r:id="rId21"/>
    <p:sldId id="271" r:id="rId22"/>
    <p:sldId id="272" r:id="rId23"/>
    <p:sldId id="266" r:id="rId24"/>
    <p:sldId id="29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81BD"/>
    <a:srgbClr val="277D9B"/>
    <a:srgbClr val="080808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8493-0F95-4A4B-98C8-CF244336131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459B-7AC1-46B2-A653-E33B1F9DF4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8493-0F95-4A4B-98C8-CF244336131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459B-7AC1-46B2-A653-E33B1F9DF4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8493-0F95-4A4B-98C8-CF244336131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459B-7AC1-46B2-A653-E33B1F9DF4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8493-0F95-4A4B-98C8-CF244336131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459B-7AC1-46B2-A653-E33B1F9DF4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8493-0F95-4A4B-98C8-CF244336131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459B-7AC1-46B2-A653-E33B1F9DF4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8493-0F95-4A4B-98C8-CF244336131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459B-7AC1-46B2-A653-E33B1F9DF4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8493-0F95-4A4B-98C8-CF244336131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459B-7AC1-46B2-A653-E33B1F9DF4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8493-0F95-4A4B-98C8-CF244336131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459B-7AC1-46B2-A653-E33B1F9DF4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8493-0F95-4A4B-98C8-CF244336131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459B-7AC1-46B2-A653-E33B1F9DF4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8493-0F95-4A4B-98C8-CF244336131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459B-7AC1-46B2-A653-E33B1F9DF4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8493-0F95-4A4B-98C8-CF244336131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459B-7AC1-46B2-A653-E33B1F9DF4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E8493-0F95-4A4B-98C8-CF244336131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A459B-7AC1-46B2-A653-E33B1F9DF4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3"/>
            <a:ext cx="7560840" cy="1656183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1"/>
                </a:solidFill>
                <a:latin typeface="Segoe Print" pitchFamily="2" charset="0"/>
                <a:cs typeface="Courier New" pitchFamily="49" charset="0"/>
              </a:rPr>
              <a:t>Беларусь</a:t>
            </a:r>
            <a:br>
              <a:rPr lang="ru-RU" sz="9600" b="1" dirty="0" smtClean="0">
                <a:solidFill>
                  <a:schemeClr val="accent1"/>
                </a:solidFill>
                <a:latin typeface="Segoe Print" pitchFamily="2" charset="0"/>
                <a:cs typeface="Courier New" pitchFamily="49" charset="0"/>
              </a:rPr>
            </a:br>
            <a:r>
              <a:rPr lang="ru-RU" sz="4000" b="1" dirty="0" smtClean="0">
                <a:solidFill>
                  <a:schemeClr val="accent1"/>
                </a:solidFill>
                <a:latin typeface="Segoe Print" pitchFamily="2" charset="0"/>
                <a:cs typeface="Courier New" pitchFamily="49" charset="0"/>
              </a:rPr>
              <a:t>после распада СССР</a:t>
            </a:r>
            <a:endParaRPr lang="ru-RU" sz="9600" b="1" dirty="0">
              <a:solidFill>
                <a:schemeClr val="accent1"/>
              </a:solidFill>
              <a:latin typeface="Segoe Print" pitchFamily="2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круглений прямокутник 7"/>
          <p:cNvSpPr/>
          <p:nvPr/>
        </p:nvSpPr>
        <p:spPr>
          <a:xfrm>
            <a:off x="857224" y="4286256"/>
            <a:ext cx="7358114" cy="1285884"/>
          </a:xfrm>
          <a:prstGeom prst="roundRect">
            <a:avLst/>
          </a:prstGeom>
          <a:solidFill>
            <a:srgbClr val="4F81BD">
              <a:alpha val="5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785786" y="3071810"/>
            <a:ext cx="7286676" cy="714380"/>
          </a:xfrm>
          <a:prstGeom prst="roundRect">
            <a:avLst/>
          </a:prstGeom>
          <a:solidFill>
            <a:srgbClr val="4F81BD">
              <a:alpha val="49020"/>
            </a:srgbClr>
          </a:solidFill>
          <a:ln>
            <a:solidFill>
              <a:srgbClr val="277D9B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257296"/>
          </a:xfrm>
          <a:solidFill>
            <a:srgbClr val="000000">
              <a:alpha val="25882"/>
            </a:srgb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РЕФЕРЕНДУМ ПОКАЗАЛ, ЧТО БОЛЬШЕНСТВО ИЗБЕРАТЕЛЕЙ ЗА ПРЕЗИДЕНТА, ПО КОТОРОМУ:</a:t>
            </a:r>
          </a:p>
          <a:p>
            <a:pPr algn="ctr"/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57224" y="3143248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>
                <a:solidFill>
                  <a:schemeClr val="bg1"/>
                </a:solidFill>
              </a:rPr>
              <a:t>Главой</a:t>
            </a:r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uk-UA" sz="3200" dirty="0" err="1" smtClean="0">
                <a:solidFill>
                  <a:schemeClr val="bg1"/>
                </a:solidFill>
              </a:rPr>
              <a:t>государства</a:t>
            </a:r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uk-UA" sz="3200" dirty="0" err="1" smtClean="0">
                <a:solidFill>
                  <a:schemeClr val="bg1"/>
                </a:solidFill>
              </a:rPr>
              <a:t>является</a:t>
            </a:r>
            <a:r>
              <a:rPr lang="uk-UA" sz="3200" dirty="0" smtClean="0">
                <a:solidFill>
                  <a:schemeClr val="bg1"/>
                </a:solidFill>
              </a:rPr>
              <a:t> Президент</a:t>
            </a:r>
            <a:endParaRPr lang="uk-U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4286256"/>
            <a:ext cx="7715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Представительный и законодательный орган власти - Парламент</a:t>
            </a:r>
            <a:endParaRPr lang="uk-UA" sz="3200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4525963"/>
          </a:xfrm>
          <a:solidFill>
            <a:srgbClr val="000000">
              <a:alpha val="30196"/>
            </a:srgb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Укреплению стабильности в стране способствовало проведение в 2001 г. </a:t>
            </a:r>
            <a:r>
              <a:rPr lang="ru-RU" dirty="0" err="1" smtClean="0">
                <a:solidFill>
                  <a:schemeClr val="bg1"/>
                </a:solidFill>
              </a:rPr>
              <a:t>выбо</a:t>
            </a:r>
            <a:r>
              <a:rPr lang="ru-RU" dirty="0" smtClean="0">
                <a:solidFill>
                  <a:schemeClr val="bg1"/>
                </a:solidFill>
              </a:rPr>
              <a:t>- ров Президента Республики Беларусь, которые имели альтернативный </a:t>
            </a:r>
            <a:r>
              <a:rPr lang="ru-RU" dirty="0" smtClean="0">
                <a:solidFill>
                  <a:schemeClr val="bg1"/>
                </a:solidFill>
              </a:rPr>
              <a:t>характер</a:t>
            </a:r>
            <a:r>
              <a:rPr lang="ru-RU" dirty="0" smtClean="0">
                <a:solidFill>
                  <a:schemeClr val="bg1"/>
                </a:solidFill>
              </a:rPr>
              <a:t>, т.к. в них приняли участие три кандидата на данную должность. </a:t>
            </a:r>
            <a:r>
              <a:rPr lang="ru-RU" dirty="0" smtClean="0">
                <a:solidFill>
                  <a:schemeClr val="bg1"/>
                </a:solidFill>
              </a:rPr>
              <a:t>Президентом </a:t>
            </a:r>
            <a:r>
              <a:rPr lang="ru-RU" dirty="0" smtClean="0">
                <a:solidFill>
                  <a:schemeClr val="bg1"/>
                </a:solidFill>
              </a:rPr>
              <a:t>Республики Беларусь на второй срок был избран А.Г.Лукашенко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argumentua.com/sites/default/files/lukashenko1_1.jpg?1355074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929066"/>
            <a:ext cx="3286148" cy="2607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rgbClr val="000000">
              <a:alpha val="3098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2008—2009 годах Белоруссия участвовала в программе Восточное партнёрство вместе с Украиной, Молдовой, Грузией, Арменией и Азербайджаном. Был отменён запрет на въезд в страны ЕС ряда белорусских чиновников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декабря 2010 года состоялись четвёртые президентские выборы. Александр Лукашенко был избран </a:t>
            </a:r>
            <a:r>
              <a:rPr lang="ru-RU" dirty="0" smtClean="0">
                <a:solidFill>
                  <a:srgbClr val="FF0000"/>
                </a:solidFill>
              </a:rPr>
              <a:t>на четвёртый срок.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После выборов оппозиционными кандидатами был организован </a:t>
            </a:r>
            <a:r>
              <a:rPr lang="ru-RU" i="1" dirty="0" smtClean="0">
                <a:solidFill>
                  <a:schemeClr val="bg1"/>
                </a:solidFill>
              </a:rPr>
              <a:t>митинг.</a:t>
            </a:r>
            <a:endParaRPr lang="uk-UA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rgbClr val="080808">
              <a:alpha val="25098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октябре 2004 года на референдуме было снято ограничение в два срока на пребывание на посте президента.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марта 2006 года состоялись очередные президентские выборы, на которых, согласно официальным данным, в первом туре победил Лукашенко, набрав 82,3 % голосов. ЕС и США признали выборы недемократическими, а их результаты — сфальсифицированными. Джордж Буш запретил въезд в США членам правительства </a:t>
            </a:r>
            <a:r>
              <a:rPr lang="ru-RU" dirty="0" err="1" smtClean="0">
                <a:solidFill>
                  <a:schemeClr val="bg1"/>
                </a:solidFill>
              </a:rPr>
              <a:t>А.Лукашенкое</a:t>
            </a:r>
            <a:r>
              <a:rPr lang="ru-RU" dirty="0" smtClean="0">
                <a:solidFill>
                  <a:schemeClr val="bg1"/>
                </a:solidFill>
              </a:rPr>
              <a:t> на посту президента.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Алексей\Desktop\minsk-svisloch-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5260939" cy="286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Алексей\Desktop\0_61207_6e9c83ae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4" y="0"/>
            <a:ext cx="3902076" cy="25447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solidFill>
            <a:srgbClr val="000000">
              <a:alpha val="45098"/>
            </a:srgb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Существует много критики правительства </a:t>
            </a:r>
            <a:r>
              <a:rPr lang="ru-RU" dirty="0" err="1" smtClean="0">
                <a:solidFill>
                  <a:schemeClr val="bg1"/>
                </a:solidFill>
              </a:rPr>
              <a:t>Лукашенка</a:t>
            </a:r>
            <a:r>
              <a:rPr lang="ru-RU" dirty="0" smtClean="0">
                <a:solidFill>
                  <a:schemeClr val="bg1"/>
                </a:solidFill>
              </a:rPr>
              <a:t>, однако что сразу замечаешь, въезжая в современную Беларусь, что там чисто, порядок и нет пьяных людей.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Там действуют очень строгие законы, высшей степенью наказания их несоблюдения является- смертная казнь.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411227.vk.me/v411227384/bac2/k1r2VFyWq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326301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8" name="Picture 4" descr="C:\Users\Алексей\Desktop\minsk-svisloch-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2" y="642918"/>
            <a:ext cx="9065158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Users\Алексей\Desktop\0_61207_6e9c83ae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653758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zdes.com.ua/wp-content/gallery/22-11-2012/national_library_min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.pics.livejournal.com/ramonak_ru/24599376/101177/10117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285728"/>
            <a:ext cx="9334500" cy="6200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728" y="4857760"/>
            <a:ext cx="6072230" cy="18573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  19 сентября 1991 г. Белорусская Советская Социалистическая Республика (БССР) была переименована в Республику Беларусь, были приняты новый государственный герб и новый государственный флаг, а позднее — новая Конституция и гражданский паспорт.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лексей\Desktop\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4581525" cy="2790825"/>
          </a:xfrm>
          <a:prstGeom prst="rect">
            <a:avLst/>
          </a:prstGeom>
          <a:noFill/>
        </p:spPr>
      </p:pic>
      <p:pic>
        <p:nvPicPr>
          <p:cNvPr id="1027" name="Picture 3" descr="C:\Users\Алексей\Desktop\Flag_of_Belarus_(1918,_1991-1995)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574043" y="5643578"/>
            <a:ext cx="1249426" cy="2524076"/>
          </a:xfrm>
          <a:prstGeom prst="rect">
            <a:avLst/>
          </a:prstGeom>
          <a:noFill/>
        </p:spPr>
      </p:pic>
      <p:pic>
        <p:nvPicPr>
          <p:cNvPr id="1028" name="Picture 4" descr="C:\Users\Алексей\Desktop\Flag_of_Belarus_(1918,_1991-1995).svg.png"/>
          <p:cNvPicPr>
            <a:picLocks noChangeAspect="1" noChangeArrowheads="1"/>
          </p:cNvPicPr>
          <p:nvPr/>
        </p:nvPicPr>
        <p:blipFill>
          <a:blip r:embed="rId3"/>
          <a:srcRect r="20000"/>
          <a:stretch>
            <a:fillRect/>
          </a:stretch>
        </p:blipFill>
        <p:spPr bwMode="auto">
          <a:xfrm>
            <a:off x="857225" y="1857365"/>
            <a:ext cx="4572031" cy="27860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insk-digitals.narod.ru/belarus/zamok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elturist.ru/wp-content/uploads/2012/08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raznyestrany.com/images/belovegska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142900"/>
            <a:ext cx="10644230" cy="71844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rionvelo.narod.ru/images/kolsky3-06/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21433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4714884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внимание!!!</a:t>
            </a:r>
            <a:endParaRPr lang="uk-U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78595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Однако в 1995 году этот флаг был запрещен, а вместо него стал этот.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Picture 2" descr="File:Flag of Belaru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85926"/>
            <a:ext cx="3571900" cy="1785950"/>
          </a:xfrm>
          <a:prstGeom prst="rect">
            <a:avLst/>
          </a:prstGeom>
          <a:noFill/>
        </p:spPr>
      </p:pic>
      <p:pic>
        <p:nvPicPr>
          <p:cNvPr id="5" name="Picture 4" descr="File:Coat of arms of Belaru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3236152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  <a:solidFill>
            <a:srgbClr val="F8F8F8">
              <a:alpha val="52157"/>
            </a:srgb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В 1993 году Республика Беларусь подписала Договор о нераспространении ядерного оружия — и вскоре все ядерные вооружения были окончательно выведены с территории страны.</a:t>
            </a:r>
            <a:endParaRPr lang="uk-UA" dirty="0"/>
          </a:p>
        </p:txBody>
      </p:sp>
      <p:pic>
        <p:nvPicPr>
          <p:cNvPr id="2050" name="Picture 2" descr="C:\Users\Алексей\Desktop\513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6650" y="3646488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5072074"/>
          </a:xfrm>
          <a:solidFill>
            <a:srgbClr val="080808">
              <a:alpha val="40000"/>
            </a:srgb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В июне-июле 1994 года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состоялись выборы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Президента, прошедшие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в два тура. В результате всенародного голосования первым и единственным Президентом Белоруссии был избран Александр Лукашенко. 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argumentua.com/sites/default/files/lukashenko1_1.jpg?1355074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3857620" cy="3060800"/>
          </a:xfrm>
          <a:prstGeom prst="round2Diag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Алексей\Desktop\20120404_sherl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620000" cy="52324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635000"/>
          </a:effec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1472" y="4643446"/>
            <a:ext cx="8229600" cy="162006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Распад СССР вызвал политический, экономический и культурный шок у миллионов белорусов. 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9001156" cy="18573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"Раздвоение" белорусского сознания: "глобализм" против "фундаментализма"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1472" y="5572140"/>
            <a:ext cx="8229600" cy="554023"/>
          </a:xfrm>
        </p:spPr>
        <p:txBody>
          <a:bodyPr>
            <a:normAutofit fontScale="92500"/>
          </a:bodyPr>
          <a:lstStyle/>
          <a:p>
            <a:r>
              <a:rPr lang="uk-UA" i="1" dirty="0" err="1" smtClean="0">
                <a:solidFill>
                  <a:schemeClr val="bg1"/>
                </a:solidFill>
              </a:rPr>
              <a:t>Внешнеполитические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 err="1" smtClean="0">
                <a:solidFill>
                  <a:schemeClr val="bg1"/>
                </a:solidFill>
              </a:rPr>
              <a:t>ориентации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  <a:r>
              <a:rPr lang="uk-UA" i="1" dirty="0" err="1" smtClean="0">
                <a:solidFill>
                  <a:schemeClr val="bg1"/>
                </a:solidFill>
              </a:rPr>
              <a:t>белорусов</a:t>
            </a:r>
            <a:endParaRPr lang="uk-UA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Алексей\Desktop\Без імені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8786874" cy="23002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6572272"/>
          </a:xfrm>
          <a:solidFill>
            <a:srgbClr val="080808">
              <a:alpha val="36078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Создание в 1991 г. Суверенного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Государства Республики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Беларусь вызвало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необходимость оформления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Её Национальной </a:t>
            </a:r>
            <a:r>
              <a:rPr lang="ru-RU" b="1" dirty="0" err="1" smtClean="0">
                <a:solidFill>
                  <a:schemeClr val="bg1"/>
                </a:solidFill>
              </a:rPr>
              <a:t>государственн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ости. Прежде всего требовалось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создать действенную модель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государственного устройства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Конституция, принятая </a:t>
            </a:r>
            <a:r>
              <a:rPr lang="uk-UA" b="1" dirty="0" smtClean="0">
                <a:solidFill>
                  <a:schemeClr val="bg1"/>
                </a:solidFill>
              </a:rPr>
              <a:t>15 </a:t>
            </a:r>
            <a:r>
              <a:rPr lang="uk-UA" b="1" dirty="0" err="1" smtClean="0">
                <a:solidFill>
                  <a:schemeClr val="bg1"/>
                </a:solidFill>
              </a:rPr>
              <a:t>марта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1994 г, не </a:t>
            </a:r>
            <a:r>
              <a:rPr lang="uk-UA" b="1" dirty="0" err="1" smtClean="0">
                <a:solidFill>
                  <a:schemeClr val="bg1"/>
                </a:solidFill>
              </a:rPr>
              <a:t>четко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описовала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полномочия</a:t>
            </a:r>
            <a:r>
              <a:rPr lang="uk-UA" b="1" dirty="0" smtClean="0">
                <a:solidFill>
                  <a:schemeClr val="bg1"/>
                </a:solidFill>
              </a:rPr>
              <a:t> президента и </a:t>
            </a:r>
          </a:p>
          <a:p>
            <a:pPr>
              <a:buNone/>
            </a:pPr>
            <a:r>
              <a:rPr lang="uk-UA" b="1" dirty="0" err="1" smtClean="0">
                <a:solidFill>
                  <a:schemeClr val="bg1"/>
                </a:solidFill>
              </a:rPr>
              <a:t>парламента-</a:t>
            </a:r>
            <a:r>
              <a:rPr lang="uk-UA" b="1" dirty="0" smtClean="0">
                <a:solidFill>
                  <a:schemeClr val="bg1"/>
                </a:solidFill>
              </a:rPr>
              <a:t> Верховного </a:t>
            </a:r>
            <a:r>
              <a:rPr lang="uk-UA" b="1" dirty="0" err="1" smtClean="0">
                <a:solidFill>
                  <a:schemeClr val="bg1"/>
                </a:solidFill>
              </a:rPr>
              <a:t>Совета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2050" name="Picture 2" descr="C:\Users\Алексей\Desktop\k_1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7506" y="642918"/>
            <a:ext cx="3496494" cy="557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2910" y="1714488"/>
            <a:ext cx="8229600" cy="4525963"/>
          </a:xfrm>
          <a:solidFill>
            <a:srgbClr val="000000">
              <a:alpha val="23922"/>
            </a:srgbClr>
          </a:solidFill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Противостояние парламента президенту вызвало  острый кризис. Важную роль в разрешении противостояния между законодательной </a:t>
            </a:r>
            <a:r>
              <a:rPr lang="ru-RU" smtClean="0">
                <a:solidFill>
                  <a:schemeClr val="bg1"/>
                </a:solidFill>
              </a:rPr>
              <a:t>и исполнительной </a:t>
            </a:r>
            <a:r>
              <a:rPr lang="ru-RU" dirty="0" smtClean="0">
                <a:solidFill>
                  <a:schemeClr val="bg1"/>
                </a:solidFill>
              </a:rPr>
              <a:t>ветвями власти сыграл республиканский референдум, проведённый 24 ноября 1996 г, на котором было предложено два варианта изменения Конституции (Президентский и Парламентский)</a:t>
            </a:r>
            <a:endParaRPr lang="uk-U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270</Words>
  <Application>Microsoft Office PowerPoint</Application>
  <PresentationFormat>Екран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Тема Office</vt:lpstr>
      <vt:lpstr>Беларусь после распада СССР</vt:lpstr>
      <vt:lpstr>Слайд 2</vt:lpstr>
      <vt:lpstr>Слайд 3</vt:lpstr>
      <vt:lpstr>Слайд 4</vt:lpstr>
      <vt:lpstr>Слайд 5</vt:lpstr>
      <vt:lpstr>Слайд 6</vt:lpstr>
      <vt:lpstr>"Раздвоение" белорусского сознания: "глобализм" против "фундаментализма"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Белоруссия</dc:title>
  <dc:creator>LEX-PEX.NET</dc:creator>
  <cp:lastModifiedBy>Алексей</cp:lastModifiedBy>
  <cp:revision>91</cp:revision>
  <dcterms:created xsi:type="dcterms:W3CDTF">2013-03-02T09:34:25Z</dcterms:created>
  <dcterms:modified xsi:type="dcterms:W3CDTF">2015-02-11T20:03:35Z</dcterms:modified>
</cp:coreProperties>
</file>