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73" r:id="rId3"/>
    <p:sldId id="257" r:id="rId4"/>
    <p:sldId id="258" r:id="rId5"/>
    <p:sldId id="259" r:id="rId6"/>
    <p:sldId id="263" r:id="rId7"/>
    <p:sldId id="261" r:id="rId8"/>
    <p:sldId id="262" r:id="rId9"/>
    <p:sldId id="264" r:id="rId10"/>
    <p:sldId id="265" r:id="rId11"/>
    <p:sldId id="260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5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Зерно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1949</c:v>
                </c:pt>
                <c:pt idx="1">
                  <c:v>1978</c:v>
                </c:pt>
                <c:pt idx="2">
                  <c:v>2000</c:v>
                </c:pt>
                <c:pt idx="3">
                  <c:v>2001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113.18</c:v>
                </c:pt>
                <c:pt idx="1">
                  <c:v>304.77</c:v>
                </c:pt>
                <c:pt idx="2">
                  <c:v>462.18</c:v>
                </c:pt>
                <c:pt idx="3">
                  <c:v>452.62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Бавовник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1949</c:v>
                </c:pt>
                <c:pt idx="1">
                  <c:v>1978</c:v>
                </c:pt>
                <c:pt idx="2">
                  <c:v>2000</c:v>
                </c:pt>
                <c:pt idx="3">
                  <c:v>2001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0.44400000000000001</c:v>
                </c:pt>
                <c:pt idx="1">
                  <c:v>2.1669999999999998</c:v>
                </c:pt>
                <c:pt idx="2">
                  <c:v>4.4169999999999998</c:v>
                </c:pt>
                <c:pt idx="3">
                  <c:v>5.32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Масляна сировина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1949</c:v>
                </c:pt>
                <c:pt idx="1">
                  <c:v>1978</c:v>
                </c:pt>
                <c:pt idx="2">
                  <c:v>2000</c:v>
                </c:pt>
                <c:pt idx="3">
                  <c:v>2001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2.5640000000000001</c:v>
                </c:pt>
                <c:pt idx="1">
                  <c:v>5.218</c:v>
                </c:pt>
                <c:pt idx="2">
                  <c:v>29.547999999999998</c:v>
                </c:pt>
                <c:pt idx="3">
                  <c:v>28.72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Цукрова тростина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1949</c:v>
                </c:pt>
                <c:pt idx="1">
                  <c:v>1978</c:v>
                </c:pt>
                <c:pt idx="2">
                  <c:v>2000</c:v>
                </c:pt>
                <c:pt idx="3">
                  <c:v>2001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2.6419999999999999</c:v>
                </c:pt>
                <c:pt idx="1">
                  <c:v>21.116</c:v>
                </c:pt>
                <c:pt idx="2">
                  <c:v>68.28</c:v>
                </c:pt>
                <c:pt idx="3">
                  <c:v>77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Цукровий буряк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1949</c:v>
                </c:pt>
                <c:pt idx="1">
                  <c:v>1978</c:v>
                </c:pt>
                <c:pt idx="2">
                  <c:v>2000</c:v>
                </c:pt>
                <c:pt idx="3">
                  <c:v>2001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0.191</c:v>
                </c:pt>
                <c:pt idx="1">
                  <c:v>2.702</c:v>
                </c:pt>
                <c:pt idx="2">
                  <c:v>8.0730000000000004</c:v>
                </c:pt>
                <c:pt idx="3">
                  <c:v>10.9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Тютюн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1949</c:v>
                </c:pt>
                <c:pt idx="1">
                  <c:v>1978</c:v>
                </c:pt>
                <c:pt idx="2">
                  <c:v>2000</c:v>
                </c:pt>
                <c:pt idx="3">
                  <c:v>2001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0.43</c:v>
                </c:pt>
                <c:pt idx="1">
                  <c:v>1.052</c:v>
                </c:pt>
                <c:pt idx="2">
                  <c:v>2.238</c:v>
                </c:pt>
                <c:pt idx="3">
                  <c:v>2.04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Чай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1949</c:v>
                </c:pt>
                <c:pt idx="1">
                  <c:v>1978</c:v>
                </c:pt>
                <c:pt idx="2">
                  <c:v>2000</c:v>
                </c:pt>
                <c:pt idx="3">
                  <c:v>2001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4.1000000000000002E-2</c:v>
                </c:pt>
                <c:pt idx="1">
                  <c:v>0.26800000000000002</c:v>
                </c:pt>
                <c:pt idx="2">
                  <c:v>0.68300000000000005</c:v>
                </c:pt>
                <c:pt idx="3">
                  <c:v>0.69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Фрукти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1949</c:v>
                </c:pt>
                <c:pt idx="1">
                  <c:v>1978</c:v>
                </c:pt>
                <c:pt idx="2">
                  <c:v>2000</c:v>
                </c:pt>
                <c:pt idx="3">
                  <c:v>2001</c:v>
                </c:pt>
              </c:numCache>
            </c:num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1.2</c:v>
                </c:pt>
                <c:pt idx="1">
                  <c:v>6.57</c:v>
                </c:pt>
                <c:pt idx="2">
                  <c:v>62.250999999999998</c:v>
                </c:pt>
                <c:pt idx="3">
                  <c:v>65.36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М'ясо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1949</c:v>
                </c:pt>
                <c:pt idx="1">
                  <c:v>1978</c:v>
                </c:pt>
                <c:pt idx="2">
                  <c:v>2000</c:v>
                </c:pt>
                <c:pt idx="3">
                  <c:v>2001</c:v>
                </c:pt>
              </c:numCache>
            </c:num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8.5630000000000006</c:v>
                </c:pt>
                <c:pt idx="2">
                  <c:v>61.253999999999998</c:v>
                </c:pt>
                <c:pt idx="3">
                  <c:v>63.4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91712"/>
        <c:axId val="19893248"/>
        <c:axId val="0"/>
      </c:bar3DChart>
      <c:catAx>
        <c:axId val="1989171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9893248"/>
        <c:crosses val="autoZero"/>
        <c:auto val="1"/>
        <c:lblAlgn val="ctr"/>
        <c:lblOffset val="100"/>
        <c:noMultiLvlLbl val="1"/>
      </c:catAx>
      <c:valAx>
        <c:axId val="1989324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9891712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6590" y="4497935"/>
            <a:ext cx="4428445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40" y="373441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6F40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6590" y="4497935"/>
            <a:ext cx="4428445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40" y="373441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6F40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95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37490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443835"/>
            <a:ext cx="6413610" cy="4581150"/>
          </a:xfrm>
        </p:spPr>
        <p:txBody>
          <a:bodyPr/>
          <a:lstStyle>
            <a:lvl1pPr>
              <a:defRPr sz="2800">
                <a:solidFill>
                  <a:srgbClr val="6F4001"/>
                </a:solidFill>
              </a:defRPr>
            </a:lvl1pPr>
            <a:lvl2pPr>
              <a:defRPr>
                <a:solidFill>
                  <a:srgbClr val="6F4001"/>
                </a:solidFill>
              </a:defRPr>
            </a:lvl2pPr>
            <a:lvl3pPr>
              <a:defRPr>
                <a:solidFill>
                  <a:srgbClr val="6F4001"/>
                </a:solidFill>
              </a:defRPr>
            </a:lvl3pPr>
            <a:lvl4pPr>
              <a:defRPr>
                <a:solidFill>
                  <a:srgbClr val="6F4001"/>
                </a:solidFill>
              </a:defRPr>
            </a:lvl4pPr>
            <a:lvl5pPr>
              <a:defRPr>
                <a:solidFill>
                  <a:srgbClr val="6F400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0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C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rgbClr val="6F4001"/>
                </a:solidFill>
              </a:defRPr>
            </a:lvl1pPr>
            <a:lvl2pPr>
              <a:defRPr>
                <a:solidFill>
                  <a:srgbClr val="6F4001"/>
                </a:solidFill>
              </a:defRPr>
            </a:lvl2pPr>
            <a:lvl3pPr>
              <a:defRPr>
                <a:solidFill>
                  <a:srgbClr val="6F4001"/>
                </a:solidFill>
              </a:defRPr>
            </a:lvl3pPr>
            <a:lvl4pPr>
              <a:defRPr>
                <a:solidFill>
                  <a:srgbClr val="6F4001"/>
                </a:solidFill>
              </a:defRPr>
            </a:lvl4pPr>
            <a:lvl5pPr>
              <a:defRPr>
                <a:solidFill>
                  <a:srgbClr val="6F400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5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06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75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37490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157467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CC99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1920992"/>
            <a:ext cx="3054100" cy="3035058"/>
          </a:xfrm>
        </p:spPr>
        <p:txBody>
          <a:bodyPr/>
          <a:lstStyle>
            <a:lvl1pPr>
              <a:defRPr sz="2400">
                <a:solidFill>
                  <a:srgbClr val="6F4001"/>
                </a:solidFill>
              </a:defRPr>
            </a:lvl1pPr>
            <a:lvl2pPr>
              <a:defRPr sz="2000">
                <a:solidFill>
                  <a:srgbClr val="6F4001"/>
                </a:solidFill>
              </a:defRPr>
            </a:lvl2pPr>
            <a:lvl3pPr>
              <a:defRPr sz="1800">
                <a:solidFill>
                  <a:srgbClr val="6F4001"/>
                </a:solidFill>
              </a:defRPr>
            </a:lvl3pPr>
            <a:lvl4pPr>
              <a:defRPr sz="1600">
                <a:solidFill>
                  <a:srgbClr val="6F4001"/>
                </a:solidFill>
              </a:defRPr>
            </a:lvl4pPr>
            <a:lvl5pPr>
              <a:defRPr sz="1600">
                <a:solidFill>
                  <a:srgbClr val="6F400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157467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C99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1920992"/>
            <a:ext cx="3054100" cy="3035058"/>
          </a:xfrm>
        </p:spPr>
        <p:txBody>
          <a:bodyPr/>
          <a:lstStyle>
            <a:lvl1pPr>
              <a:defRPr sz="2400">
                <a:solidFill>
                  <a:srgbClr val="6F4001"/>
                </a:solidFill>
              </a:defRPr>
            </a:lvl1pPr>
            <a:lvl2pPr>
              <a:defRPr sz="2000">
                <a:solidFill>
                  <a:srgbClr val="6F4001"/>
                </a:solidFill>
              </a:defRPr>
            </a:lvl2pPr>
            <a:lvl3pPr>
              <a:defRPr sz="1800">
                <a:solidFill>
                  <a:srgbClr val="6F4001"/>
                </a:solidFill>
              </a:defRPr>
            </a:lvl3pPr>
            <a:lvl4pPr>
              <a:defRPr sz="1600">
                <a:solidFill>
                  <a:srgbClr val="6F4001"/>
                </a:solidFill>
              </a:defRPr>
            </a:lvl4pPr>
            <a:lvl5pPr>
              <a:defRPr sz="1600">
                <a:solidFill>
                  <a:srgbClr val="6F400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78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37490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443835"/>
            <a:ext cx="6413610" cy="4581150"/>
          </a:xfrm>
        </p:spPr>
        <p:txBody>
          <a:bodyPr/>
          <a:lstStyle>
            <a:lvl1pPr>
              <a:defRPr sz="2800">
                <a:solidFill>
                  <a:srgbClr val="6F4001"/>
                </a:solidFill>
              </a:defRPr>
            </a:lvl1pPr>
            <a:lvl2pPr>
              <a:defRPr>
                <a:solidFill>
                  <a:srgbClr val="6F4001"/>
                </a:solidFill>
              </a:defRPr>
            </a:lvl2pPr>
            <a:lvl3pPr>
              <a:defRPr>
                <a:solidFill>
                  <a:srgbClr val="6F4001"/>
                </a:solidFill>
              </a:defRPr>
            </a:lvl3pPr>
            <a:lvl4pPr>
              <a:defRPr>
                <a:solidFill>
                  <a:srgbClr val="6F4001"/>
                </a:solidFill>
              </a:defRPr>
            </a:lvl4pPr>
            <a:lvl5pPr>
              <a:defRPr>
                <a:solidFill>
                  <a:srgbClr val="6F400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41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28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16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46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1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C99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rgbClr val="6F4001"/>
                </a:solidFill>
              </a:defRPr>
            </a:lvl1pPr>
            <a:lvl2pPr>
              <a:defRPr>
                <a:solidFill>
                  <a:srgbClr val="6F4001"/>
                </a:solidFill>
              </a:defRPr>
            </a:lvl2pPr>
            <a:lvl3pPr>
              <a:defRPr>
                <a:solidFill>
                  <a:srgbClr val="6F4001"/>
                </a:solidFill>
              </a:defRPr>
            </a:lvl3pPr>
            <a:lvl4pPr>
              <a:defRPr>
                <a:solidFill>
                  <a:srgbClr val="6F4001"/>
                </a:solidFill>
              </a:defRPr>
            </a:lvl4pPr>
            <a:lvl5pPr>
              <a:defRPr>
                <a:solidFill>
                  <a:srgbClr val="6F400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37490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157467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CC99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1920992"/>
            <a:ext cx="3054100" cy="3035058"/>
          </a:xfrm>
        </p:spPr>
        <p:txBody>
          <a:bodyPr/>
          <a:lstStyle>
            <a:lvl1pPr>
              <a:defRPr sz="2400">
                <a:solidFill>
                  <a:srgbClr val="6F4001"/>
                </a:solidFill>
              </a:defRPr>
            </a:lvl1pPr>
            <a:lvl2pPr>
              <a:defRPr sz="2000">
                <a:solidFill>
                  <a:srgbClr val="6F4001"/>
                </a:solidFill>
              </a:defRPr>
            </a:lvl2pPr>
            <a:lvl3pPr>
              <a:defRPr sz="1800">
                <a:solidFill>
                  <a:srgbClr val="6F4001"/>
                </a:solidFill>
              </a:defRPr>
            </a:lvl3pPr>
            <a:lvl4pPr>
              <a:defRPr sz="1600">
                <a:solidFill>
                  <a:srgbClr val="6F4001"/>
                </a:solidFill>
              </a:defRPr>
            </a:lvl4pPr>
            <a:lvl5pPr>
              <a:defRPr sz="1600">
                <a:solidFill>
                  <a:srgbClr val="6F400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157467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C99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1920992"/>
            <a:ext cx="3054100" cy="3035058"/>
          </a:xfrm>
        </p:spPr>
        <p:txBody>
          <a:bodyPr/>
          <a:lstStyle>
            <a:lvl1pPr>
              <a:defRPr sz="2400">
                <a:solidFill>
                  <a:srgbClr val="6F4001"/>
                </a:solidFill>
              </a:defRPr>
            </a:lvl1pPr>
            <a:lvl2pPr>
              <a:defRPr sz="2000">
                <a:solidFill>
                  <a:srgbClr val="6F4001"/>
                </a:solidFill>
              </a:defRPr>
            </a:lvl2pPr>
            <a:lvl3pPr>
              <a:defRPr sz="1800">
                <a:solidFill>
                  <a:srgbClr val="6F4001"/>
                </a:solidFill>
              </a:defRPr>
            </a:lvl3pPr>
            <a:lvl4pPr>
              <a:defRPr sz="1600">
                <a:solidFill>
                  <a:srgbClr val="6F4001"/>
                </a:solidFill>
              </a:defRPr>
            </a:lvl4pPr>
            <a:lvl5pPr>
              <a:defRPr sz="1600">
                <a:solidFill>
                  <a:srgbClr val="6F400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9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4" y="4437112"/>
            <a:ext cx="5436096" cy="1587873"/>
          </a:xfrm>
        </p:spPr>
        <p:txBody>
          <a:bodyPr>
            <a:noAutofit/>
          </a:bodyPr>
          <a:lstStyle/>
          <a:p>
            <a:r>
              <a:rPr lang="uk-UA" dirty="0" smtClean="0"/>
              <a:t>Реформування економіки Китаю наприкінці ХХ - на початку ХІХ ст.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14387" cy="610820"/>
          </a:xfrm>
        </p:spPr>
        <p:txBody>
          <a:bodyPr>
            <a:noAutofit/>
          </a:bodyPr>
          <a:lstStyle/>
          <a:p>
            <a:pPr algn="r"/>
            <a:r>
              <a:rPr lang="ru-RU" sz="4000" b="1" dirty="0" err="1" smtClean="0"/>
              <a:t>Політика</a:t>
            </a:r>
            <a:r>
              <a:rPr lang="ru-RU" sz="4000" b="1" dirty="0" smtClean="0"/>
              <a:t> «</a:t>
            </a:r>
            <a:r>
              <a:rPr lang="ru-RU" sz="4000" b="1" dirty="0" err="1" smtClean="0"/>
              <a:t>відкритих</a:t>
            </a:r>
            <a:r>
              <a:rPr lang="ru-RU" sz="4000" b="1" dirty="0" smtClean="0"/>
              <a:t> дверей»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75" y="3861048"/>
            <a:ext cx="9006230" cy="3713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 </a:t>
            </a:r>
            <a:r>
              <a:rPr lang="ru-RU" sz="2200" dirty="0" err="1" smtClean="0"/>
              <a:t>Ця</a:t>
            </a:r>
            <a:r>
              <a:rPr lang="ru-RU" sz="2200" dirty="0" smtClean="0"/>
              <a:t> </a:t>
            </a:r>
            <a:r>
              <a:rPr lang="ru-RU" sz="2200" dirty="0" err="1" smtClean="0"/>
              <a:t>політика</a:t>
            </a:r>
            <a:r>
              <a:rPr lang="ru-RU" sz="2200" dirty="0" smtClean="0"/>
              <a:t> перш за все дозволила жителям КНР </a:t>
            </a:r>
            <a:r>
              <a:rPr lang="ru-RU" sz="2200" dirty="0" err="1" smtClean="0"/>
              <a:t>відновити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контакти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рештою</a:t>
            </a:r>
            <a:r>
              <a:rPr lang="ru-RU" sz="2200" dirty="0" smtClean="0"/>
              <a:t> </a:t>
            </a:r>
            <a:r>
              <a:rPr lang="ru-RU" sz="2200" dirty="0" err="1" smtClean="0"/>
              <a:t>світу</a:t>
            </a:r>
            <a:r>
              <a:rPr lang="ru-RU" sz="2200" dirty="0" smtClean="0"/>
              <a:t>. </a:t>
            </a:r>
            <a:r>
              <a:rPr lang="ru-RU" sz="2200" dirty="0" err="1" smtClean="0"/>
              <a:t>Понад</a:t>
            </a:r>
            <a:r>
              <a:rPr lang="ru-RU" sz="2200" dirty="0" smtClean="0"/>
              <a:t> 40 </a:t>
            </a:r>
            <a:r>
              <a:rPr lang="ru-RU" sz="2200" dirty="0" err="1" smtClean="0"/>
              <a:t>тисяч</a:t>
            </a:r>
            <a:r>
              <a:rPr lang="ru-RU" sz="2200" dirty="0" smtClean="0"/>
              <a:t> </a:t>
            </a:r>
            <a:r>
              <a:rPr lang="ru-RU" sz="2200" dirty="0" err="1" smtClean="0"/>
              <a:t>студентів</a:t>
            </a:r>
            <a:r>
              <a:rPr lang="ru-RU" sz="2200" dirty="0" smtClean="0"/>
              <a:t> </a:t>
            </a:r>
            <a:r>
              <a:rPr lang="ru-RU" sz="2200" dirty="0" err="1" smtClean="0"/>
              <a:t>китайських</a:t>
            </a:r>
            <a:r>
              <a:rPr lang="ru-RU" sz="2200" dirty="0" smtClean="0"/>
              <a:t> </a:t>
            </a:r>
            <a:r>
              <a:rPr lang="ru-RU" sz="2200" dirty="0" err="1" smtClean="0"/>
              <a:t>щорічно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відправлялися</a:t>
            </a:r>
            <a:r>
              <a:rPr lang="ru-RU" sz="2200" dirty="0" smtClean="0"/>
              <a:t> на </a:t>
            </a:r>
            <a:r>
              <a:rPr lang="ru-RU" sz="2200" dirty="0" err="1" smtClean="0"/>
              <a:t>навчання</a:t>
            </a:r>
            <a:r>
              <a:rPr lang="ru-RU" sz="2200" dirty="0" smtClean="0"/>
              <a:t> в США і </a:t>
            </a:r>
            <a:r>
              <a:rPr lang="ru-RU" sz="2200" dirty="0" err="1" smtClean="0"/>
              <a:t>близько</a:t>
            </a:r>
            <a:r>
              <a:rPr lang="ru-RU" sz="2200" dirty="0" smtClean="0"/>
              <a:t> 20 </a:t>
            </a:r>
            <a:r>
              <a:rPr lang="ru-RU" sz="2200" dirty="0" err="1" smtClean="0"/>
              <a:t>тисяч</a:t>
            </a:r>
            <a:r>
              <a:rPr lang="ru-RU" sz="2200" dirty="0" smtClean="0"/>
              <a:t> - у Европу</a:t>
            </a:r>
            <a:r>
              <a:rPr lang="ru-RU" sz="2200" dirty="0" smtClean="0"/>
              <a:t>. В </a:t>
            </a:r>
            <a:r>
              <a:rPr lang="ru-RU" sz="2200" dirty="0" err="1" smtClean="0"/>
              <a:t>кінці</a:t>
            </a:r>
            <a:r>
              <a:rPr lang="ru-RU" sz="2200" dirty="0" smtClean="0"/>
              <a:t> 80-х </a:t>
            </a:r>
            <a:r>
              <a:rPr lang="ru-RU" sz="2200" dirty="0" err="1" smtClean="0"/>
              <a:t>майже</a:t>
            </a:r>
            <a:r>
              <a:rPr lang="ru-RU" sz="2200" dirty="0" smtClean="0"/>
              <a:t> 9 </a:t>
            </a:r>
            <a:r>
              <a:rPr lang="ru-RU" sz="2200" dirty="0" err="1" smtClean="0"/>
              <a:t>тисяч</a:t>
            </a:r>
            <a:r>
              <a:rPr lang="ru-RU" sz="2200" dirty="0" smtClean="0"/>
              <a:t> </a:t>
            </a:r>
            <a:r>
              <a:rPr lang="ru-RU" sz="2200" dirty="0" err="1" smtClean="0"/>
              <a:t>китайських</a:t>
            </a:r>
            <a:r>
              <a:rPr lang="ru-RU" sz="2200" dirty="0" smtClean="0"/>
              <a:t> </a:t>
            </a:r>
            <a:r>
              <a:rPr lang="ru-RU" sz="2200" dirty="0" err="1" smtClean="0"/>
              <a:t>вчених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працювали</a:t>
            </a:r>
            <a:r>
              <a:rPr lang="ru-RU" sz="2200" dirty="0" smtClean="0"/>
              <a:t> в </a:t>
            </a:r>
            <a:r>
              <a:rPr lang="ru-RU" sz="2200" dirty="0" err="1" smtClean="0"/>
              <a:t>американських</a:t>
            </a:r>
            <a:r>
              <a:rPr lang="ru-RU" sz="2200" dirty="0" smtClean="0"/>
              <a:t> </a:t>
            </a:r>
            <a:r>
              <a:rPr lang="ru-RU" sz="2200" dirty="0" err="1" smtClean="0"/>
              <a:t>уневерсітетах</a:t>
            </a:r>
            <a:r>
              <a:rPr lang="ru-RU" sz="2200" dirty="0" smtClean="0"/>
              <a:t>. У 1999 </a:t>
            </a:r>
            <a:r>
              <a:rPr lang="ru-RU" sz="2200" dirty="0" err="1" smtClean="0"/>
              <a:t>році</a:t>
            </a:r>
            <a:r>
              <a:rPr lang="ru-RU" sz="2200" dirty="0" smtClean="0"/>
              <a:t> Китай </a:t>
            </a:r>
            <a:r>
              <a:rPr lang="ru-RU" sz="2200" dirty="0" err="1" smtClean="0"/>
              <a:t>відвідали</a:t>
            </a:r>
            <a:r>
              <a:rPr lang="ru-RU" sz="2200" dirty="0" smtClean="0"/>
              <a:t> 58 </a:t>
            </a:r>
            <a:r>
              <a:rPr lang="ru-RU" sz="2200" dirty="0" err="1" smtClean="0"/>
              <a:t>млн</a:t>
            </a:r>
            <a:r>
              <a:rPr lang="ru-RU" sz="2200" dirty="0" smtClean="0"/>
              <a:t> </a:t>
            </a:r>
            <a:r>
              <a:rPr lang="ru-RU" sz="2200" dirty="0" err="1" smtClean="0"/>
              <a:t>туристів</a:t>
            </a:r>
            <a:r>
              <a:rPr lang="ru-RU" sz="2200" dirty="0" smtClean="0"/>
              <a:t>, </a:t>
            </a:r>
            <a:r>
              <a:rPr lang="ru-RU" sz="2200" dirty="0" err="1" smtClean="0"/>
              <a:t>забезпечивши</a:t>
            </a:r>
            <a:r>
              <a:rPr lang="ru-RU" sz="2200" dirty="0" smtClean="0"/>
              <a:t> </a:t>
            </a:r>
            <a:r>
              <a:rPr lang="ru-RU" sz="2200" dirty="0" err="1" smtClean="0"/>
              <a:t>скарбниці</a:t>
            </a:r>
            <a:r>
              <a:rPr lang="ru-RU" sz="2200" dirty="0" smtClean="0"/>
              <a:t> 13 </a:t>
            </a:r>
            <a:r>
              <a:rPr lang="ru-RU" sz="2200" dirty="0" err="1" smtClean="0"/>
              <a:t>мільярдів</a:t>
            </a:r>
            <a:r>
              <a:rPr lang="ru-RU" sz="2200" dirty="0" smtClean="0"/>
              <a:t> </a:t>
            </a:r>
            <a:r>
              <a:rPr lang="ru-RU" sz="2200" dirty="0" err="1" smtClean="0"/>
              <a:t>доларів</a:t>
            </a:r>
            <a:r>
              <a:rPr lang="ru-RU" sz="2200" dirty="0" smtClean="0"/>
              <a:t> </a:t>
            </a:r>
            <a:r>
              <a:rPr lang="ru-RU" sz="2200" dirty="0" err="1" smtClean="0"/>
              <a:t>доходів</a:t>
            </a:r>
            <a:r>
              <a:rPr lang="ru-RU" sz="2200" dirty="0" smtClean="0"/>
              <a:t>. </a:t>
            </a:r>
            <a:r>
              <a:rPr lang="ru-RU" sz="2200" dirty="0" err="1" smtClean="0"/>
              <a:t>Якщо</a:t>
            </a:r>
            <a:r>
              <a:rPr lang="ru-RU" sz="2200" dirty="0" smtClean="0"/>
              <a:t> в </a:t>
            </a:r>
            <a:r>
              <a:rPr lang="ru-RU" sz="2200" dirty="0" err="1" smtClean="0"/>
              <a:t>часи</a:t>
            </a:r>
            <a:r>
              <a:rPr lang="ru-RU" sz="2200" dirty="0" smtClean="0"/>
              <a:t> </a:t>
            </a:r>
            <a:r>
              <a:rPr lang="ru-RU" sz="2200" dirty="0" err="1" smtClean="0"/>
              <a:t>культурної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революції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викладання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іноземних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мов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</a:t>
            </a:r>
            <a:r>
              <a:rPr lang="ru-RU" sz="2200" dirty="0" err="1" smtClean="0"/>
              <a:t>вкрай</a:t>
            </a:r>
            <a:r>
              <a:rPr lang="ru-RU" sz="2200" dirty="0" smtClean="0"/>
              <a:t> </a:t>
            </a:r>
            <a:r>
              <a:rPr lang="ru-RU" sz="2200" dirty="0" err="1" smtClean="0"/>
              <a:t>обмежене</a:t>
            </a:r>
            <a:r>
              <a:rPr lang="ru-RU" sz="2200" dirty="0" smtClean="0"/>
              <a:t>, то зараз </a:t>
            </a:r>
            <a:r>
              <a:rPr lang="ru-RU" sz="2200" dirty="0" err="1" smtClean="0"/>
              <a:t>більше</a:t>
            </a:r>
            <a:r>
              <a:rPr lang="ru-RU" sz="2200" dirty="0" smtClean="0"/>
              <a:t> 200 </a:t>
            </a:r>
            <a:r>
              <a:rPr lang="ru-RU" sz="2200" dirty="0" err="1" smtClean="0"/>
              <a:t>мільйонів</a:t>
            </a:r>
            <a:r>
              <a:rPr lang="ru-RU" sz="2200" dirty="0" smtClean="0"/>
              <a:t> </a:t>
            </a:r>
            <a:r>
              <a:rPr lang="ru-RU" sz="2200" dirty="0" err="1" smtClean="0"/>
              <a:t>молодих</a:t>
            </a:r>
            <a:r>
              <a:rPr lang="ru-RU" sz="2200" dirty="0" smtClean="0"/>
              <a:t> </a:t>
            </a:r>
            <a:r>
              <a:rPr lang="ru-RU" sz="2200" dirty="0" err="1" smtClean="0"/>
              <a:t>китайців</a:t>
            </a:r>
            <a:r>
              <a:rPr lang="ru-RU" sz="2200" dirty="0" smtClean="0"/>
              <a:t> </a:t>
            </a:r>
            <a:r>
              <a:rPr lang="ru-RU" sz="2200" dirty="0" err="1" smtClean="0"/>
              <a:t>вивчають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англійську</a:t>
            </a:r>
            <a:r>
              <a:rPr lang="ru-RU" sz="2200" dirty="0" smtClean="0"/>
              <a:t> </a:t>
            </a:r>
            <a:r>
              <a:rPr lang="ru-RU" sz="2200" dirty="0" err="1" smtClean="0"/>
              <a:t>мову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" y="1052736"/>
            <a:ext cx="4550118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12" y="1052736"/>
            <a:ext cx="432385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7991721" cy="580526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зміцнити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зовнішнім</a:t>
            </a:r>
            <a:r>
              <a:rPr lang="ru-RU" dirty="0" smtClean="0"/>
              <a:t> </a:t>
            </a:r>
            <a:r>
              <a:rPr lang="ru-RU" dirty="0" err="1" smtClean="0"/>
              <a:t>світом</a:t>
            </a:r>
            <a:r>
              <a:rPr lang="ru-RU" dirty="0" smtClean="0"/>
              <a:t>, Китай </a:t>
            </a:r>
            <a:r>
              <a:rPr lang="ru-RU" dirty="0" err="1" smtClean="0"/>
              <a:t>відкрив</a:t>
            </a:r>
            <a:r>
              <a:rPr lang="ru-RU" dirty="0" smtClean="0"/>
              <a:t> </a:t>
            </a:r>
            <a:r>
              <a:rPr lang="ru-RU" dirty="0" err="1" smtClean="0"/>
              <a:t>двері</a:t>
            </a:r>
            <a:r>
              <a:rPr lang="ru-RU" dirty="0" smtClean="0"/>
              <a:t> </a:t>
            </a:r>
            <a:r>
              <a:rPr lang="ru-RU" dirty="0" err="1" smtClean="0"/>
              <a:t>іноземним</a:t>
            </a:r>
            <a:r>
              <a:rPr lang="ru-RU" dirty="0" smtClean="0"/>
              <a:t> </a:t>
            </a:r>
            <a:r>
              <a:rPr lang="ru-RU" dirty="0" err="1" smtClean="0"/>
              <a:t>інвестиціям</a:t>
            </a:r>
            <a:r>
              <a:rPr lang="ru-RU" dirty="0" smtClean="0"/>
              <a:t>, особливо у </a:t>
            </a:r>
            <a:r>
              <a:rPr lang="ru-RU" dirty="0" err="1" smtClean="0"/>
              <a:t>вільні</a:t>
            </a:r>
            <a:r>
              <a:rPr lang="ru-RU" dirty="0" smtClean="0"/>
              <a:t> </a:t>
            </a:r>
            <a:r>
              <a:rPr lang="ru-RU" dirty="0" err="1" smtClean="0"/>
              <a:t>економічні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, </a:t>
            </a:r>
            <a:r>
              <a:rPr lang="ru-RU" dirty="0" err="1" smtClean="0"/>
              <a:t>засновані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1978 року в </a:t>
            </a:r>
            <a:r>
              <a:rPr lang="ru-RU" dirty="0" err="1" smtClean="0"/>
              <a:t>приморських</a:t>
            </a:r>
            <a:r>
              <a:rPr lang="ru-RU" dirty="0" smtClean="0"/>
              <a:t> районах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Туди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китайської</a:t>
            </a:r>
            <a:r>
              <a:rPr lang="ru-RU" dirty="0" smtClean="0"/>
              <a:t> </a:t>
            </a:r>
            <a:r>
              <a:rPr lang="ru-RU" dirty="0" err="1" smtClean="0"/>
              <a:t>глибинки</a:t>
            </a:r>
            <a:r>
              <a:rPr lang="ru-RU" dirty="0" smtClean="0"/>
              <a:t> </a:t>
            </a:r>
            <a:r>
              <a:rPr lang="ru-RU" dirty="0" err="1" smtClean="0"/>
              <a:t>стікалася</a:t>
            </a:r>
            <a:r>
              <a:rPr lang="ru-RU" dirty="0" smtClean="0"/>
              <a:t> дешева </a:t>
            </a:r>
            <a:r>
              <a:rPr lang="ru-RU" dirty="0" err="1" smtClean="0"/>
              <a:t>робоча</a:t>
            </a:r>
            <a:r>
              <a:rPr lang="ru-RU" dirty="0" smtClean="0"/>
              <a:t> сила, стали </a:t>
            </a:r>
            <a:r>
              <a:rPr lang="ru-RU" dirty="0" err="1" smtClean="0"/>
              <a:t>надходити</a:t>
            </a:r>
            <a:r>
              <a:rPr lang="ru-RU" dirty="0" smtClean="0"/>
              <a:t> </a:t>
            </a:r>
            <a:r>
              <a:rPr lang="ru-RU" dirty="0" err="1" smtClean="0"/>
              <a:t>іноземні</a:t>
            </a:r>
            <a:r>
              <a:rPr lang="ru-RU" dirty="0" smtClean="0"/>
              <a:t> </a:t>
            </a:r>
            <a:r>
              <a:rPr lang="ru-RU" dirty="0" err="1" smtClean="0"/>
              <a:t>інвестиції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Гонконгу, Тайваню та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китайською</a:t>
            </a:r>
            <a:r>
              <a:rPr lang="ru-RU" dirty="0" smtClean="0"/>
              <a:t> </a:t>
            </a:r>
            <a:r>
              <a:rPr lang="ru-RU" dirty="0" err="1" smtClean="0"/>
              <a:t>діаспорою</a:t>
            </a:r>
            <a:r>
              <a:rPr lang="ru-RU" dirty="0" smtClean="0"/>
              <a:t>. </a:t>
            </a:r>
            <a:r>
              <a:rPr lang="ru-RU" dirty="0" err="1" smtClean="0"/>
              <a:t>Приплив</a:t>
            </a:r>
            <a:r>
              <a:rPr lang="ru-RU" dirty="0" smtClean="0"/>
              <a:t> </a:t>
            </a:r>
            <a:r>
              <a:rPr lang="ru-RU" dirty="0" err="1" smtClean="0"/>
              <a:t>інвестицій</a:t>
            </a:r>
            <a:r>
              <a:rPr lang="ru-RU" dirty="0" smtClean="0"/>
              <a:t> </a:t>
            </a:r>
            <a:r>
              <a:rPr lang="ru-RU" dirty="0" err="1" smtClean="0"/>
              <a:t>зріс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2,3 </a:t>
            </a:r>
            <a:r>
              <a:rPr lang="ru-RU" dirty="0" err="1" smtClean="0"/>
              <a:t>мільярдів</a:t>
            </a:r>
            <a:r>
              <a:rPr lang="ru-RU" dirty="0" smtClean="0"/>
              <a:t> </a:t>
            </a:r>
            <a:r>
              <a:rPr lang="ru-RU" dirty="0" err="1" smtClean="0"/>
              <a:t>доларів</a:t>
            </a:r>
            <a:r>
              <a:rPr lang="ru-RU" dirty="0" smtClean="0"/>
              <a:t> в 1984 </a:t>
            </a:r>
            <a:r>
              <a:rPr lang="ru-RU" dirty="0" err="1" smtClean="0"/>
              <a:t>році</a:t>
            </a:r>
            <a:r>
              <a:rPr lang="ru-RU" dirty="0" smtClean="0"/>
              <a:t> до 43,8 </a:t>
            </a:r>
            <a:r>
              <a:rPr lang="ru-RU" dirty="0" err="1" smtClean="0"/>
              <a:t>мільярдів</a:t>
            </a:r>
            <a:r>
              <a:rPr lang="ru-RU" dirty="0" smtClean="0"/>
              <a:t> в 1998 </a:t>
            </a:r>
            <a:r>
              <a:rPr lang="ru-RU" dirty="0" err="1" smtClean="0"/>
              <a:t>році</a:t>
            </a:r>
            <a:r>
              <a:rPr lang="ru-RU" dirty="0" smtClean="0"/>
              <a:t>. Зараз у </a:t>
            </a:r>
            <a:r>
              <a:rPr lang="ru-RU" dirty="0" err="1" smtClean="0"/>
              <a:t>Китаї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145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інвестицій</a:t>
            </a:r>
            <a:r>
              <a:rPr lang="ru-RU" dirty="0" smtClean="0"/>
              <a:t>, де </a:t>
            </a:r>
            <a:r>
              <a:rPr lang="ru-RU" dirty="0" err="1" smtClean="0"/>
              <a:t>зайняті</a:t>
            </a:r>
            <a:r>
              <a:rPr lang="ru-RU" dirty="0" smtClean="0"/>
              <a:t> 19,7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66315" cy="610820"/>
          </a:xfrm>
        </p:spPr>
        <p:txBody>
          <a:bodyPr>
            <a:noAutofit/>
          </a:bodyPr>
          <a:lstStyle/>
          <a:p>
            <a:pPr algn="r"/>
            <a:r>
              <a:rPr lang="uk-UA" sz="6600" dirty="0" smtClean="0"/>
              <a:t>Гонконг</a:t>
            </a:r>
            <a:endParaRPr lang="ru-RU" sz="6600" dirty="0"/>
          </a:p>
        </p:txBody>
      </p:sp>
      <p:pic>
        <p:nvPicPr>
          <p:cNvPr id="4" name="Содержимое 3" descr="ligh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566315" cy="610820"/>
          </a:xfrm>
        </p:spPr>
        <p:txBody>
          <a:bodyPr>
            <a:normAutofit fontScale="90000"/>
          </a:bodyPr>
          <a:lstStyle/>
          <a:p>
            <a:pPr algn="r"/>
            <a:r>
              <a:rPr lang="uk-UA" sz="6700" dirty="0" smtClean="0"/>
              <a:t>Тайвань</a:t>
            </a:r>
            <a:endParaRPr lang="ru-RU" dirty="0"/>
          </a:p>
        </p:txBody>
      </p:sp>
      <p:pic>
        <p:nvPicPr>
          <p:cNvPr id="4" name="Содержимое 3" descr="080a0e4806ca08922ee332bc58b881d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61678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566315" cy="61082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/>
              <a:t>Реформа </a:t>
            </a:r>
            <a:r>
              <a:rPr lang="ru-RU" sz="3200" b="1" dirty="0" err="1" smtClean="0"/>
              <a:t>системи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управління</a:t>
            </a:r>
            <a:r>
              <a:rPr lang="ru-RU" sz="3200" b="1" dirty="0" smtClean="0"/>
              <a:t> державною </a:t>
            </a:r>
            <a:r>
              <a:rPr lang="ru-RU" sz="3200" b="1" dirty="0" err="1" smtClean="0"/>
              <a:t>промисловістю</a:t>
            </a:r>
            <a:r>
              <a:rPr lang="ru-RU" sz="3200" b="1" dirty="0" smtClean="0"/>
              <a:t> (1984)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9437" y="1196752"/>
            <a:ext cx="7740352" cy="2232248"/>
          </a:xfrm>
        </p:spPr>
        <p:txBody>
          <a:bodyPr>
            <a:noAutofit/>
          </a:bodyPr>
          <a:lstStyle/>
          <a:p>
            <a:r>
              <a:rPr lang="uk-UA" sz="3600" dirty="0" smtClean="0"/>
              <a:t>ЇЇ мета - </a:t>
            </a:r>
            <a:r>
              <a:rPr lang="ru-RU" sz="3600" dirty="0" err="1" smtClean="0"/>
              <a:t>відмова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</a:t>
            </a:r>
            <a:r>
              <a:rPr lang="ru-RU" sz="3600" dirty="0" err="1" smtClean="0"/>
              <a:t>централізованого</a:t>
            </a:r>
            <a:r>
              <a:rPr lang="ru-RU" sz="3600" dirty="0" smtClean="0"/>
              <a:t> директивного плану та </a:t>
            </a:r>
            <a:r>
              <a:rPr lang="ru-RU" sz="3600" dirty="0" err="1" smtClean="0"/>
              <a:t>перехід</a:t>
            </a:r>
            <a:r>
              <a:rPr lang="ru-RU" sz="3600" dirty="0" smtClean="0"/>
              <a:t> до </a:t>
            </a:r>
            <a:r>
              <a:rPr lang="ru-RU" sz="3600" dirty="0" err="1" smtClean="0"/>
              <a:t>ринкових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відносин</a:t>
            </a:r>
            <a:r>
              <a:rPr lang="ru-RU" sz="3600" dirty="0" smtClean="0"/>
              <a:t>.</a:t>
            </a:r>
            <a:endParaRPr lang="ru-RU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8906" y="3645024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600" dirty="0">
                <a:solidFill>
                  <a:srgbClr val="6F4001"/>
                </a:solidFill>
              </a:rPr>
              <a:t>У 1998 р.</a:t>
            </a:r>
            <a:r>
              <a:rPr lang="ru-RU" sz="3600" dirty="0">
                <a:solidFill>
                  <a:srgbClr val="6F4001"/>
                </a:solidFill>
              </a:rPr>
              <a:t> у </a:t>
            </a:r>
            <a:r>
              <a:rPr lang="ru-RU" sz="3600" dirty="0" err="1">
                <a:solidFill>
                  <a:srgbClr val="6F4001"/>
                </a:solidFill>
              </a:rPr>
              <a:t>недержавному</a:t>
            </a:r>
            <a:r>
              <a:rPr lang="ru-RU" sz="3600" dirty="0">
                <a:solidFill>
                  <a:srgbClr val="6F4001"/>
                </a:solidFill>
              </a:rPr>
              <a:t> </a:t>
            </a:r>
            <a:r>
              <a:rPr lang="ru-RU" sz="3600" dirty="0" err="1">
                <a:solidFill>
                  <a:srgbClr val="6F4001"/>
                </a:solidFill>
              </a:rPr>
              <a:t>секторі</a:t>
            </a:r>
            <a:r>
              <a:rPr lang="ru-RU" sz="3600" dirty="0">
                <a:solidFill>
                  <a:srgbClr val="6F4001"/>
                </a:solidFill>
              </a:rPr>
              <a:t> </a:t>
            </a:r>
            <a:r>
              <a:rPr lang="ru-RU" sz="3600" dirty="0" err="1">
                <a:solidFill>
                  <a:srgbClr val="6F4001"/>
                </a:solidFill>
              </a:rPr>
              <a:t>економіки</a:t>
            </a:r>
            <a:r>
              <a:rPr lang="ru-RU" sz="3600" dirty="0">
                <a:solidFill>
                  <a:srgbClr val="6F4001"/>
                </a:solidFill>
              </a:rPr>
              <a:t> </a:t>
            </a:r>
            <a:r>
              <a:rPr lang="ru-RU" sz="3600" dirty="0" err="1">
                <a:solidFill>
                  <a:srgbClr val="6F4001"/>
                </a:solidFill>
              </a:rPr>
              <a:t>країни</a:t>
            </a:r>
            <a:r>
              <a:rPr lang="ru-RU" sz="3600" dirty="0">
                <a:solidFill>
                  <a:srgbClr val="6F4001"/>
                </a:solidFill>
              </a:rPr>
              <a:t> </a:t>
            </a:r>
            <a:r>
              <a:rPr lang="ru-RU" sz="3600" dirty="0" err="1">
                <a:solidFill>
                  <a:srgbClr val="6F4001"/>
                </a:solidFill>
              </a:rPr>
              <a:t>було</a:t>
            </a:r>
            <a:r>
              <a:rPr lang="ru-RU" sz="3600" dirty="0">
                <a:solidFill>
                  <a:srgbClr val="6F4001"/>
                </a:solidFill>
              </a:rPr>
              <a:t> </a:t>
            </a:r>
            <a:r>
              <a:rPr lang="ru-RU" sz="3600" dirty="0" err="1">
                <a:solidFill>
                  <a:srgbClr val="6F4001"/>
                </a:solidFill>
              </a:rPr>
              <a:t>зайнято</a:t>
            </a:r>
            <a:r>
              <a:rPr lang="ru-RU" sz="3600" dirty="0">
                <a:solidFill>
                  <a:srgbClr val="6F4001"/>
                </a:solidFill>
              </a:rPr>
              <a:t> </a:t>
            </a:r>
            <a:r>
              <a:rPr lang="ru-RU" sz="3600" dirty="0" err="1">
                <a:solidFill>
                  <a:srgbClr val="6F4001"/>
                </a:solidFill>
              </a:rPr>
              <a:t>понад</a:t>
            </a:r>
            <a:r>
              <a:rPr lang="ru-RU" sz="3600" dirty="0">
                <a:solidFill>
                  <a:srgbClr val="6F4001"/>
                </a:solidFill>
              </a:rPr>
              <a:t> 200 млн </a:t>
            </a:r>
            <a:r>
              <a:rPr lang="ru-RU" sz="3600" dirty="0" err="1">
                <a:solidFill>
                  <a:srgbClr val="6F4001"/>
                </a:solidFill>
              </a:rPr>
              <a:t>осіб</a:t>
            </a:r>
            <a:r>
              <a:rPr lang="ru-RU" sz="3600" dirty="0">
                <a:solidFill>
                  <a:srgbClr val="6F4001"/>
                </a:solidFill>
              </a:rPr>
              <a:t>, </a:t>
            </a:r>
            <a:r>
              <a:rPr lang="ru-RU" sz="3600" dirty="0" err="1">
                <a:solidFill>
                  <a:srgbClr val="6F4001"/>
                </a:solidFill>
              </a:rPr>
              <a:t>що</a:t>
            </a:r>
            <a:r>
              <a:rPr lang="ru-RU" sz="3600" dirty="0">
                <a:solidFill>
                  <a:srgbClr val="6F4001"/>
                </a:solidFill>
              </a:rPr>
              <a:t> на 80 млн </a:t>
            </a:r>
            <a:r>
              <a:rPr lang="ru-RU" sz="3600" dirty="0" err="1">
                <a:solidFill>
                  <a:srgbClr val="6F4001"/>
                </a:solidFill>
              </a:rPr>
              <a:t>більше</a:t>
            </a:r>
            <a:r>
              <a:rPr lang="ru-RU" sz="3600" dirty="0">
                <a:solidFill>
                  <a:srgbClr val="6F4001"/>
                </a:solidFill>
              </a:rPr>
              <a:t>, </a:t>
            </a:r>
            <a:r>
              <a:rPr lang="ru-RU" sz="3600" dirty="0" err="1">
                <a:solidFill>
                  <a:srgbClr val="6F4001"/>
                </a:solidFill>
              </a:rPr>
              <a:t>аніж</a:t>
            </a:r>
            <a:r>
              <a:rPr lang="ru-RU" sz="3600" dirty="0">
                <a:solidFill>
                  <a:srgbClr val="6F4001"/>
                </a:solidFill>
              </a:rPr>
              <a:t> на </a:t>
            </a:r>
            <a:r>
              <a:rPr lang="ru-RU" sz="3600" dirty="0" err="1">
                <a:solidFill>
                  <a:srgbClr val="6F4001"/>
                </a:solidFill>
              </a:rPr>
              <a:t>підприємствах</a:t>
            </a:r>
            <a:r>
              <a:rPr lang="ru-RU" sz="3600" dirty="0">
                <a:solidFill>
                  <a:srgbClr val="6F4001"/>
                </a:solidFill>
              </a:rPr>
              <a:t> і в </a:t>
            </a:r>
            <a:r>
              <a:rPr lang="ru-RU" sz="3600" dirty="0" err="1">
                <a:solidFill>
                  <a:srgbClr val="6F4001"/>
                </a:solidFill>
              </a:rPr>
              <a:t>установах</a:t>
            </a:r>
            <a:r>
              <a:rPr lang="ru-RU" sz="3600" dirty="0">
                <a:solidFill>
                  <a:srgbClr val="6F4001"/>
                </a:solidFill>
              </a:rPr>
              <a:t> державного сектору.</a:t>
            </a:r>
            <a:endParaRPr lang="ru-RU" sz="3600" dirty="0">
              <a:solidFill>
                <a:srgbClr val="6F40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Освітня реформа (1985)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7858762" cy="30963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Реформи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передбачали</a:t>
            </a:r>
            <a:r>
              <a:rPr lang="ru-RU" dirty="0" smtClean="0"/>
              <a:t>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</a:t>
            </a:r>
            <a:r>
              <a:rPr lang="ru-RU" dirty="0" err="1" smtClean="0"/>
              <a:t>місцевої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за </a:t>
            </a:r>
            <a:r>
              <a:rPr lang="ru-RU" dirty="0" err="1" smtClean="0"/>
              <a:t>початкову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, </a:t>
            </a:r>
            <a:r>
              <a:rPr lang="ru-RU" dirty="0" err="1" smtClean="0"/>
              <a:t>сприяння</a:t>
            </a:r>
            <a:r>
              <a:rPr lang="ru-RU" dirty="0" smtClean="0"/>
              <a:t> </a:t>
            </a:r>
            <a:r>
              <a:rPr lang="ru-RU" dirty="0" err="1" smtClean="0"/>
              <a:t>розвиткові</a:t>
            </a:r>
            <a:r>
              <a:rPr lang="ru-RU" dirty="0" smtClean="0"/>
              <a:t> </a:t>
            </a:r>
            <a:r>
              <a:rPr lang="ru-RU" dirty="0" err="1" smtClean="0"/>
              <a:t>професійно-технічної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9-річне </a:t>
            </a:r>
            <a:r>
              <a:rPr lang="ru-RU" dirty="0" err="1" smtClean="0"/>
              <a:t>обов’язкове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самостійності</a:t>
            </a:r>
            <a:r>
              <a:rPr lang="ru-RU" dirty="0" smtClean="0"/>
              <a:t>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2222"/>
            <a:ext cx="4536926" cy="2878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26" y="4002222"/>
            <a:ext cx="4607074" cy="2855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Фінансова реформа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052736"/>
            <a:ext cx="6125578" cy="25202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 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зміцнилась</a:t>
            </a:r>
            <a:r>
              <a:rPr lang="ru-RU" dirty="0" smtClean="0"/>
              <a:t> </a:t>
            </a:r>
            <a:r>
              <a:rPr lang="ru-RU" dirty="0" err="1" smtClean="0"/>
              <a:t>національна</a:t>
            </a:r>
            <a:r>
              <a:rPr lang="ru-RU" dirty="0" smtClean="0"/>
              <a:t> валюта, </a:t>
            </a:r>
            <a:r>
              <a:rPr lang="ru-RU" dirty="0" err="1" smtClean="0"/>
              <a:t>поліпшилась</a:t>
            </a:r>
            <a:r>
              <a:rPr lang="ru-RU" dirty="0" smtClean="0"/>
              <a:t> </a:t>
            </a:r>
            <a:r>
              <a:rPr lang="ru-RU" dirty="0" err="1" smtClean="0"/>
              <a:t>податкова</a:t>
            </a:r>
            <a:r>
              <a:rPr lang="ru-RU" dirty="0" smtClean="0"/>
              <a:t> система, яка почала </a:t>
            </a:r>
            <a:r>
              <a:rPr lang="ru-RU" dirty="0" err="1" smtClean="0"/>
              <a:t>давати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, </a:t>
            </a:r>
            <a:r>
              <a:rPr lang="ru-RU" dirty="0" err="1" smtClean="0"/>
              <a:t>посилили</a:t>
            </a:r>
            <a:r>
              <a:rPr lang="ru-RU" dirty="0" smtClean="0"/>
              <a:t> </a:t>
            </a:r>
            <a:r>
              <a:rPr lang="ru-RU" dirty="0" err="1" smtClean="0"/>
              <a:t>повноваження</a:t>
            </a:r>
            <a:r>
              <a:rPr lang="ru-RU" dirty="0" smtClean="0"/>
              <a:t> центрального банку та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передбачили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зміцнювали</a:t>
            </a:r>
            <a:r>
              <a:rPr lang="ru-RU" dirty="0" smtClean="0"/>
              <a:t> права </a:t>
            </a:r>
            <a:r>
              <a:rPr lang="ru-RU" dirty="0" err="1" smtClean="0"/>
              <a:t>корпорацій</a:t>
            </a:r>
            <a:r>
              <a:rPr lang="ru-RU" dirty="0" smtClean="0"/>
              <a:t> та </a:t>
            </a:r>
            <a:r>
              <a:rPr lang="ru-RU" dirty="0" err="1" smtClean="0"/>
              <a:t>громадян</a:t>
            </a:r>
            <a:r>
              <a:rPr lang="ru-RU" dirty="0" smtClean="0"/>
              <a:t>, право </a:t>
            </a:r>
            <a:r>
              <a:rPr lang="ru-RU" dirty="0" err="1" smtClean="0"/>
              <a:t>власності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26" y="3737154"/>
            <a:ext cx="4664668" cy="312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64" y="3737154"/>
            <a:ext cx="4489382" cy="312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" y="1556792"/>
            <a:ext cx="2901921" cy="218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0390" y="642743"/>
            <a:ext cx="6413610" cy="5301209"/>
          </a:xfrm>
        </p:spPr>
        <p:txBody>
          <a:bodyPr>
            <a:noAutofit/>
          </a:bodyPr>
          <a:lstStyle/>
          <a:p>
            <a:endParaRPr lang="ru-RU" sz="2300" dirty="0" smtClean="0"/>
          </a:p>
          <a:p>
            <a:r>
              <a:rPr lang="ru-RU" sz="2300" dirty="0" err="1" smtClean="0"/>
              <a:t>Після</a:t>
            </a:r>
            <a:r>
              <a:rPr lang="ru-RU" sz="2300" dirty="0" smtClean="0"/>
              <a:t> </a:t>
            </a:r>
            <a:r>
              <a:rPr lang="ru-RU" sz="2300" dirty="0" err="1" smtClean="0"/>
              <a:t>смерті</a:t>
            </a:r>
            <a:r>
              <a:rPr lang="ru-RU" sz="2300" dirty="0" smtClean="0"/>
              <a:t> у </a:t>
            </a:r>
            <a:r>
              <a:rPr lang="ru-RU" sz="2300" dirty="0" err="1" smtClean="0"/>
              <a:t>вересні</a:t>
            </a:r>
            <a:r>
              <a:rPr lang="ru-RU" sz="2300" dirty="0" smtClean="0"/>
              <a:t> 1976 року </a:t>
            </a:r>
            <a:r>
              <a:rPr lang="ru-RU" sz="2300" dirty="0" err="1" smtClean="0"/>
              <a:t>беззмінного</a:t>
            </a:r>
            <a:r>
              <a:rPr lang="ru-RU" sz="2300" dirty="0" smtClean="0"/>
              <a:t> </a:t>
            </a:r>
            <a:r>
              <a:rPr lang="ru-RU" sz="2300" dirty="0" err="1" smtClean="0"/>
              <a:t>лідера</a:t>
            </a:r>
            <a:r>
              <a:rPr lang="ru-RU" sz="2300" dirty="0" smtClean="0"/>
              <a:t> </a:t>
            </a:r>
            <a:r>
              <a:rPr lang="ru-RU" sz="2300" dirty="0" err="1" smtClean="0"/>
              <a:t>комуністичної</a:t>
            </a:r>
            <a:r>
              <a:rPr lang="ru-RU" sz="2300" dirty="0" smtClean="0"/>
              <a:t> </a:t>
            </a:r>
            <a:r>
              <a:rPr lang="ru-RU" sz="2300" dirty="0" err="1" smtClean="0"/>
              <a:t>партії</a:t>
            </a:r>
            <a:r>
              <a:rPr lang="ru-RU" sz="2300" dirty="0" smtClean="0"/>
              <a:t> Китаю - Мао </a:t>
            </a:r>
            <a:r>
              <a:rPr lang="ru-RU" sz="2300" dirty="0" err="1" smtClean="0"/>
              <a:t>Цзедуна</a:t>
            </a:r>
            <a:r>
              <a:rPr lang="ru-RU" sz="2300" dirty="0" smtClean="0"/>
              <a:t> </a:t>
            </a:r>
            <a:r>
              <a:rPr lang="ru-RU" sz="2300" dirty="0" err="1" smtClean="0"/>
              <a:t>країна</a:t>
            </a:r>
            <a:r>
              <a:rPr lang="ru-RU" sz="2300" dirty="0" smtClean="0"/>
              <a:t> </a:t>
            </a:r>
            <a:r>
              <a:rPr lang="ru-RU" sz="2300" dirty="0" err="1" smtClean="0"/>
              <a:t>постала</a:t>
            </a:r>
            <a:r>
              <a:rPr lang="ru-RU" sz="2300" dirty="0" smtClean="0"/>
              <a:t> перед </a:t>
            </a:r>
            <a:r>
              <a:rPr lang="ru-RU" sz="2300" dirty="0" err="1" smtClean="0"/>
              <a:t>серйозним</a:t>
            </a:r>
            <a:r>
              <a:rPr lang="ru-RU" sz="2300" dirty="0" smtClean="0"/>
              <a:t> </a:t>
            </a:r>
            <a:r>
              <a:rPr lang="ru-RU" sz="2300" dirty="0" err="1" smtClean="0"/>
              <a:t>вибором</a:t>
            </a:r>
            <a:r>
              <a:rPr lang="ru-RU" sz="2300" dirty="0" smtClean="0"/>
              <a:t>, </a:t>
            </a:r>
            <a:r>
              <a:rPr lang="ru-RU" sz="2300" dirty="0" err="1" smtClean="0"/>
              <a:t>чи</a:t>
            </a:r>
            <a:r>
              <a:rPr lang="ru-RU" sz="2300" dirty="0" smtClean="0"/>
              <a:t> </a:t>
            </a:r>
            <a:r>
              <a:rPr lang="ru-RU" sz="2300" dirty="0" err="1" smtClean="0"/>
              <a:t>продовжувати</a:t>
            </a:r>
            <a:r>
              <a:rPr lang="ru-RU" sz="2300" dirty="0" smtClean="0"/>
              <a:t> </a:t>
            </a:r>
            <a:r>
              <a:rPr lang="ru-RU" sz="2300" dirty="0" err="1" smtClean="0"/>
              <a:t>їй</a:t>
            </a:r>
            <a:r>
              <a:rPr lang="ru-RU" sz="2300" dirty="0" smtClean="0"/>
              <a:t> </a:t>
            </a:r>
            <a:r>
              <a:rPr lang="ru-RU" sz="2300" dirty="0" err="1" smtClean="0"/>
              <a:t>далі</a:t>
            </a:r>
            <a:r>
              <a:rPr lang="ru-RU" sz="2300" dirty="0" smtClean="0"/>
              <a:t> </a:t>
            </a:r>
            <a:r>
              <a:rPr lang="ru-RU" sz="2300" dirty="0" err="1" smtClean="0"/>
              <a:t>розвиток</a:t>
            </a:r>
            <a:r>
              <a:rPr lang="ru-RU" sz="2300" dirty="0" smtClean="0"/>
              <a:t> в рамках </a:t>
            </a:r>
            <a:r>
              <a:rPr lang="ru-RU" sz="2300" dirty="0" err="1" smtClean="0"/>
              <a:t>соціалістичної</a:t>
            </a:r>
            <a:r>
              <a:rPr lang="ru-RU" sz="2300" dirty="0" smtClean="0"/>
              <a:t> </a:t>
            </a:r>
            <a:r>
              <a:rPr lang="ru-RU" sz="2300" dirty="0" err="1" smtClean="0"/>
              <a:t>системи</a:t>
            </a:r>
            <a:r>
              <a:rPr lang="ru-RU" sz="2300" dirty="0" smtClean="0"/>
              <a:t> </a:t>
            </a:r>
            <a:r>
              <a:rPr lang="ru-RU" sz="2300" dirty="0" err="1" smtClean="0"/>
              <a:t>або</a:t>
            </a:r>
            <a:r>
              <a:rPr lang="ru-RU" sz="2300" dirty="0" smtClean="0"/>
              <a:t> </a:t>
            </a:r>
            <a:r>
              <a:rPr lang="ru-RU" sz="2300" dirty="0" err="1" smtClean="0"/>
              <a:t>переходити</a:t>
            </a:r>
            <a:r>
              <a:rPr lang="ru-RU" sz="2300" dirty="0" smtClean="0"/>
              <a:t> до нового </a:t>
            </a:r>
            <a:r>
              <a:rPr lang="ru-RU" sz="2300" dirty="0" err="1" smtClean="0"/>
              <a:t>політичного</a:t>
            </a:r>
            <a:r>
              <a:rPr lang="ru-RU" sz="2300" dirty="0" smtClean="0"/>
              <a:t> ладу. Становище в </a:t>
            </a:r>
            <a:r>
              <a:rPr lang="ru-RU" sz="2300" dirty="0" err="1" smtClean="0"/>
              <a:t>країні</a:t>
            </a:r>
            <a:r>
              <a:rPr lang="ru-RU" sz="2300" dirty="0" smtClean="0"/>
              <a:t> до того часу </a:t>
            </a:r>
            <a:r>
              <a:rPr lang="ru-RU" sz="2300" dirty="0" err="1" smtClean="0"/>
              <a:t>склалося</a:t>
            </a:r>
            <a:r>
              <a:rPr lang="ru-RU" sz="2300" dirty="0" smtClean="0"/>
              <a:t> </a:t>
            </a:r>
            <a:r>
              <a:rPr lang="ru-RU" sz="2300" dirty="0" err="1" smtClean="0"/>
              <a:t>критичне</a:t>
            </a:r>
            <a:r>
              <a:rPr lang="ru-RU" sz="2300" dirty="0" smtClean="0"/>
              <a:t>. 80% </a:t>
            </a:r>
            <a:r>
              <a:rPr lang="ru-RU" sz="2300" dirty="0" err="1" smtClean="0"/>
              <a:t>населення</a:t>
            </a:r>
            <a:r>
              <a:rPr lang="ru-RU" sz="2300" dirty="0" smtClean="0"/>
              <a:t> </a:t>
            </a:r>
            <a:r>
              <a:rPr lang="ru-RU" sz="2300" dirty="0" err="1" smtClean="0"/>
              <a:t>існували</a:t>
            </a:r>
            <a:r>
              <a:rPr lang="ru-RU" sz="2300" dirty="0" smtClean="0"/>
              <a:t> </a:t>
            </a:r>
            <a:r>
              <a:rPr lang="ru-RU" sz="2300" dirty="0" err="1" smtClean="0"/>
              <a:t>менш</a:t>
            </a:r>
            <a:r>
              <a:rPr lang="ru-RU" sz="2300" dirty="0" smtClean="0"/>
              <a:t> </a:t>
            </a:r>
            <a:r>
              <a:rPr lang="ru-RU" sz="2300" dirty="0" err="1" smtClean="0"/>
              <a:t>ніж</a:t>
            </a:r>
            <a:r>
              <a:rPr lang="ru-RU" sz="2300" dirty="0" smtClean="0"/>
              <a:t> на </a:t>
            </a:r>
            <a:r>
              <a:rPr lang="ru-RU" sz="2300" dirty="0" err="1" smtClean="0"/>
              <a:t>долар</a:t>
            </a:r>
            <a:r>
              <a:rPr lang="ru-RU" sz="2300" dirty="0" smtClean="0"/>
              <a:t> у день, а </a:t>
            </a:r>
            <a:r>
              <a:rPr lang="ru-RU" sz="2300" dirty="0" err="1" smtClean="0"/>
              <a:t>дві</a:t>
            </a:r>
            <a:r>
              <a:rPr lang="ru-RU" sz="2300" dirty="0" smtClean="0"/>
              <a:t> </a:t>
            </a:r>
            <a:r>
              <a:rPr lang="ru-RU" sz="2300" dirty="0" err="1" smtClean="0"/>
              <a:t>третини</a:t>
            </a:r>
            <a:r>
              <a:rPr lang="ru-RU" sz="2300" dirty="0" smtClean="0"/>
              <a:t> </a:t>
            </a:r>
            <a:r>
              <a:rPr lang="ru-RU" sz="2300" dirty="0" err="1" smtClean="0"/>
              <a:t>дорослих</a:t>
            </a:r>
            <a:r>
              <a:rPr lang="ru-RU" sz="2300" dirty="0" smtClean="0"/>
              <a:t> не </a:t>
            </a:r>
            <a:r>
              <a:rPr lang="ru-RU" sz="2300" dirty="0" err="1" smtClean="0"/>
              <a:t>вміла</a:t>
            </a:r>
            <a:r>
              <a:rPr lang="ru-RU" sz="2300" dirty="0" smtClean="0"/>
              <a:t> </a:t>
            </a:r>
            <a:r>
              <a:rPr lang="ru-RU" sz="2300" dirty="0" err="1" smtClean="0"/>
              <a:t>ні</a:t>
            </a:r>
            <a:r>
              <a:rPr lang="ru-RU" sz="2300" dirty="0" smtClean="0"/>
              <a:t> </a:t>
            </a:r>
            <a:r>
              <a:rPr lang="ru-RU" sz="2300" dirty="0" err="1" smtClean="0"/>
              <a:t>читати</a:t>
            </a:r>
            <a:r>
              <a:rPr lang="ru-RU" sz="2300" dirty="0" smtClean="0"/>
              <a:t>, </a:t>
            </a:r>
            <a:r>
              <a:rPr lang="ru-RU" sz="2300" dirty="0" err="1" smtClean="0"/>
              <a:t>ні</a:t>
            </a:r>
            <a:r>
              <a:rPr lang="ru-RU" sz="2300" dirty="0" smtClean="0"/>
              <a:t> </a:t>
            </a:r>
            <a:r>
              <a:rPr lang="ru-RU" sz="2300" dirty="0" err="1" smtClean="0"/>
              <a:t>писати</a:t>
            </a:r>
            <a:r>
              <a:rPr lang="ru-RU" sz="2300" dirty="0" smtClean="0"/>
              <a:t>, </a:t>
            </a:r>
            <a:r>
              <a:rPr lang="ru-RU" sz="2300" dirty="0" err="1" smtClean="0"/>
              <a:t>промисловість</a:t>
            </a:r>
            <a:r>
              <a:rPr lang="ru-RU" sz="2300" dirty="0" smtClean="0"/>
              <a:t> </a:t>
            </a:r>
            <a:r>
              <a:rPr lang="ru-RU" sz="2300" dirty="0" err="1" smtClean="0"/>
              <a:t>відставала</a:t>
            </a:r>
            <a:r>
              <a:rPr lang="ru-RU" sz="2300" dirty="0" smtClean="0"/>
              <a:t> </a:t>
            </a:r>
            <a:r>
              <a:rPr lang="ru-RU" sz="2300" dirty="0" err="1" smtClean="0"/>
              <a:t>від</a:t>
            </a:r>
            <a:r>
              <a:rPr lang="ru-RU" sz="2300" dirty="0" smtClean="0"/>
              <a:t> заходу на десятки </a:t>
            </a:r>
            <a:r>
              <a:rPr lang="ru-RU" sz="2300" dirty="0" err="1" smtClean="0"/>
              <a:t>років</a:t>
            </a:r>
            <a:r>
              <a:rPr lang="ru-RU" sz="2300" dirty="0" smtClean="0"/>
              <a:t>, а </a:t>
            </a:r>
            <a:r>
              <a:rPr lang="ru-RU" sz="2300" dirty="0" err="1" smtClean="0"/>
              <a:t>основним</a:t>
            </a:r>
            <a:r>
              <a:rPr lang="ru-RU" sz="2300" dirty="0" smtClean="0"/>
              <a:t> </a:t>
            </a:r>
            <a:r>
              <a:rPr lang="ru-RU" sz="2300" dirty="0" err="1" smtClean="0"/>
              <a:t>транспортним</a:t>
            </a:r>
            <a:r>
              <a:rPr lang="ru-RU" sz="2300" dirty="0" smtClean="0"/>
              <a:t> </a:t>
            </a:r>
            <a:r>
              <a:rPr lang="ru-RU" sz="2300" dirty="0" err="1" smtClean="0"/>
              <a:t>засобом</a:t>
            </a:r>
            <a:r>
              <a:rPr lang="ru-RU" sz="2300" dirty="0" smtClean="0"/>
              <a:t> служив велосипед; </a:t>
            </a:r>
            <a:r>
              <a:rPr lang="ru-RU" sz="2300" dirty="0" err="1" smtClean="0"/>
              <a:t>зв'язку</a:t>
            </a:r>
            <a:r>
              <a:rPr lang="ru-RU" sz="2300" dirty="0" smtClean="0"/>
              <a:t> </a:t>
            </a:r>
            <a:r>
              <a:rPr lang="ru-RU" sz="2300" dirty="0" err="1" smtClean="0"/>
              <a:t>із</a:t>
            </a:r>
            <a:r>
              <a:rPr lang="ru-RU" sz="2300" dirty="0" smtClean="0"/>
              <a:t> </a:t>
            </a:r>
            <a:r>
              <a:rPr lang="ru-RU" sz="2300" dirty="0" err="1" smtClean="0"/>
              <a:t>зовнішнім</a:t>
            </a:r>
            <a:r>
              <a:rPr lang="ru-RU" sz="2300" dirty="0" smtClean="0"/>
              <a:t> </a:t>
            </a:r>
            <a:r>
              <a:rPr lang="ru-RU" sz="2300" dirty="0" err="1" smtClean="0"/>
              <a:t>світом</a:t>
            </a:r>
            <a:r>
              <a:rPr lang="ru-RU" sz="2300" dirty="0" smtClean="0"/>
              <a:t> </a:t>
            </a:r>
            <a:r>
              <a:rPr lang="ru-RU" sz="2300" dirty="0" err="1" smtClean="0"/>
              <a:t>були</a:t>
            </a:r>
            <a:r>
              <a:rPr lang="ru-RU" sz="2300" dirty="0" smtClean="0"/>
              <a:t> </a:t>
            </a:r>
            <a:r>
              <a:rPr lang="ru-RU" sz="2300" dirty="0" err="1" smtClean="0"/>
              <a:t>зведені</a:t>
            </a:r>
            <a:r>
              <a:rPr lang="ru-RU" sz="2300" dirty="0" smtClean="0"/>
              <a:t> до </a:t>
            </a:r>
            <a:r>
              <a:rPr lang="ru-RU" sz="2300" dirty="0" err="1" smtClean="0"/>
              <a:t>мінімумуі</a:t>
            </a:r>
            <a:r>
              <a:rPr lang="ru-RU" sz="2300" dirty="0" smtClean="0"/>
              <a:t> </a:t>
            </a:r>
            <a:r>
              <a:rPr lang="ru-RU" sz="2300" dirty="0" err="1" smtClean="0"/>
              <a:t>навіть</a:t>
            </a:r>
            <a:r>
              <a:rPr lang="ru-RU" sz="2300" dirty="0" smtClean="0"/>
              <a:t> </a:t>
            </a:r>
            <a:r>
              <a:rPr lang="ru-RU" sz="2300" dirty="0" err="1" smtClean="0"/>
              <a:t>відносини</a:t>
            </a:r>
            <a:r>
              <a:rPr lang="ru-RU" sz="2300" dirty="0" smtClean="0"/>
              <a:t> </a:t>
            </a:r>
            <a:r>
              <a:rPr lang="ru-RU" sz="2300" dirty="0" err="1" smtClean="0"/>
              <a:t>з</a:t>
            </a:r>
            <a:r>
              <a:rPr lang="ru-RU" sz="2300" dirty="0" smtClean="0"/>
              <a:t> </a:t>
            </a:r>
            <a:r>
              <a:rPr lang="ru-RU" sz="2300" dirty="0" err="1" smtClean="0"/>
              <a:t>рештою</a:t>
            </a:r>
            <a:r>
              <a:rPr lang="ru-RU" sz="2300" dirty="0" smtClean="0"/>
              <a:t> </a:t>
            </a:r>
            <a:r>
              <a:rPr lang="ru-RU" sz="2300" dirty="0" err="1" smtClean="0"/>
              <a:t>країнами</a:t>
            </a:r>
            <a:r>
              <a:rPr lang="ru-RU" sz="2300" dirty="0" smtClean="0"/>
              <a:t> </a:t>
            </a:r>
            <a:r>
              <a:rPr lang="ru-RU" sz="2300" dirty="0" err="1" smtClean="0"/>
              <a:t>соціалістичного</a:t>
            </a:r>
            <a:r>
              <a:rPr lang="ru-RU" sz="2300" dirty="0" smtClean="0"/>
              <a:t> табору </a:t>
            </a:r>
            <a:r>
              <a:rPr lang="ru-RU" sz="2300" dirty="0" err="1" smtClean="0"/>
              <a:t>були</a:t>
            </a:r>
            <a:r>
              <a:rPr lang="ru-RU" sz="2300" dirty="0" smtClean="0"/>
              <a:t> </a:t>
            </a:r>
            <a:r>
              <a:rPr lang="ru-RU" sz="2300" dirty="0" err="1" smtClean="0"/>
              <a:t>досить</a:t>
            </a:r>
            <a:r>
              <a:rPr lang="ru-RU" sz="2300" dirty="0" smtClean="0"/>
              <a:t> </a:t>
            </a:r>
            <a:r>
              <a:rPr lang="ru-RU" sz="2300" dirty="0" err="1" smtClean="0"/>
              <a:t>прохолодними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pic>
        <p:nvPicPr>
          <p:cNvPr id="4" name="Рисунок 3" descr="827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88840"/>
            <a:ext cx="2786082" cy="398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566315" cy="610820"/>
          </a:xfrm>
        </p:spPr>
        <p:txBody>
          <a:bodyPr>
            <a:noAutofit/>
          </a:bodyPr>
          <a:lstStyle/>
          <a:p>
            <a:r>
              <a:rPr lang="uk-UA" sz="4800" dirty="0" smtClean="0"/>
              <a:t>Ден Сяопін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052736"/>
            <a:ext cx="6413610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грудні</a:t>
            </a:r>
            <a:r>
              <a:rPr lang="ru-RU" dirty="0" smtClean="0"/>
              <a:t> 1978 року </a:t>
            </a:r>
            <a:r>
              <a:rPr lang="ru-RU" dirty="0" err="1" smtClean="0"/>
              <a:t>Ден</a:t>
            </a:r>
            <a:r>
              <a:rPr lang="ru-RU" dirty="0" smtClean="0"/>
              <a:t> </a:t>
            </a:r>
            <a:r>
              <a:rPr lang="ru-RU" dirty="0" err="1" smtClean="0"/>
              <a:t>Сяопін</a:t>
            </a:r>
            <a:r>
              <a:rPr lang="ru-RU" dirty="0" smtClean="0"/>
              <a:t> став </a:t>
            </a:r>
            <a:r>
              <a:rPr lang="ru-RU" dirty="0" err="1" smtClean="0"/>
              <a:t>біля</a:t>
            </a:r>
            <a:r>
              <a:rPr lang="ru-RU" dirty="0" smtClean="0"/>
              <a:t> «керма </a:t>
            </a:r>
            <a:r>
              <a:rPr lang="ru-RU" dirty="0" err="1" smtClean="0"/>
              <a:t>китайської</a:t>
            </a:r>
            <a:r>
              <a:rPr lang="ru-RU" dirty="0" smtClean="0"/>
              <a:t> </a:t>
            </a:r>
            <a:r>
              <a:rPr lang="ru-RU" dirty="0" err="1" smtClean="0"/>
              <a:t>компартії</a:t>
            </a:r>
            <a:r>
              <a:rPr lang="ru-RU" dirty="0" smtClean="0"/>
              <a:t>». </a:t>
            </a:r>
            <a:r>
              <a:rPr lang="ru-RU" dirty="0" err="1" smtClean="0"/>
              <a:t>Маючи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 </a:t>
            </a:r>
            <a:r>
              <a:rPr lang="ru-RU" dirty="0" err="1" smtClean="0"/>
              <a:t>роботив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відомствах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міністерстві</a:t>
            </a:r>
            <a:r>
              <a:rPr lang="ru-RU" dirty="0" smtClean="0"/>
              <a:t> </a:t>
            </a:r>
            <a:r>
              <a:rPr lang="ru-RU" dirty="0" err="1" smtClean="0"/>
              <a:t>фінансів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усвідомлював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реформування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, без </a:t>
            </a:r>
            <a:r>
              <a:rPr lang="ru-RU" dirty="0" err="1" smtClean="0"/>
              <a:t>якого</a:t>
            </a:r>
            <a:r>
              <a:rPr lang="ru-RU" dirty="0" smtClean="0"/>
              <a:t> Китаю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увійти</a:t>
            </a:r>
            <a:r>
              <a:rPr lang="ru-RU" dirty="0" smtClean="0"/>
              <a:t> до клубу </a:t>
            </a:r>
            <a:r>
              <a:rPr lang="ru-RU" dirty="0" err="1" smtClean="0"/>
              <a:t>провідних</a:t>
            </a:r>
            <a:r>
              <a:rPr lang="ru-RU" dirty="0" smtClean="0"/>
              <a:t> держав.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Ден</a:t>
            </a:r>
            <a:r>
              <a:rPr lang="ru-RU" dirty="0" smtClean="0"/>
              <a:t> </a:t>
            </a:r>
            <a:r>
              <a:rPr lang="ru-RU" dirty="0" err="1" smtClean="0"/>
              <a:t>Сяопін</a:t>
            </a:r>
            <a:r>
              <a:rPr lang="ru-RU" dirty="0" smtClean="0"/>
              <a:t> </a:t>
            </a:r>
            <a:r>
              <a:rPr lang="ru-RU" dirty="0" err="1" smtClean="0"/>
              <a:t>вирішив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просто - </a:t>
            </a:r>
            <a:r>
              <a:rPr lang="ru-RU" dirty="0" err="1" smtClean="0"/>
              <a:t>перехід</a:t>
            </a:r>
            <a:r>
              <a:rPr lang="ru-RU" dirty="0" smtClean="0"/>
              <a:t> до </a:t>
            </a:r>
            <a:r>
              <a:rPr lang="ru-RU" dirty="0" err="1" smtClean="0"/>
              <a:t>капіталізму</a:t>
            </a:r>
            <a:r>
              <a:rPr lang="ru-RU" dirty="0" smtClean="0"/>
              <a:t> </a:t>
            </a:r>
            <a:r>
              <a:rPr lang="ru-RU" dirty="0" err="1" smtClean="0"/>
              <a:t>бачився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єдиним</a:t>
            </a:r>
            <a:r>
              <a:rPr lang="ru-RU" dirty="0" smtClean="0"/>
              <a:t> </a:t>
            </a:r>
            <a:r>
              <a:rPr lang="ru-RU" dirty="0" err="1" smtClean="0"/>
              <a:t>виходом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становища.</a:t>
            </a:r>
            <a:endParaRPr lang="ru-RU" dirty="0"/>
          </a:p>
        </p:txBody>
      </p:sp>
      <p:pic>
        <p:nvPicPr>
          <p:cNvPr id="4" name="Рисунок 3" descr="imgresize.ph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3118226" cy="4919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566315" cy="610820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Аграрна</a:t>
            </a:r>
            <a:r>
              <a:rPr lang="ru-RU" sz="5400" b="1" dirty="0" smtClean="0"/>
              <a:t> реформа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268760"/>
            <a:ext cx="6413610" cy="230425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sz="4000" dirty="0" smtClean="0">
                <a:solidFill>
                  <a:srgbClr val="875621"/>
                </a:solidFill>
              </a:rPr>
              <a:t>Розпущено кооперативи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err="1" smtClean="0">
                <a:solidFill>
                  <a:srgbClr val="875621"/>
                </a:solidFill>
              </a:rPr>
              <a:t>Ліквідірована</a:t>
            </a:r>
            <a:r>
              <a:rPr lang="ru-RU" sz="4000" dirty="0" smtClean="0">
                <a:solidFill>
                  <a:srgbClr val="875621"/>
                </a:solidFill>
              </a:rPr>
              <a:t> </a:t>
            </a:r>
            <a:r>
              <a:rPr lang="ru-RU" sz="4000" dirty="0" err="1" smtClean="0">
                <a:solidFill>
                  <a:srgbClr val="875621"/>
                </a:solidFill>
              </a:rPr>
              <a:t>колективна</a:t>
            </a:r>
            <a:r>
              <a:rPr lang="ru-RU" sz="4000" dirty="0" smtClean="0">
                <a:solidFill>
                  <a:srgbClr val="875621"/>
                </a:solidFill>
              </a:rPr>
              <a:t> </a:t>
            </a:r>
            <a:r>
              <a:rPr lang="ru-RU" sz="4000" dirty="0" smtClean="0">
                <a:solidFill>
                  <a:srgbClr val="875621"/>
                </a:solidFill>
              </a:rPr>
              <a:t>система </a:t>
            </a:r>
            <a:r>
              <a:rPr lang="ru-RU" sz="4000" dirty="0" err="1" smtClean="0">
                <a:solidFill>
                  <a:srgbClr val="875621"/>
                </a:solidFill>
              </a:rPr>
              <a:t>господарства</a:t>
            </a:r>
            <a:r>
              <a:rPr lang="ru-RU" sz="4000" dirty="0" smtClean="0">
                <a:solidFill>
                  <a:srgbClr val="875621"/>
                </a:solidFill>
              </a:rPr>
              <a:t>, а земля передана в </a:t>
            </a:r>
            <a:r>
              <a:rPr lang="ru-RU" sz="4000" dirty="0" err="1" smtClean="0">
                <a:solidFill>
                  <a:srgbClr val="875621"/>
                </a:solidFill>
              </a:rPr>
              <a:t>оренду</a:t>
            </a:r>
            <a:r>
              <a:rPr lang="ru-RU" sz="4000" dirty="0" smtClean="0">
                <a:solidFill>
                  <a:srgbClr val="875621"/>
                </a:solidFill>
              </a:rPr>
              <a:t> селянам.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875621"/>
                </a:solidFill>
              </a:rPr>
              <a:t>Введено </a:t>
            </a:r>
            <a:r>
              <a:rPr lang="ru-RU" sz="4000" dirty="0" err="1" smtClean="0">
                <a:solidFill>
                  <a:srgbClr val="875621"/>
                </a:solidFill>
              </a:rPr>
              <a:t>вільне</a:t>
            </a:r>
            <a:r>
              <a:rPr lang="ru-RU" sz="4000" dirty="0" smtClean="0">
                <a:solidFill>
                  <a:srgbClr val="875621"/>
                </a:solidFill>
              </a:rPr>
              <a:t> </a:t>
            </a:r>
            <a:r>
              <a:rPr lang="ru-RU" sz="4000" dirty="0" err="1" smtClean="0">
                <a:solidFill>
                  <a:srgbClr val="875621"/>
                </a:solidFill>
              </a:rPr>
              <a:t>ціноутворення</a:t>
            </a:r>
            <a:r>
              <a:rPr lang="ru-RU" sz="4000" dirty="0" smtClean="0">
                <a:solidFill>
                  <a:srgbClr val="875621"/>
                </a:solidFill>
              </a:rPr>
              <a:t> для селян, </a:t>
            </a:r>
            <a:r>
              <a:rPr lang="ru-RU" sz="4000" dirty="0" err="1" smtClean="0">
                <a:solidFill>
                  <a:srgbClr val="875621"/>
                </a:solidFill>
              </a:rPr>
              <a:t>які</a:t>
            </a:r>
            <a:r>
              <a:rPr lang="ru-RU" sz="4000" dirty="0" smtClean="0">
                <a:solidFill>
                  <a:srgbClr val="875621"/>
                </a:solidFill>
              </a:rPr>
              <a:t>, у </a:t>
            </a:r>
            <a:r>
              <a:rPr lang="ru-RU" sz="4000" dirty="0" err="1" smtClean="0">
                <a:solidFill>
                  <a:srgbClr val="875621"/>
                </a:solidFill>
              </a:rPr>
              <a:t>міру</a:t>
            </a:r>
            <a:r>
              <a:rPr lang="ru-RU" sz="4000" dirty="0" smtClean="0">
                <a:solidFill>
                  <a:srgbClr val="875621"/>
                </a:solidFill>
              </a:rPr>
              <a:t> того, як ставали </a:t>
            </a:r>
            <a:r>
              <a:rPr lang="ru-RU" sz="4000" dirty="0" err="1" smtClean="0">
                <a:solidFill>
                  <a:srgbClr val="875621"/>
                </a:solidFill>
              </a:rPr>
              <a:t>багатшими</a:t>
            </a:r>
            <a:r>
              <a:rPr lang="ru-RU" sz="4000" dirty="0" smtClean="0">
                <a:solidFill>
                  <a:srgbClr val="875621"/>
                </a:solidFill>
              </a:rPr>
              <a:t>.</a:t>
            </a:r>
            <a:r>
              <a:rPr lang="uk-UA" dirty="0" smtClean="0">
                <a:solidFill>
                  <a:srgbClr val="875621"/>
                </a:solidFill>
              </a:rPr>
              <a:t/>
            </a:r>
            <a:br>
              <a:rPr lang="uk-UA" dirty="0" smtClean="0">
                <a:solidFill>
                  <a:srgbClr val="875621"/>
                </a:solidFill>
              </a:rPr>
            </a:br>
            <a:endParaRPr lang="uk-UA" dirty="0" smtClean="0">
              <a:solidFill>
                <a:srgbClr val="87562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552" y="3501008"/>
            <a:ext cx="86044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i="1" u="sng" dirty="0" err="1">
                <a:solidFill>
                  <a:srgbClr val="875621"/>
                </a:solidFill>
              </a:rPr>
              <a:t>Результати</a:t>
            </a:r>
            <a:r>
              <a:rPr lang="ru-RU" sz="2800" b="1" i="1" u="sng" dirty="0">
                <a:solidFill>
                  <a:srgbClr val="875621"/>
                </a:solidFill>
              </a:rPr>
              <a:t>:     </a:t>
            </a:r>
          </a:p>
          <a:p>
            <a:pPr>
              <a:buNone/>
            </a:pPr>
            <a:r>
              <a:rPr lang="ru-RU" sz="2400" dirty="0">
                <a:solidFill>
                  <a:srgbClr val="875621"/>
                </a:solidFill>
              </a:rPr>
              <a:t>     </a:t>
            </a:r>
            <a:r>
              <a:rPr lang="ru-RU" sz="2400" dirty="0" err="1">
                <a:solidFill>
                  <a:srgbClr val="875621"/>
                </a:solidFill>
              </a:rPr>
              <a:t>Прибутки</a:t>
            </a:r>
            <a:r>
              <a:rPr lang="ru-RU" sz="2400" dirty="0">
                <a:solidFill>
                  <a:srgbClr val="875621"/>
                </a:solidFill>
              </a:rPr>
              <a:t> селян </a:t>
            </a:r>
            <a:r>
              <a:rPr lang="ru-RU" sz="2400" dirty="0" err="1">
                <a:solidFill>
                  <a:srgbClr val="875621"/>
                </a:solidFill>
              </a:rPr>
              <a:t>значно</a:t>
            </a:r>
            <a:r>
              <a:rPr lang="ru-RU" sz="2400" dirty="0">
                <a:solidFill>
                  <a:srgbClr val="875621"/>
                </a:solidFill>
              </a:rPr>
              <a:t> </a:t>
            </a:r>
            <a:r>
              <a:rPr lang="ru-RU" sz="2400" dirty="0" err="1">
                <a:solidFill>
                  <a:srgbClr val="875621"/>
                </a:solidFill>
              </a:rPr>
              <a:t>зросли</a:t>
            </a:r>
            <a:r>
              <a:rPr lang="ru-RU" sz="2400" dirty="0">
                <a:solidFill>
                  <a:srgbClr val="875621"/>
                </a:solidFill>
              </a:rPr>
              <a:t>. Держава </a:t>
            </a:r>
            <a:r>
              <a:rPr lang="ru-RU" sz="2400" dirty="0" err="1">
                <a:solidFill>
                  <a:srgbClr val="875621"/>
                </a:solidFill>
              </a:rPr>
              <a:t>стимулювала</a:t>
            </a:r>
            <a:r>
              <a:rPr lang="ru-RU" sz="2400" dirty="0">
                <a:solidFill>
                  <a:srgbClr val="875621"/>
                </a:solidFill>
              </a:rPr>
              <a:t> </a:t>
            </a:r>
            <a:r>
              <a:rPr lang="ru-RU" sz="2400" dirty="0" err="1">
                <a:solidFill>
                  <a:srgbClr val="875621"/>
                </a:solidFill>
              </a:rPr>
              <a:t>сільськогосподарську</a:t>
            </a:r>
            <a:r>
              <a:rPr lang="ru-RU" sz="2400" dirty="0">
                <a:solidFill>
                  <a:srgbClr val="875621"/>
                </a:solidFill>
              </a:rPr>
              <a:t> реформу, </a:t>
            </a:r>
            <a:r>
              <a:rPr lang="ru-RU" sz="2400" dirty="0" err="1">
                <a:solidFill>
                  <a:srgbClr val="875621"/>
                </a:solidFill>
              </a:rPr>
              <a:t>зокрема</a:t>
            </a:r>
            <a:r>
              <a:rPr lang="ru-RU" sz="2400" dirty="0">
                <a:solidFill>
                  <a:srgbClr val="875621"/>
                </a:solidFill>
              </a:rPr>
              <a:t> </a:t>
            </a:r>
            <a:r>
              <a:rPr lang="ru-RU" sz="2400" dirty="0" err="1">
                <a:solidFill>
                  <a:srgbClr val="875621"/>
                </a:solidFill>
              </a:rPr>
              <a:t>піднявши</a:t>
            </a:r>
            <a:r>
              <a:rPr lang="ru-RU" sz="2400" dirty="0">
                <a:solidFill>
                  <a:srgbClr val="875621"/>
                </a:solidFill>
              </a:rPr>
              <a:t> </a:t>
            </a:r>
            <a:r>
              <a:rPr lang="ru-RU" sz="2400" dirty="0" err="1">
                <a:solidFill>
                  <a:srgbClr val="875621"/>
                </a:solidFill>
              </a:rPr>
              <a:t>купівельні</a:t>
            </a:r>
            <a:r>
              <a:rPr lang="ru-RU" sz="2400" dirty="0">
                <a:solidFill>
                  <a:srgbClr val="875621"/>
                </a:solidFill>
              </a:rPr>
              <a:t> </a:t>
            </a:r>
            <a:r>
              <a:rPr lang="ru-RU" sz="2400" dirty="0" err="1">
                <a:solidFill>
                  <a:srgbClr val="875621"/>
                </a:solidFill>
              </a:rPr>
              <a:t>ціни</a:t>
            </a:r>
            <a:r>
              <a:rPr lang="ru-RU" sz="2400" dirty="0">
                <a:solidFill>
                  <a:srgbClr val="875621"/>
                </a:solidFill>
              </a:rPr>
              <a:t> на 18 </a:t>
            </a:r>
            <a:r>
              <a:rPr lang="ru-RU" sz="2400" dirty="0" err="1">
                <a:solidFill>
                  <a:srgbClr val="875621"/>
                </a:solidFill>
              </a:rPr>
              <a:t>видів</a:t>
            </a:r>
            <a:r>
              <a:rPr lang="ru-RU" sz="2400" dirty="0">
                <a:solidFill>
                  <a:srgbClr val="875621"/>
                </a:solidFill>
              </a:rPr>
              <a:t> </a:t>
            </a:r>
            <a:r>
              <a:rPr lang="ru-RU" sz="2400" dirty="0" err="1">
                <a:solidFill>
                  <a:srgbClr val="875621"/>
                </a:solidFill>
              </a:rPr>
              <a:t>продовольства</a:t>
            </a:r>
            <a:r>
              <a:rPr lang="ru-RU" sz="2400" dirty="0">
                <a:solidFill>
                  <a:srgbClr val="875621"/>
                </a:solidFill>
              </a:rPr>
              <a:t>. У 1984 р. </a:t>
            </a:r>
            <a:r>
              <a:rPr lang="ru-RU" sz="2400" dirty="0" err="1" smtClean="0">
                <a:solidFill>
                  <a:srgbClr val="875621"/>
                </a:solidFill>
              </a:rPr>
              <a:t>врожай</a:t>
            </a:r>
            <a:r>
              <a:rPr lang="ru-RU" sz="2400" dirty="0" smtClean="0">
                <a:solidFill>
                  <a:srgbClr val="875621"/>
                </a:solidFill>
              </a:rPr>
              <a:t> </a:t>
            </a:r>
            <a:r>
              <a:rPr lang="ru-RU" sz="2400" dirty="0" err="1">
                <a:solidFill>
                  <a:srgbClr val="875621"/>
                </a:solidFill>
              </a:rPr>
              <a:t>зернових</a:t>
            </a:r>
            <a:r>
              <a:rPr lang="ru-RU" sz="2400" dirty="0">
                <a:solidFill>
                  <a:srgbClr val="875621"/>
                </a:solidFill>
              </a:rPr>
              <a:t> у </a:t>
            </a:r>
            <a:r>
              <a:rPr lang="ru-RU" sz="2400" dirty="0" err="1">
                <a:solidFill>
                  <a:srgbClr val="875621"/>
                </a:solidFill>
              </a:rPr>
              <a:t>Китаї</a:t>
            </a:r>
            <a:r>
              <a:rPr lang="ru-RU" sz="2400" dirty="0">
                <a:solidFill>
                  <a:srgbClr val="875621"/>
                </a:solidFill>
              </a:rPr>
              <a:t> </a:t>
            </a:r>
            <a:r>
              <a:rPr lang="ru-RU" sz="2400" dirty="0" err="1">
                <a:solidFill>
                  <a:srgbClr val="875621"/>
                </a:solidFill>
              </a:rPr>
              <a:t>сягнув</a:t>
            </a:r>
            <a:r>
              <a:rPr lang="ru-RU" sz="2400" dirty="0">
                <a:solidFill>
                  <a:srgbClr val="875621"/>
                </a:solidFill>
              </a:rPr>
              <a:t> 407 млн т — </a:t>
            </a:r>
            <a:r>
              <a:rPr lang="ru-RU" sz="2400" dirty="0" err="1">
                <a:solidFill>
                  <a:srgbClr val="875621"/>
                </a:solidFill>
              </a:rPr>
              <a:t>удвічі</a:t>
            </a:r>
            <a:r>
              <a:rPr lang="ru-RU" sz="2400" dirty="0">
                <a:solidFill>
                  <a:srgbClr val="875621"/>
                </a:solidFill>
              </a:rPr>
              <a:t> </a:t>
            </a:r>
            <a:r>
              <a:rPr lang="ru-RU" sz="2400" dirty="0" err="1">
                <a:solidFill>
                  <a:srgbClr val="875621"/>
                </a:solidFill>
              </a:rPr>
              <a:t>більше</a:t>
            </a:r>
            <a:r>
              <a:rPr lang="ru-RU" sz="2400" dirty="0">
                <a:solidFill>
                  <a:srgbClr val="875621"/>
                </a:solidFill>
              </a:rPr>
              <a:t>, </a:t>
            </a:r>
            <a:r>
              <a:rPr lang="ru-RU" sz="2400" dirty="0" err="1">
                <a:solidFill>
                  <a:srgbClr val="875621"/>
                </a:solidFill>
              </a:rPr>
              <a:t>ніж</a:t>
            </a:r>
            <a:r>
              <a:rPr lang="ru-RU" sz="2400" dirty="0">
                <a:solidFill>
                  <a:srgbClr val="875621"/>
                </a:solidFill>
              </a:rPr>
              <a:t> 1958 р. </a:t>
            </a:r>
            <a:r>
              <a:rPr lang="ru-RU" sz="2400" dirty="0" err="1">
                <a:solidFill>
                  <a:srgbClr val="875621"/>
                </a:solidFill>
              </a:rPr>
              <a:t>Це</a:t>
            </a:r>
            <a:r>
              <a:rPr lang="ru-RU" sz="2400" dirty="0">
                <a:solidFill>
                  <a:srgbClr val="875621"/>
                </a:solidFill>
              </a:rPr>
              <a:t> дозволило не </a:t>
            </a:r>
            <a:r>
              <a:rPr lang="ru-RU" sz="2400" dirty="0" err="1">
                <a:solidFill>
                  <a:srgbClr val="875621"/>
                </a:solidFill>
              </a:rPr>
              <a:t>тільки</a:t>
            </a:r>
            <a:r>
              <a:rPr lang="ru-RU" sz="2400" dirty="0">
                <a:solidFill>
                  <a:srgbClr val="875621"/>
                </a:solidFill>
              </a:rPr>
              <a:t> "</a:t>
            </a:r>
            <a:r>
              <a:rPr lang="ru-RU" sz="2400" dirty="0" err="1">
                <a:solidFill>
                  <a:srgbClr val="875621"/>
                </a:solidFill>
              </a:rPr>
              <a:t>нагодувати</a:t>
            </a:r>
            <a:r>
              <a:rPr lang="ru-RU" sz="2400" dirty="0">
                <a:solidFill>
                  <a:srgbClr val="875621"/>
                </a:solidFill>
              </a:rPr>
              <a:t> народ", а й </a:t>
            </a:r>
            <a:r>
              <a:rPr lang="ru-RU" sz="2400" dirty="0" err="1">
                <a:solidFill>
                  <a:srgbClr val="875621"/>
                </a:solidFill>
              </a:rPr>
              <a:t>перетворити</a:t>
            </a:r>
            <a:r>
              <a:rPr lang="ru-RU" sz="2400" dirty="0">
                <a:solidFill>
                  <a:srgbClr val="875621"/>
                </a:solidFill>
              </a:rPr>
              <a:t> Китай з </a:t>
            </a:r>
            <a:r>
              <a:rPr lang="ru-RU" sz="2400" dirty="0" err="1">
                <a:solidFill>
                  <a:srgbClr val="875621"/>
                </a:solidFill>
              </a:rPr>
              <a:t>імпортера</a:t>
            </a:r>
            <a:r>
              <a:rPr lang="ru-RU" sz="2400" dirty="0">
                <a:solidFill>
                  <a:srgbClr val="875621"/>
                </a:solidFill>
              </a:rPr>
              <a:t> с/г </a:t>
            </a:r>
            <a:r>
              <a:rPr lang="ru-RU" sz="2400" dirty="0" err="1">
                <a:solidFill>
                  <a:srgbClr val="875621"/>
                </a:solidFill>
              </a:rPr>
              <a:t>продукції</a:t>
            </a:r>
            <a:r>
              <a:rPr lang="ru-RU" sz="2400" dirty="0">
                <a:solidFill>
                  <a:srgbClr val="875621"/>
                </a:solidFill>
              </a:rPr>
              <a:t> на </a:t>
            </a:r>
            <a:r>
              <a:rPr lang="ru-RU" sz="2400" dirty="0" err="1">
                <a:solidFill>
                  <a:srgbClr val="875621"/>
                </a:solidFill>
              </a:rPr>
              <a:t>його</a:t>
            </a:r>
            <a:r>
              <a:rPr lang="ru-RU" sz="2400" dirty="0">
                <a:solidFill>
                  <a:srgbClr val="875621"/>
                </a:solidFill>
              </a:rPr>
              <a:t> </a:t>
            </a:r>
            <a:r>
              <a:rPr lang="ru-RU" sz="2400" dirty="0" err="1">
                <a:solidFill>
                  <a:srgbClr val="875621"/>
                </a:solidFill>
              </a:rPr>
              <a:t>експортера</a:t>
            </a:r>
            <a:r>
              <a:rPr lang="ru-RU" sz="2400" dirty="0">
                <a:solidFill>
                  <a:srgbClr val="875621"/>
                </a:solidFill>
              </a:rPr>
              <a:t>.    </a:t>
            </a:r>
          </a:p>
          <a:p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65403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err="1" smtClean="0"/>
              <a:t>Виробництво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основних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продукції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сільського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господарства</a:t>
            </a:r>
            <a:r>
              <a:rPr lang="ru-RU" sz="2400" b="1" dirty="0" smtClean="0"/>
              <a:t> в</a:t>
            </a:r>
            <a:br>
              <a:rPr lang="ru-RU" sz="2400" b="1" dirty="0" smtClean="0"/>
            </a:br>
            <a:r>
              <a:rPr lang="ru-RU" sz="2400" b="1" dirty="0" smtClean="0"/>
              <a:t>КНР (1949-2001 </a:t>
            </a:r>
            <a:r>
              <a:rPr lang="ru-RU" sz="2400" b="1" dirty="0" err="1" smtClean="0"/>
              <a:t>рр</a:t>
            </a:r>
            <a:r>
              <a:rPr lang="ru-RU" sz="2400" b="1" dirty="0" smtClean="0"/>
              <a:t>.) (</a:t>
            </a:r>
            <a:r>
              <a:rPr lang="ru-RU" sz="2400" b="1" i="1" dirty="0" err="1" smtClean="0"/>
              <a:t>млн</a:t>
            </a:r>
            <a:r>
              <a:rPr lang="ru-RU" sz="2400" b="1" i="1" dirty="0" smtClean="0"/>
              <a:t> т)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829922"/>
              </p:ext>
            </p:extLst>
          </p:nvPr>
        </p:nvGraphicFramePr>
        <p:xfrm>
          <a:off x="395536" y="1340768"/>
          <a:ext cx="8064896" cy="523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768752" cy="610820"/>
          </a:xfrm>
        </p:spPr>
        <p:txBody>
          <a:bodyPr>
            <a:noAutofit/>
          </a:bodyPr>
          <a:lstStyle/>
          <a:p>
            <a:r>
              <a:rPr lang="ru-RU" sz="4000" b="1" dirty="0" err="1" smtClean="0"/>
              <a:t>Створення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спеціальних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економічних</a:t>
            </a:r>
            <a:r>
              <a:rPr lang="ru-RU" sz="4000" b="1" dirty="0" smtClean="0"/>
              <a:t> зон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3292" y="1124744"/>
            <a:ext cx="6078163" cy="331236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узбережжі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виокремлені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та 14 </a:t>
            </a:r>
            <a:r>
              <a:rPr lang="ru-RU" dirty="0" err="1" smtClean="0"/>
              <a:t>районів</a:t>
            </a:r>
            <a:r>
              <a:rPr lang="ru-RU" dirty="0" smtClean="0"/>
              <a:t>, до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уходять</a:t>
            </a:r>
            <a:r>
              <a:rPr lang="ru-RU" dirty="0" smtClean="0"/>
              <a:t>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— Шанхай, </a:t>
            </a:r>
            <a:r>
              <a:rPr lang="ru-RU" dirty="0" err="1" smtClean="0"/>
              <a:t>Тяньцзінь</a:t>
            </a:r>
            <a:r>
              <a:rPr lang="ru-RU" dirty="0" smtClean="0"/>
              <a:t>, </a:t>
            </a:r>
            <a:r>
              <a:rPr lang="ru-RU" dirty="0" err="1" smtClean="0"/>
              <a:t>Гуанджоу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Через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економічні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до Китаю </a:t>
            </a:r>
            <a:r>
              <a:rPr lang="ru-RU" dirty="0" err="1" smtClean="0"/>
              <a:t>надходять</a:t>
            </a:r>
            <a:r>
              <a:rPr lang="ru-RU" dirty="0" smtClean="0"/>
              <a:t> </a:t>
            </a:r>
            <a:r>
              <a:rPr lang="ru-RU" dirty="0" err="1" smtClean="0"/>
              <a:t>іноземні</a:t>
            </a:r>
            <a:r>
              <a:rPr lang="ru-RU" dirty="0" smtClean="0"/>
              <a:t> </a:t>
            </a:r>
            <a:r>
              <a:rPr lang="ru-RU" dirty="0" err="1" smtClean="0"/>
              <a:t>інвестиції</a:t>
            </a:r>
            <a:r>
              <a:rPr lang="ru-RU" dirty="0" smtClean="0"/>
              <a:t>, </a:t>
            </a:r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 smtClean="0"/>
              <a:t>технологія</a:t>
            </a:r>
            <a:r>
              <a:rPr lang="ru-RU" dirty="0" smtClean="0"/>
              <a:t>,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4" y="1412777"/>
            <a:ext cx="3099944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6" y="4446349"/>
            <a:ext cx="4588626" cy="24116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46349"/>
            <a:ext cx="4559455" cy="241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796908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/>
              <a:t>Шанхай — великий </a:t>
            </a:r>
            <a:r>
              <a:rPr lang="ru-RU" sz="3000" b="1" dirty="0" err="1" smtClean="0"/>
              <a:t>фінансовий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комерційний</a:t>
            </a:r>
            <a:r>
              <a:rPr lang="ru-RU" sz="3000" b="1" dirty="0" smtClean="0"/>
              <a:t> центр Китаю</a:t>
            </a:r>
            <a:endParaRPr lang="ru-RU" sz="3000" b="1" dirty="0"/>
          </a:p>
        </p:txBody>
      </p:sp>
      <p:pic>
        <p:nvPicPr>
          <p:cNvPr id="4" name="Содержимое 3" descr="93334041_Sidney_Avstraliya_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0699"/>
            <a:ext cx="9144000" cy="59952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459" y="16736"/>
            <a:ext cx="6566315" cy="819975"/>
          </a:xfrm>
        </p:spPr>
        <p:txBody>
          <a:bodyPr>
            <a:noAutofit/>
          </a:bodyPr>
          <a:lstStyle/>
          <a:p>
            <a:pPr algn="r"/>
            <a:r>
              <a:rPr lang="ru-RU" sz="3200" b="1" dirty="0" err="1" smtClean="0"/>
              <a:t>Тяньцзінь</a:t>
            </a:r>
            <a:r>
              <a:rPr lang="ru-RU" sz="3200" b="1" dirty="0" smtClean="0"/>
              <a:t> – </a:t>
            </a:r>
            <a:r>
              <a:rPr lang="ru-RU" sz="3200" b="1" dirty="0" err="1" smtClean="0"/>
              <a:t>найбільший</a:t>
            </a:r>
            <a:r>
              <a:rPr lang="ru-RU" sz="3200" b="1" dirty="0" smtClean="0"/>
              <a:t> центр </a:t>
            </a:r>
            <a:r>
              <a:rPr lang="ru-RU" sz="3200" b="1" dirty="0" err="1" smtClean="0"/>
              <a:t>важкої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легкої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промисловості</a:t>
            </a:r>
            <a:endParaRPr lang="ru-RU" sz="3200" b="1" dirty="0"/>
          </a:p>
        </p:txBody>
      </p:sp>
      <p:pic>
        <p:nvPicPr>
          <p:cNvPr id="4" name="Содержимое 3" descr="r_p_0129eb5854980ff2e2798612b6cfc8b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60239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948264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err="1" smtClean="0"/>
              <a:t>Гуанджоу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туристичний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промисловий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фінансовий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транспортний</a:t>
            </a:r>
            <a:r>
              <a:rPr lang="ru-RU" sz="2800" b="1" dirty="0" smtClean="0"/>
              <a:t> центр Китаю</a:t>
            </a:r>
            <a:endParaRPr lang="ru-RU" sz="2800" b="1" dirty="0"/>
          </a:p>
        </p:txBody>
      </p:sp>
      <p:pic>
        <p:nvPicPr>
          <p:cNvPr id="4" name="Содержимое 3" descr="01guangzhou_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0728"/>
            <a:ext cx="9312474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Tyazhelaya-rabota</Template>
  <TotalTime>164</TotalTime>
  <Words>277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Office Theme</vt:lpstr>
      <vt:lpstr>Реформування економіки Китаю наприкінці ХХ - на початку ХІХ ст.</vt:lpstr>
      <vt:lpstr>Презентация PowerPoint</vt:lpstr>
      <vt:lpstr>Ден Сяопін</vt:lpstr>
      <vt:lpstr>Аграрна реформа</vt:lpstr>
      <vt:lpstr>Виробництво основних видів продукції сільського господарства в КНР (1949-2001 рр.) (млн т)</vt:lpstr>
      <vt:lpstr>Створення спеціальних економічних зон</vt:lpstr>
      <vt:lpstr>Шанхай — великий фінансовий і комерційний центр Китаю</vt:lpstr>
      <vt:lpstr>Тяньцзінь – найбільший центр важкої та легкої промисловості</vt:lpstr>
      <vt:lpstr>Гуанджоу – туристичний, промисловий, фінансовий і транспортний центр Китаю</vt:lpstr>
      <vt:lpstr>Політика «відкритих дверей»</vt:lpstr>
      <vt:lpstr>Презентация PowerPoint</vt:lpstr>
      <vt:lpstr>Гонконг</vt:lpstr>
      <vt:lpstr>Тайвань</vt:lpstr>
      <vt:lpstr>Реформа системи управління державною промисловістю (1984)</vt:lpstr>
      <vt:lpstr>Освітня реформа (1985)</vt:lpstr>
      <vt:lpstr>Фінансова реформа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Реформування економіки Китаю наприкінці ХХ- на початку ХХІ ст.</dc:title>
  <dc:creator>NASTIA</dc:creator>
  <cp:lastModifiedBy>NASTIA</cp:lastModifiedBy>
  <cp:revision>17</cp:revision>
  <dcterms:modified xsi:type="dcterms:W3CDTF">2014-04-06T19:21:39Z</dcterms:modified>
</cp:coreProperties>
</file>