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65" r:id="rId4"/>
    <p:sldId id="276" r:id="rId5"/>
    <p:sldId id="277" r:id="rId6"/>
    <p:sldId id="278" r:id="rId7"/>
    <p:sldId id="279" r:id="rId8"/>
    <p:sldId id="280" r:id="rId9"/>
    <p:sldId id="266" r:id="rId10"/>
    <p:sldId id="281" r:id="rId11"/>
    <p:sldId id="282" r:id="rId12"/>
    <p:sldId id="283" r:id="rId13"/>
    <p:sldId id="284" r:id="rId14"/>
    <p:sldId id="273" r:id="rId15"/>
    <p:sldId id="285" r:id="rId16"/>
    <p:sldId id="274" r:id="rId17"/>
    <p:sldId id="286" r:id="rId18"/>
    <p:sldId id="287" r:id="rId19"/>
    <p:sldId id="275" r:id="rId20"/>
    <p:sldId id="288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00"/>
    <a:srgbClr val="FFFF99"/>
    <a:srgbClr val="6600CC"/>
    <a:srgbClr val="9966FF"/>
    <a:srgbClr val="FF9933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EB0A660-4F13-4F6F-9370-33B2EF158B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FC3475-FC1A-41EC-BF75-6BD1096D9A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717DE7E-AC4E-402E-8B04-35443263FB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20F835-EA49-4EBC-B7B8-62794EB79F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E8342C3-3E5E-4D85-A8B7-381C3C6A9E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DBFCC8-098F-4A90-92FF-F2DF3D4F09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BBED5F-C328-43E5-B88B-D622145B15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810F8FE-271E-49DA-96D2-C1AF4BDA2D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D14674-C41C-45A8-8405-83E5BC63E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CA23C90-AF8E-4A55-89F6-410D240512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CC9CD11-27DA-492B-8731-21BBE597971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CCD4C3E-DB8B-4CE1-9A25-62C01E3E34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457200"/>
            <a:ext cx="99822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295400" y="533400"/>
            <a:ext cx="67056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Индия </a:t>
            </a:r>
          </a:p>
          <a:p>
            <a:pPr algn="ctr"/>
            <a:r>
              <a:rPr lang="ru-RU" sz="3200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в </a:t>
            </a:r>
            <a:r>
              <a:rPr lang="en-US" sz="3200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XX </a:t>
            </a:r>
            <a:r>
              <a:rPr lang="ru-RU" sz="3200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веке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371600" y="5334000"/>
            <a:ext cx="762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Политическое и экономическое развитие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8619" r="8461" b="14991"/>
          <a:stretch>
            <a:fillRect/>
          </a:stretch>
        </p:blipFill>
        <p:spPr bwMode="auto">
          <a:xfrm>
            <a:off x="5410200" y="4038600"/>
            <a:ext cx="3733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стране начали развиваться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новые современные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отрасли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промышленности —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аэрокосмическая,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приборостроение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нефтехимическая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аграрном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секторе экономики положение дел было значительно хуже. Главная социальная проблема индийского села - малые наделы земли у большинства сельских тружеников — решалась с огромными трудностями. Правительство ликвидировало институт посредников, арендовавших землю у помещиков, а затем отдававших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её в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субаренду крестьянам, имело фиксированную арендную плату,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выкупило часть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земель помещиков и передало ее крестьянам. Однако сущность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аграрной политики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ИНК сводилась к поддержке развития больших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высокопроизводительных хозяйств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росте производства зерновых 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определённую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роль сыграла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зелёная</a:t>
            </a:r>
          </a:p>
          <a:p>
            <a:pPr>
              <a:buNone/>
            </a:pP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революция»  -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комплекс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агротех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мер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по 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применению высокоурожайных сортов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культур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удобрений,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современной с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х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техники. Однако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зелёная революция» носила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ограниченный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характер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dirty="0" smtClean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28600"/>
            <a:ext cx="4138612" cy="12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52400" y="457200"/>
            <a:ext cx="6172200" cy="2895600"/>
          </a:xfrm>
        </p:spPr>
        <p:txBody>
          <a:bodyPr>
            <a:normAutofit/>
          </a:bodyPr>
          <a:lstStyle/>
          <a:p>
            <a:r>
              <a:rPr lang="ru-RU" sz="1900" dirty="0" smtClean="0">
                <a:latin typeface="Calibri" pitchFamily="34" charset="0"/>
                <a:cs typeface="Calibri" pitchFamily="34" charset="0"/>
              </a:rPr>
              <a:t>ИНК в 1947-1964 гг. занимал чёткую позицию в таких принципиальных вопросах, как борьба за мир, безопасность и сотрудничество с другими странами, противодействие агрессии, колониализму и расизму.</a:t>
            </a:r>
          </a:p>
          <a:p>
            <a:r>
              <a:rPr lang="ru-RU" sz="1900" dirty="0" smtClean="0">
                <a:latin typeface="Calibri" pitchFamily="34" charset="0"/>
                <a:cs typeface="Calibri" pitchFamily="34" charset="0"/>
              </a:rPr>
              <a:t>Дж</a:t>
            </a:r>
            <a:r>
              <a:rPr lang="ru-RU" sz="1900" dirty="0" smtClean="0">
                <a:latin typeface="Calibri" pitchFamily="34" charset="0"/>
                <a:cs typeface="Calibri" pitchFamily="34" charset="0"/>
              </a:rPr>
              <a:t>. Неру и его страна стояли у истоков движения неприсоединения. По инициативе Индии, Индонезии и Югославии в сентябре 1961 г. в Белграде состоялась </a:t>
            </a:r>
            <a:r>
              <a:rPr lang="ru-RU" sz="1900" b="1" dirty="0" smtClean="0">
                <a:latin typeface="Calibri" pitchFamily="34" charset="0"/>
                <a:cs typeface="Calibri" pitchFamily="34" charset="0"/>
              </a:rPr>
              <a:t>Первая конференция руководителей государств и правительств 25 не присоединившихся стран.</a:t>
            </a:r>
            <a:endParaRPr lang="ru-RU" sz="1900" dirty="0" smtClean="0">
              <a:latin typeface="Calibri" pitchFamily="34" charset="0"/>
              <a:cs typeface="Calibri" pitchFamily="34" charset="0"/>
            </a:endParaRPr>
          </a:p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0" y="152400"/>
            <a:ext cx="2546224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781800" y="3352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Далай-Лама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200" y="3810000"/>
            <a:ext cx="9067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 smtClean="0">
                <a:latin typeface="Calibri" pitchFamily="34" charset="0"/>
                <a:cs typeface="Calibri" pitchFamily="34" charset="0"/>
              </a:rPr>
              <a:t>Однако в то время серьёзно осложнились отношения между Индией и Китаем. В конце 50-х — начале 60-х годов КНР предъявила претензии на некоторые местности в Гималаях. Это стало причиной побега из Тибета в Индию далай-ламы -  «живого бога» всех буддистов. Поддержка далай-ламы индийским правительством ухудшила отношения между государствами, что привело к вооружённому конфликту. Китайские войска захватили часть индийской территории в Гималаях. Эти неурядицы пагубно повлияли на состояние здоровья Дж. Неру, и в мае 1964 г. он умер. </a:t>
            </a:r>
            <a:endParaRPr lang="ru-RU" b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228601"/>
            <a:ext cx="9144000" cy="3657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середине 1973 г. — начале 1974 г. вследствие мирового энергетического кризиса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многоразово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увеличились расходы на импорт нефти, за счёт которой покрывались 2/3 потребности Индии в этом виде сырья. Резко снизился уровень производства в энергетической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отрасли.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связи с инфляцией росли цены. Страшная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засуха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нанесла огромный ущерб сельскому хозяйству. Жизненный уровень населения, и без того невысокий, снижался. Несмотря на объявленный правительством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Индиры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Ганди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курс на достижение экономической самостоятельности, Индия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вынуждена была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брать крупные иностранные ссуды. В условиях экономического кризиса нарастало сопротивление оппозиции. В такой ситуации 26 июня 1975 г.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правительство ввело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стране чрезвычайное положение. </a:t>
            </a:r>
          </a:p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733800"/>
            <a:ext cx="555413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200" dirty="0" smtClean="0">
                <a:latin typeface="Calibri" pitchFamily="34" charset="0"/>
                <a:cs typeface="Calibri" pitchFamily="34" charset="0"/>
              </a:rPr>
              <a:t>На внеочередных выборах в Народную палату в январе 1980 г.,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вызванных правительственным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кризисом,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ИНК 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достиг значительного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успеха. </a:t>
            </a:r>
            <a:r>
              <a:rPr lang="ru-RU" sz="2200" b="1" dirty="0" err="1" smtClean="0">
                <a:latin typeface="Calibri" pitchFamily="34" charset="0"/>
                <a:cs typeface="Calibri" pitchFamily="34" charset="0"/>
              </a:rPr>
              <a:t>Индира</a:t>
            </a:r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Ганди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снова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возглавила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правительство.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200" dirty="0" smtClean="0">
                <a:latin typeface="Calibri" pitchFamily="34" charset="0"/>
                <a:cs typeface="Calibri" pitchFamily="34" charset="0"/>
              </a:rPr>
              <a:t>В Индии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также существуют этнические и религиозные 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проблемы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. Представители сепаратистских течений, 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используя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их в своих целях, они стремились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превратить</a:t>
            </a: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отдельные регионы страны в самостоятельные </a:t>
            </a:r>
            <a:r>
              <a:rPr lang="ru-RU" sz="2200" dirty="0" err="1" smtClean="0">
                <a:latin typeface="Calibri" pitchFamily="34" charset="0"/>
                <a:cs typeface="Calibri" pitchFamily="34" charset="0"/>
              </a:rPr>
              <a:t>гос-ва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в 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частности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, сикхи пытались создать независимое 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государство </a:t>
            </a:r>
            <a:r>
              <a:rPr lang="ru-RU" sz="2200" dirty="0" err="1" smtClean="0">
                <a:latin typeface="Calibri" pitchFamily="34" charset="0"/>
                <a:cs typeface="Calibri" pitchFamily="34" charset="0"/>
              </a:rPr>
              <a:t>Халистан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 на территории Пенджаба 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северо-западная часть Индии). Они призывали к разделу Индии, терроризировали население, убивали неугодных им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политических деятелей.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Попытки переговоров с их руководством не дали положительных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результатов.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Более того, весной 1984 г.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они схватили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Золотой храм в г. </a:t>
            </a:r>
            <a:r>
              <a:rPr lang="ru-RU" sz="2200" dirty="0" err="1" smtClean="0">
                <a:latin typeface="Calibri" pitchFamily="34" charset="0"/>
                <a:cs typeface="Calibri" pitchFamily="34" charset="0"/>
              </a:rPr>
              <a:t>Амритсаре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, превратив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его в свою штаб-квартиру. Сикхи были уверены, что никто не решится посягнуть на их святыню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ru-RU" sz="2200" dirty="0" smtClean="0">
                <a:latin typeface="Calibri" pitchFamily="34" charset="0"/>
                <a:cs typeface="Calibri" pitchFamily="34" charset="0"/>
              </a:rPr>
              <a:t>Военная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операция правительственных войск «</a:t>
            </a:r>
            <a:r>
              <a:rPr lang="ru-RU" sz="2200" dirty="0" err="1" smtClean="0">
                <a:latin typeface="Calibri" pitchFamily="34" charset="0"/>
                <a:cs typeface="Calibri" pitchFamily="34" charset="0"/>
              </a:rPr>
              <a:t>Голубая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 звезда»,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преследовавшая цель очистить 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Золотой храм от </a:t>
            </a:r>
            <a:r>
              <a:rPr lang="ru-RU" sz="2200" dirty="0" err="1" smtClean="0">
                <a:latin typeface="Calibri" pitchFamily="34" charset="0"/>
                <a:cs typeface="Calibri" pitchFamily="34" charset="0"/>
              </a:rPr>
              <a:t>сикских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 террористов в июне 1984 г.,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не только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не решила пенджабский кризис, но и стала отправным пунктом </a:t>
            </a:r>
            <a:r>
              <a:rPr lang="ru-RU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для </a:t>
            </a:r>
            <a:r>
              <a:rPr lang="ru-RU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его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последующего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трагического развития — убийства сикхскими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экстремистами 1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октября 1984 г. премьер-министра И. Ганди.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563562"/>
          </a:xfrm>
        </p:spPr>
        <p:txBody>
          <a:bodyPr>
            <a:normAutofit fontScale="90000"/>
          </a:bodyPr>
          <a:lstStyle/>
          <a:p>
            <a:r>
              <a:rPr lang="ru-RU" sz="3100" u="sng" dirty="0" smtClean="0"/>
              <a:t>3 . Развитие Индии в конце XX — начале XXI в</a:t>
            </a:r>
            <a:r>
              <a:rPr lang="ru-RU" sz="3100" u="sng" dirty="0" smtClean="0"/>
              <a:t>.</a:t>
            </a:r>
            <a:endParaRPr lang="ru-RU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 l="24857" t="3488" r="19143" b="22093"/>
          <a:stretch>
            <a:fillRect/>
          </a:stretch>
        </p:blipFill>
        <p:spPr bwMode="auto">
          <a:xfrm>
            <a:off x="6400800" y="1447800"/>
            <a:ext cx="2503170" cy="20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Индира Ганд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419600" cy="6400800"/>
          </a:xfrm>
          <a:prstGeom prst="rect">
            <a:avLst/>
          </a:prstGeom>
          <a:noFill/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800600" y="228600"/>
            <a:ext cx="4191000" cy="64017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sz="32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Индира</a:t>
            </a:r>
            <a: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Ганди</a:t>
            </a:r>
          </a:p>
          <a:p>
            <a:pPr marL="342900" indent="-342900" algn="ctr">
              <a:spcBef>
                <a:spcPct val="50000"/>
              </a:spcBef>
            </a:pPr>
            <a:r>
              <a:rPr lang="ru-RU" sz="2400" i="1" dirty="0">
                <a:latin typeface="Calibri" pitchFamily="34" charset="0"/>
                <a:cs typeface="Calibri" pitchFamily="34" charset="0"/>
              </a:rPr>
              <a:t>премьер-министр Индии (1969-1984)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Национализация промышленности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Победа Индии над Пакистаном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Испытание атомной бомбы (1974)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Ухудшение социального положения индусов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52596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На общих выборах в парламент в декабре 1984 г. индийский народ решительно высказался в поддержку национального единства и суверенитета республики.</a:t>
            </a: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убедительной победе ИНК (И ), одержавшего рекордное большинство депутатских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мандатов, важную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роль сыграла всенародная волна симпатии к погибшей И. Ганди и вера в то, что её сын Р. Ганди будет достойным преемником своей матери на должности премьер-министра. Правительство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Раджива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Ганди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решительно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действовало для обеспечения законности и порядка в стране, провозгласив основными задачами внутренней политики для Индии укрепление единства страны, борьбу против сепаратистов и «старых врагов»  индийского общества — бедности, безработицы, неграмотности, болезней. Однако при выполнении этих задач возникли многочисленные трудности.</a:t>
            </a: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Хронической стала безработица (в 1985 г. 25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млн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безработных), росли коррупция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 злоупотребление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властью в аппарате правящей партии, что вызвало глубокое возмущение разных слоев общества.</a:t>
            </a:r>
          </a:p>
          <a:p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52400" y="381000"/>
            <a:ext cx="4648200" cy="56015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sz="2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Раджив</a:t>
            </a: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Ганди</a:t>
            </a:r>
          </a:p>
          <a:p>
            <a:pPr marL="342900" indent="-342900" algn="ctr">
              <a:spcBef>
                <a:spcPct val="50000"/>
              </a:spcBef>
            </a:pPr>
            <a:r>
              <a:rPr lang="ru-RU" sz="2400" i="1" dirty="0"/>
              <a:t>премьер-министр Индии (1984-1986)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Продолжение курса И.Ганди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Решение Пенджабского кризиса</a:t>
            </a:r>
          </a:p>
          <a:p>
            <a:pPr marL="342900" indent="-342900" algn="ctr">
              <a:spcBef>
                <a:spcPct val="50000"/>
              </a:spcBef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3. Рост национального экстремизма</a:t>
            </a:r>
          </a:p>
          <a:p>
            <a:pPr marL="342900" indent="-342900" algn="ctr">
              <a:spcBef>
                <a:spcPct val="50000"/>
              </a:spcBef>
            </a:pPr>
            <a:r>
              <a:rPr lang="ru-RU" sz="2400" i="1" dirty="0">
                <a:latin typeface="Calibri" pitchFamily="34" charset="0"/>
                <a:cs typeface="Calibri" pitchFamily="34" charset="0"/>
              </a:rPr>
              <a:t>Убит в результате террористического акта</a:t>
            </a:r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04800"/>
            <a:ext cx="397140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381000"/>
            <a:ext cx="8763000" cy="62484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В канун выборов 1989 г. семь оппозиционных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партий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создали блок под названием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Национальный фронт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»,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победивший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на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выборах в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ноябре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1989 г. В новом коалиционном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правительстве</a:t>
            </a: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ведущие позиции заняла религиозно-общественная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организация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Бхаратия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джаната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партии» (БДИ).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Однако</a:t>
            </a: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новое правительство, раздираемое противоречиями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оказалось недееспособным. В мае 1991 г. были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назначены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досрочные выборы в парламент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21 мая 1991 г. во время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избирательной кампании </a:t>
            </a: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террористы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убили Р. Ганди, но эго не смогло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помешать</a:t>
            </a: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партии ИНК (И) победить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Сформированное правительство во главе с </a:t>
            </a:r>
            <a:r>
              <a:rPr lang="ru-RU" b="1" dirty="0" err="1" smtClean="0">
                <a:latin typeface="Calibri" pitchFamily="34" charset="0"/>
                <a:cs typeface="Calibri" pitchFamily="34" charset="0"/>
              </a:rPr>
              <a:t>Нарасихма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 err="1" smtClean="0">
                <a:latin typeface="Calibri" pitchFamily="34" charset="0"/>
                <a:cs typeface="Calibri" pitchFamily="34" charset="0"/>
              </a:rPr>
              <a:t>Рао</a:t>
            </a:r>
            <a:r>
              <a:rPr lang="ru-RU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начало</a:t>
            </a: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осуществлять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кардинальные преобразования и экономике,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поступившись</a:t>
            </a:r>
          </a:p>
          <a:p>
            <a:pPr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многими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левоцентристскими традициями ИПК (И)</a:t>
            </a:r>
          </a:p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Была проведена либерализация экономической системы, разорваны путы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разных регламентаций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, страна стала открытой для иностранного капитала,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увеличились капиталовложения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в промышленность и с/х.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Экономический рост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в 1991-1995 гг. превысил 5 % в год. Правительство стремилось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согласовать свою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экономическую политику с законами рынка. Но правительству ИНК (И)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не удалось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решить все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проблемы.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533400"/>
            <a:ext cx="2098622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58000" y="3276600"/>
            <a:ext cx="175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Calibri" pitchFamily="34" charset="0"/>
                <a:cs typeface="Calibri" pitchFamily="34" charset="0"/>
              </a:rPr>
              <a:t>Нарасихма</a:t>
            </a:r>
            <a:r>
              <a:rPr lang="ru-RU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Рао</a:t>
            </a:r>
            <a:r>
              <a:rPr lang="ru-RU" dirty="0">
                <a:latin typeface="Calibri" pitchFamily="34" charset="0"/>
                <a:cs typeface="Calibri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381000"/>
            <a:ext cx="8915400" cy="64770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alibri" pitchFamily="34" charset="0"/>
                <a:cs typeface="Calibri" pitchFamily="34" charset="0"/>
              </a:rPr>
              <a:t>На выборах в мае 1996 г. победу одержала оппозиционная </a:t>
            </a: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БДП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. Её лидер </a:t>
            </a:r>
            <a:r>
              <a:rPr lang="ru-RU" sz="1800" b="1" dirty="0" err="1" smtClean="0">
                <a:latin typeface="Calibri" pitchFamily="34" charset="0"/>
                <a:cs typeface="Calibri" pitchFamily="34" charset="0"/>
              </a:rPr>
              <a:t>Атал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1" dirty="0" err="1" smtClean="0">
                <a:latin typeface="Calibri" pitchFamily="34" charset="0"/>
                <a:cs typeface="Calibri" pitchFamily="34" charset="0"/>
              </a:rPr>
              <a:t>Бихари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1" dirty="0" err="1" smtClean="0">
                <a:latin typeface="Calibri" pitchFamily="34" charset="0"/>
                <a:cs typeface="Calibri" pitchFamily="34" charset="0"/>
              </a:rPr>
              <a:t>Ваджпаи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стал новым </a:t>
            </a: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Премьер-министром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Индии. Самостоятельно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руководить</a:t>
            </a: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государством эта партия не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смогла, вследствие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чего начали </a:t>
            </a: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создаваться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коалиционные правительства. На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какое-то время </a:t>
            </a: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А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Ваджпаи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потерял власть, однако в феврале 1998 г. снова </a:t>
            </a: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возглавил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коалицию, а в октябре 1999 г. его партия победила на </a:t>
            </a: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внеочередных парламентских выборах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. 1998 год ознаменовался </a:t>
            </a: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ещё одним важным событием — в мае в Индии было испытано ядерное оружие.</a:t>
            </a: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Впоследствии это осуществил и Пакистан. Мир был шокирован тем, что эти государства</a:t>
            </a: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стали членами «ядерного клуба».</a:t>
            </a:r>
          </a:p>
          <a:p>
            <a:pPr>
              <a:buNone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1800" dirty="0" smtClean="0">
                <a:latin typeface="Calibri" pitchFamily="34" charset="0"/>
                <a:cs typeface="Calibri" pitchFamily="34" charset="0"/>
              </a:rPr>
              <a:t>Таким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образом, Индия вошла в XXI в., уже будучи ядерным государством, что продемонстрировало возможности её экономики. Однако у самой большой в мире демократии — так часто называют Индию журналисты — существуют проблемы как в экономической, так и в политической сферах. Основные из них — низкий уровень доходов населения, численность которого уже превысила 1 </a:t>
            </a:r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млрд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человек, и сепаратизм этнических меньшинств, что подрывает целостность страны.</a:t>
            </a:r>
            <a:endParaRPr lang="ru-RU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228600"/>
            <a:ext cx="1937657" cy="2591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781800" y="2438400"/>
            <a:ext cx="21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Атал</a:t>
            </a: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Бихари</a:t>
            </a: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Ваджпаи</a:t>
            </a:r>
            <a:r>
              <a:rPr lang="ru-RU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ru-RU" sz="1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52400" y="381000"/>
            <a:ext cx="883920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sz="32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Современный этап развития Индии: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С 1992 г. - внедрение программы «экономический рост и справедливость»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Радикальные экономические реформы (иностранные инвестиции, появление частного сектора в тяжелой промышленности, сокращение подоходного налога и др.)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Создание атомного оружия и испытание его в 1998 г.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Укрепление связей со странами 3-го мира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 descr="сканирование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5715000" cy="5697538"/>
          </a:xfrm>
          <a:prstGeom prst="rect">
            <a:avLst/>
          </a:prstGeom>
          <a:noFill/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0" y="5867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2800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«Жемчужина в короне Британской империи»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2743200"/>
            <a:ext cx="8915400" cy="8046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8001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До середины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XX </a:t>
            </a:r>
            <a:r>
              <a:rPr lang="ru-RU" sz="2800" dirty="0">
                <a:latin typeface="Calibri" pitchFamily="34" charset="0"/>
                <a:cs typeface="Calibri" pitchFamily="34" charset="0"/>
              </a:rPr>
              <a:t>века Индия представляла собой княжества, зависимые от Великобритании, и территории, являющиеся британскими колониями.</a:t>
            </a:r>
          </a:p>
          <a:p>
            <a:pPr algn="ctr">
              <a:spcBef>
                <a:spcPct val="50000"/>
              </a:spcBef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Индия рассматривалась Великобританией как источник сырья (угля, руды, хлопка и др.).</a:t>
            </a:r>
          </a:p>
          <a:p>
            <a:pPr algn="ctr">
              <a:spcBef>
                <a:spcPct val="50000"/>
              </a:spcBef>
            </a:pPr>
            <a:r>
              <a:rPr lang="ru-RU" sz="2800" dirty="0">
                <a:latin typeface="Calibri" pitchFamily="34" charset="0"/>
                <a:cs typeface="Calibri" pitchFamily="34" charset="0"/>
              </a:rPr>
              <a:t> </a:t>
            </a:r>
            <a:endParaRPr lang="ru-RU" sz="2800" dirty="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6600"/>
            <a:ext cx="3545516" cy="236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1435" y="3276600"/>
            <a:ext cx="3512565" cy="236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4226227"/>
            <a:ext cx="3505200" cy="2631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914400"/>
            <a:ext cx="7010400" cy="5181600"/>
          </a:xfrm>
        </p:spPr>
        <p:txBody>
          <a:bodyPr>
            <a:noAutofit/>
          </a:bodyPr>
          <a:lstStyle/>
          <a:p>
            <a:r>
              <a:rPr lang="ru-RU" sz="1800" i="1" dirty="0" smtClean="0">
                <a:latin typeface="Calibri" pitchFamily="34" charset="0"/>
                <a:cs typeface="Calibri" pitchFamily="34" charset="0"/>
              </a:rPr>
              <a:t>Национально-освободительное движение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в Индии — самой большой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британской колонии —усилилось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после Второй мировой войны.</a:t>
            </a:r>
          </a:p>
          <a:p>
            <a:r>
              <a:rPr lang="ru-RU" sz="1800" dirty="0" smtClean="0">
                <a:latin typeface="Calibri" pitchFamily="34" charset="0"/>
                <a:cs typeface="Calibri" pitchFamily="34" charset="0"/>
              </a:rPr>
              <a:t>Руководили им две партии — 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Индийский национальный</a:t>
            </a: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конгресс (ИНК),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лидером которого был </a:t>
            </a:r>
            <a:r>
              <a:rPr lang="ru-RU" sz="1800" b="1" dirty="0" err="1" smtClean="0">
                <a:latin typeface="Calibri" pitchFamily="34" charset="0"/>
                <a:cs typeface="Calibri" pitchFamily="34" charset="0"/>
              </a:rPr>
              <a:t>Джавахарлал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Неру,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и</a:t>
            </a:r>
          </a:p>
          <a:p>
            <a:pPr>
              <a:buNone/>
            </a:pP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Мусульманская 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лига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во главе с 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Мухаммедом Али </a:t>
            </a:r>
            <a:r>
              <a:rPr lang="ru-RU" sz="1800" b="1" dirty="0" err="1" smtClean="0">
                <a:latin typeface="Calibri" pitchFamily="34" charset="0"/>
                <a:cs typeface="Calibri" pitchFamily="34" charset="0"/>
              </a:rPr>
              <a:t>Джинной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ИНК выступал за сохранение целостности страны, а Мусульманская лига требовала создания Пакистана — независимого мусульманского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государства. Британцы безуспешно пытались примирить позиции обеих сторон.</a:t>
            </a:r>
          </a:p>
          <a:p>
            <a:pPr>
              <a:buNone/>
            </a:pPr>
            <a:endParaRPr lang="ru-RU" sz="18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1800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июне 1947 г. был разработан план, согласно которому территорию страны предусматривалось разделить по религиозному признаку на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государства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— Индию и Пакистан. План послужил основой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для закона «О независимости Индии», принятого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Великобританией.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15 августа 1947 г. британские войска были выведены с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территории Индии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. На карте мира возникли два новых государства — 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Индийский Союз (Индия) 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Пакистан</a:t>
            </a:r>
            <a:r>
              <a:rPr lang="ru-RU" sz="18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371600"/>
          </a:xfrm>
        </p:spPr>
        <p:txBody>
          <a:bodyPr>
            <a:normAutofit/>
          </a:bodyPr>
          <a:lstStyle/>
          <a:p>
            <a:r>
              <a:rPr lang="ru-RU" sz="2800" u="sng" dirty="0" smtClean="0"/>
              <a:t>1 . Победа народов Индии в борьбе за независимость</a:t>
            </a:r>
            <a:r>
              <a:rPr lang="ru-RU" sz="2800" u="sng" dirty="0" smtClean="0"/>
              <a:t>.</a:t>
            </a:r>
            <a:endParaRPr lang="ru-RU" sz="36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6858000" y="1219200"/>
            <a:ext cx="2286000" cy="2110154"/>
            <a:chOff x="5715000" y="1066800"/>
            <a:chExt cx="2286000" cy="2110154"/>
          </a:xfrm>
        </p:grpSpPr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19800" y="1066800"/>
              <a:ext cx="1524000" cy="21101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715000" y="2743200"/>
              <a:ext cx="228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1600" spc="50" dirty="0" err="1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Джавахарлал</a:t>
              </a:r>
              <a:r>
                <a:rPr lang="ru-RU" sz="1600" spc="50" dirty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ru-RU" sz="1600" spc="50" dirty="0" smtClean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Неру</a:t>
              </a:r>
              <a:endParaRPr lang="ru-RU" sz="1600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475384" y="3810000"/>
            <a:ext cx="2668616" cy="2100262"/>
            <a:chOff x="5562600" y="3581400"/>
            <a:chExt cx="2668616" cy="2100262"/>
          </a:xfrm>
        </p:grpSpPr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9800" y="3581400"/>
              <a:ext cx="1600200" cy="210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Прямоугольник 9"/>
            <p:cNvSpPr/>
            <p:nvPr/>
          </p:nvSpPr>
          <p:spPr>
            <a:xfrm>
              <a:off x="5562600" y="5334000"/>
              <a:ext cx="2668616" cy="33855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1600" spc="50" dirty="0" smtClean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Мухаммед Али</a:t>
              </a:r>
              <a:r>
                <a:rPr lang="en-US" sz="1600" spc="50" dirty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ru-RU" sz="1600" spc="50" dirty="0" smtClean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Джинна</a:t>
              </a:r>
              <a:endParaRPr lang="ru-RU" sz="1600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 b="11458"/>
          <a:stretch>
            <a:fillRect/>
          </a:stretch>
        </p:blipFill>
        <p:spPr bwMode="auto">
          <a:xfrm>
            <a:off x="3886200" y="556260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76200"/>
            <a:ext cx="8763000" cy="66294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Границы между новообразованными государствами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не отображали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особенностей национального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состава,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что приводило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вооружённым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конфликтам  между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Индией и Пакистаном.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По приблизительным подсчётам,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мигрировало более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6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млн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мусульман  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4,5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млн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индусов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Почти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700 тыс. человек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погибли в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индусско-мусульманских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столкновениях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Против индусско-мусульманской вражды резко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выступил 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Махатма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Ганди, объявив голодовку в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знак протеста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Однако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его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позицию не разделяли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экстремисты из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обеих партий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январе 1948 г. 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М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 Ганди был смертельно ранен во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время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одного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из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митингов. Его смерть заставила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лидеров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ИНК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 Мусульманской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лиги искать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возможности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для компромисса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 примирения.</a:t>
            </a: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1947-1949 гг. состоялось присоединение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555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индийских княжеств (из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601)  к Индии,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остальные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пошли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состав Пакистана.</a:t>
            </a:r>
            <a:endParaRPr lang="ru-RU" sz="20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810000"/>
            <a:ext cx="317711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Группа 6"/>
          <p:cNvGrpSpPr/>
          <p:nvPr/>
        </p:nvGrpSpPr>
        <p:grpSpPr>
          <a:xfrm>
            <a:off x="7010400" y="1295400"/>
            <a:ext cx="1905000" cy="2400300"/>
            <a:chOff x="6400800" y="1295400"/>
            <a:chExt cx="1905000" cy="2400300"/>
          </a:xfrm>
        </p:grpSpPr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00800" y="1295400"/>
              <a:ext cx="1905000" cy="2400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Прямоугольник 4"/>
            <p:cNvSpPr/>
            <p:nvPr/>
          </p:nvSpPr>
          <p:spPr>
            <a:xfrm>
              <a:off x="6400800" y="3276600"/>
              <a:ext cx="1811522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pc="50" dirty="0" smtClean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Махатма Ганди</a:t>
              </a:r>
              <a:endParaRPr lang="ru-RU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143000"/>
            <a:ext cx="8839200" cy="5715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26 ноября 1949 г. была принята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новая </a:t>
            </a:r>
            <a:endParaRPr lang="ru-RU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конституция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Индии,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которая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вступила в силу 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26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январи 1950 г. Индия - парламентская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федеративная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республика.</a:t>
            </a: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Глава государства - президент, избираемый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5 лет коллегией избирателей. Высший орган законодательной власти - парламент, состоящий на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двух палат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Народной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палаты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Совета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штатов. Правительство Индии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- Совет министров - формируется парламентской фракцией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партии, победившей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на 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выборах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 Народную палату. 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Премьер-министр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правительство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Индии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пользуются значительной властью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Судебная власть как третья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ветвь власти</a:t>
            </a:r>
          </a:p>
          <a:p>
            <a:pPr>
              <a:buNone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функционирует самостоятельно.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4267200" cy="914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Конституция Индии</a:t>
            </a:r>
            <a:endParaRPr lang="ru-RU" sz="28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b="9053"/>
          <a:stretch>
            <a:fillRect/>
          </a:stretch>
        </p:blipFill>
        <p:spPr bwMode="auto">
          <a:xfrm>
            <a:off x="4876800" y="3962400"/>
            <a:ext cx="4114800" cy="273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 b="10811"/>
          <a:stretch>
            <a:fillRect/>
          </a:stretch>
        </p:blipFill>
        <p:spPr bwMode="auto">
          <a:xfrm>
            <a:off x="5334000" y="228600"/>
            <a:ext cx="3417454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224272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 smtClean="0">
                <a:latin typeface="Calibri" pitchFamily="34" charset="0"/>
                <a:cs typeface="Calibri" pitchFamily="34" charset="0"/>
              </a:rPr>
              <a:t>Первым Премьер-министром независимой Индии 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стал </a:t>
            </a:r>
            <a:r>
              <a:rPr lang="ru-RU" sz="2200" b="1" dirty="0" err="1" smtClean="0">
                <a:latin typeface="Calibri" pitchFamily="34" charset="0"/>
                <a:cs typeface="Calibri" pitchFamily="34" charset="0"/>
              </a:rPr>
              <a:t>Джавахарлал</a:t>
            </a:r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 Неру.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200" dirty="0" smtClean="0">
                <a:latin typeface="Calibri" pitchFamily="34" charset="0"/>
                <a:cs typeface="Calibri" pitchFamily="34" charset="0"/>
              </a:rPr>
              <a:t>Экономический курс Дж. Неру предусматривал</a:t>
            </a: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 разделение промышленности. Таким образом, </a:t>
            </a: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промышленность Индии состояла из трёх секторов:</a:t>
            </a:r>
          </a:p>
          <a:p>
            <a:pPr marL="447675" indent="9525">
              <a:buFont typeface="Courier New" pitchFamily="49" charset="0"/>
              <a:buChar char="o"/>
            </a:pPr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   государственного —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тяжёлая промышленность, </a:t>
            </a:r>
          </a:p>
          <a:p>
            <a:pPr marL="447675" indent="9525"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энергетика, транспортные средства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, связь;</a:t>
            </a:r>
          </a:p>
          <a:p>
            <a:pPr lvl="1"/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смешанного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— современные отрасли экономики;</a:t>
            </a:r>
          </a:p>
          <a:p>
            <a:pPr lvl="1"/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частного —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лёгкая и пищевая отрасли.</a:t>
            </a:r>
          </a:p>
          <a:p>
            <a:r>
              <a:rPr lang="ru-RU" sz="2200" dirty="0" smtClean="0">
                <a:latin typeface="Calibri" pitchFamily="34" charset="0"/>
                <a:cs typeface="Calibri" pitchFamily="34" charset="0"/>
              </a:rPr>
              <a:t>Западные страны делились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с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Индией своим техническим</a:t>
            </a: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опытом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, предоставляли кредиты, вкладывали средства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в индийскую</a:t>
            </a: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промышленность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. 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200" dirty="0" smtClean="0">
                <a:latin typeface="Calibri" pitchFamily="34" charset="0"/>
                <a:cs typeface="Calibri" pitchFamily="34" charset="0"/>
              </a:rPr>
              <a:t>С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1955 г. в ускоренном темпе начали развиваться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экономические</a:t>
            </a: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отношения между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Индией и СССР. В декабре 1953 г. было подписано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первое</a:t>
            </a: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советско-индийское соглашение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об участии СССР в строительстве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в г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ru-RU" sz="2200" dirty="0" err="1" smtClean="0">
                <a:latin typeface="Calibri" pitchFamily="34" charset="0"/>
                <a:cs typeface="Calibri" pitchFamily="34" charset="0"/>
              </a:rPr>
              <a:t>Бхилаи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металлурги</a:t>
            </a:r>
            <a:r>
              <a:rPr lang="ru-RU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ческо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го завода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мощностью 1 </a:t>
            </a:r>
            <a:r>
              <a:rPr lang="ru-RU" sz="2200" dirty="0" err="1" smtClean="0">
                <a:latin typeface="Calibri" pitchFamily="34" charset="0"/>
                <a:cs typeface="Calibri" pitchFamily="34" charset="0"/>
              </a:rPr>
              <a:t>млн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 т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стали. </a:t>
            </a:r>
            <a:endParaRPr lang="ru-RU" sz="2200" dirty="0" smtClean="0">
              <a:latin typeface="Calibri" pitchFamily="34" charset="0"/>
              <a:cs typeface="Calibri" pitchFamily="34" charset="0"/>
            </a:endParaRPr>
          </a:p>
          <a:p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810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ru-RU" sz="3100" u="sng" dirty="0" smtClean="0"/>
              <a:t>2 . Курс </a:t>
            </a:r>
            <a:r>
              <a:rPr lang="ru-RU" sz="3100" u="sng" dirty="0" err="1" smtClean="0"/>
              <a:t>Джавахарлала</a:t>
            </a:r>
            <a:r>
              <a:rPr lang="ru-RU" sz="3100" u="sng" dirty="0" smtClean="0"/>
              <a:t> </a:t>
            </a:r>
            <a:r>
              <a:rPr lang="ru-RU" sz="3100" u="sng" dirty="0" smtClean="0"/>
              <a:t>Неру и </a:t>
            </a:r>
            <a:r>
              <a:rPr lang="ru-RU" sz="3100" u="sng" dirty="0" err="1" smtClean="0"/>
              <a:t>Индиры</a:t>
            </a:r>
            <a:r>
              <a:rPr lang="ru-RU" sz="3100" u="sng" dirty="0" smtClean="0"/>
              <a:t> Ганди во внутренней </a:t>
            </a:r>
            <a:r>
              <a:rPr lang="ru-RU" sz="3100" u="sng" dirty="0" smtClean="0"/>
              <a:t>и внешней </a:t>
            </a:r>
            <a:r>
              <a:rPr lang="ru-RU" sz="3100" u="sng" dirty="0" smtClean="0"/>
              <a:t>политике страны.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1295400"/>
            <a:ext cx="262458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8782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828800" y="6334780"/>
            <a:ext cx="355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/>
              <a:t>Джавахарлал</a:t>
            </a:r>
            <a:r>
              <a:rPr lang="ru-RU" sz="2800" dirty="0" smtClean="0"/>
              <a:t> Неру</a:t>
            </a:r>
            <a:endParaRPr lang="ru-RU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52400" y="228600"/>
            <a:ext cx="88392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ru-RU" sz="3000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«Курс Неру»: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3000" dirty="0">
                <a:latin typeface="Calibri" pitchFamily="34" charset="0"/>
                <a:cs typeface="Calibri" pitchFamily="34" charset="0"/>
              </a:rPr>
              <a:t>Развитие государственного капитализма (смешанная экономика)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3000" dirty="0">
                <a:latin typeface="Calibri" pitchFamily="34" charset="0"/>
                <a:cs typeface="Calibri" pitchFamily="34" charset="0"/>
              </a:rPr>
              <a:t>Аграрные преобразования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3000" dirty="0">
                <a:latin typeface="Calibri" pitchFamily="34" charset="0"/>
                <a:cs typeface="Calibri" pitchFamily="34" charset="0"/>
              </a:rPr>
              <a:t>Совершенствование системы здравоохранения и просвещения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3000" dirty="0">
                <a:latin typeface="Calibri" pitchFamily="34" charset="0"/>
                <a:cs typeface="Calibri" pitchFamily="34" charset="0"/>
              </a:rPr>
              <a:t>Всесторонне развитие отношений со всеми государствами мира</a:t>
            </a:r>
          </a:p>
          <a:p>
            <a:pPr marL="342900" indent="-342900" algn="ctr">
              <a:spcBef>
                <a:spcPct val="50000"/>
              </a:spcBef>
              <a:buFontTx/>
              <a:buAutoNum type="arabicPeriod"/>
            </a:pPr>
            <a:r>
              <a:rPr lang="ru-RU" sz="3000" dirty="0">
                <a:latin typeface="Calibri" pitchFamily="34" charset="0"/>
                <a:cs typeface="Calibri" pitchFamily="34" charset="0"/>
              </a:rPr>
              <a:t>Административно-политические реформы </a:t>
            </a:r>
          </a:p>
          <a:p>
            <a:pPr marL="342900" indent="-342900" algn="ctr">
              <a:spcBef>
                <a:spcPct val="50000"/>
              </a:spcBef>
            </a:pPr>
            <a:r>
              <a:rPr lang="ru-RU" sz="3000" dirty="0">
                <a:latin typeface="Calibri" pitchFamily="34" charset="0"/>
                <a:cs typeface="Calibri" pitchFamily="34" charset="0"/>
              </a:rPr>
              <a:t>(закон о реорганизации штатов)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626</TotalTime>
  <Words>1805</Words>
  <Application>Microsoft PowerPoint</Application>
  <PresentationFormat>Экран (4:3)</PresentationFormat>
  <Paragraphs>151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Times New Roman</vt:lpstr>
      <vt:lpstr>Открытая</vt:lpstr>
      <vt:lpstr>Слайд 1</vt:lpstr>
      <vt:lpstr>Слайд 2</vt:lpstr>
      <vt:lpstr>Слайд 3</vt:lpstr>
      <vt:lpstr>1 . Победа народов Индии в борьбе за независимость.</vt:lpstr>
      <vt:lpstr>Слайд 5</vt:lpstr>
      <vt:lpstr>Конституция Индии</vt:lpstr>
      <vt:lpstr>2 . Курс Джавахарлала Неру и Индиры Ганди во внутренней и внешней политике страны. </vt:lpstr>
      <vt:lpstr>Слайд 8</vt:lpstr>
      <vt:lpstr>Слайд 9</vt:lpstr>
      <vt:lpstr>Слайд 10</vt:lpstr>
      <vt:lpstr>Слайд 11</vt:lpstr>
      <vt:lpstr>Слайд 12</vt:lpstr>
      <vt:lpstr>3 . Развитие Индии в конце XX — начале XXI в.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Bogdana_Yarik-PC</dc:creator>
  <cp:lastModifiedBy>Bogdana_Yarik</cp:lastModifiedBy>
  <cp:revision>26</cp:revision>
  <cp:lastPrinted>1601-01-01T00:00:00Z</cp:lastPrinted>
  <dcterms:created xsi:type="dcterms:W3CDTF">1601-01-01T00:00:00Z</dcterms:created>
  <dcterms:modified xsi:type="dcterms:W3CDTF">2013-12-15T21:57:54Z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