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69" r:id="rId4"/>
    <p:sldId id="270" r:id="rId5"/>
    <p:sldId id="257" r:id="rId6"/>
    <p:sldId id="256" r:id="rId7"/>
    <p:sldId id="259" r:id="rId8"/>
    <p:sldId id="263" r:id="rId9"/>
    <p:sldId id="264" r:id="rId10"/>
    <p:sldId id="265" r:id="rId11"/>
    <p:sldId id="266" r:id="rId12"/>
    <p:sldId id="267" r:id="rId13"/>
    <p:sldId id="268" r:id="rId14"/>
    <p:sldId id="271" r:id="rId15"/>
    <p:sldId id="260" r:id="rId16"/>
    <p:sldId id="261"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7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9EAD092B-159E-4AA6-BEF9-823DBB51508D}"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AD092B-159E-4AA6-BEF9-823DBB51508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AD092B-159E-4AA6-BEF9-823DBB51508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AD092B-159E-4AA6-BEF9-823DBB51508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EAD092B-159E-4AA6-BEF9-823DBB51508D}"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EAD092B-159E-4AA6-BEF9-823DBB51508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EAD092B-159E-4AA6-BEF9-823DBB51508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EAD092B-159E-4AA6-BEF9-823DBB51508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EAD092B-159E-4AA6-BEF9-823DBB51508D}"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EAD092B-159E-4AA6-BEF9-823DBB51508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653FF09-E1AE-4727-AD20-38BBD0B22F59}" type="datetimeFigureOut">
              <a:rPr lang="ru-RU" smtClean="0"/>
              <a:t>14.02.2012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EAD092B-159E-4AA6-BEF9-823DBB51508D}"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653FF09-E1AE-4727-AD20-38BBD0B22F59}" type="datetimeFigureOut">
              <a:rPr lang="ru-RU" smtClean="0"/>
              <a:t>14.02.2012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EAD092B-159E-4AA6-BEF9-823DBB51508D}"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GalileoGalilei-236x300.jpg"/>
          <p:cNvPicPr>
            <a:picLocks noChangeAspect="1"/>
          </p:cNvPicPr>
          <p:nvPr/>
        </p:nvPicPr>
        <p:blipFill>
          <a:blip r:embed="rId2"/>
          <a:stretch>
            <a:fillRect/>
          </a:stretch>
        </p:blipFill>
        <p:spPr>
          <a:xfrm>
            <a:off x="642910" y="500042"/>
            <a:ext cx="4214842" cy="5357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5429256" y="857232"/>
            <a:ext cx="3357586" cy="212365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Galileo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Galilei</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5857884" y="4214818"/>
            <a:ext cx="2714644" cy="830997"/>
          </a:xfrm>
          <a:prstGeom prst="rect">
            <a:avLst/>
          </a:prstGeom>
          <a:noFill/>
        </p:spPr>
        <p:txBody>
          <a:bodyPr wrap="square" rtlCol="0">
            <a:spAutoFit/>
          </a:bodyPr>
          <a:lstStyle/>
          <a:p>
            <a:r>
              <a:rPr lang="en-US" sz="2400" dirty="0"/>
              <a:t>February 15, 1564 - January 8, 1642</a:t>
            </a:r>
            <a:endParaRPr lang="ru-RU" sz="24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ermometry_44a.jpg"/>
          <p:cNvPicPr>
            <a:picLocks noChangeAspect="1"/>
          </p:cNvPicPr>
          <p:nvPr/>
        </p:nvPicPr>
        <p:blipFill>
          <a:blip r:embed="rId2"/>
          <a:stretch>
            <a:fillRect/>
          </a:stretch>
        </p:blipFill>
        <p:spPr>
          <a:xfrm>
            <a:off x="5429256" y="214290"/>
            <a:ext cx="3270106" cy="6409407"/>
          </a:xfrm>
          <a:prstGeom prst="rect">
            <a:avLst/>
          </a:prstGeom>
        </p:spPr>
      </p:pic>
      <p:sp>
        <p:nvSpPr>
          <p:cNvPr id="5" name="Прямоугольник 4"/>
          <p:cNvSpPr/>
          <p:nvPr/>
        </p:nvSpPr>
        <p:spPr>
          <a:xfrm rot="21353359">
            <a:off x="683119" y="2436157"/>
            <a:ext cx="5970870" cy="1200329"/>
          </a:xfrm>
          <a:prstGeom prst="rect">
            <a:avLst/>
          </a:prstGeom>
          <a:noFill/>
        </p:spPr>
        <p:txBody>
          <a:bodyPr wrap="square" lIns="91440" tIns="45720" rIns="91440" bIns="45720">
            <a:spAutoFit/>
          </a:bodyPr>
          <a:lstStyle/>
          <a:p>
            <a:pPr algn="ctr"/>
            <a:r>
              <a:rPr lang="en-US" sz="7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thermoscope</a:t>
            </a:r>
            <a:endParaRPr lang="ru-RU"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0965499-galileo-telescope_custom.jpg"/>
          <p:cNvPicPr>
            <a:picLocks noChangeAspect="1"/>
          </p:cNvPicPr>
          <p:nvPr/>
        </p:nvPicPr>
        <p:blipFill>
          <a:blip r:embed="rId2"/>
          <a:stretch>
            <a:fillRect/>
          </a:stretch>
        </p:blipFill>
        <p:spPr>
          <a:xfrm>
            <a:off x="0" y="0"/>
            <a:ext cx="9144000" cy="6898278"/>
          </a:xfrm>
          <a:prstGeom prst="rect">
            <a:avLst/>
          </a:prstGeom>
        </p:spPr>
      </p:pic>
      <p:sp>
        <p:nvSpPr>
          <p:cNvPr id="6" name="TextBox 5"/>
          <p:cNvSpPr txBox="1"/>
          <p:nvPr/>
        </p:nvSpPr>
        <p:spPr>
          <a:xfrm>
            <a:off x="357158" y="285728"/>
            <a:ext cx="5643602" cy="1569660"/>
          </a:xfrm>
          <a:prstGeom prst="rect">
            <a:avLst/>
          </a:prstGeom>
          <a:noFill/>
        </p:spPr>
        <p:txBody>
          <a:bodyPr wrap="square" rtlCol="0">
            <a:spAutoFit/>
          </a:bodyPr>
          <a:lstStyle/>
          <a:p>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first telescope was built in 1609 by Galileo </a:t>
            </a:r>
            <a:r>
              <a:rPr lang="en-US"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Galilei</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an_galileo_02.jpg"/>
          <p:cNvPicPr>
            <a:picLocks noChangeAspect="1"/>
          </p:cNvPicPr>
          <p:nvPr/>
        </p:nvPicPr>
        <p:blipFill>
          <a:blip r:embed="rId2"/>
          <a:stretch>
            <a:fillRect/>
          </a:stretch>
        </p:blipFill>
        <p:spPr>
          <a:xfrm>
            <a:off x="357158" y="214290"/>
            <a:ext cx="7958036" cy="2786082"/>
          </a:xfrm>
          <a:prstGeom prst="rect">
            <a:avLst/>
          </a:prstGeom>
        </p:spPr>
      </p:pic>
      <p:pic>
        <p:nvPicPr>
          <p:cNvPr id="3" name="Рисунок 2" descr="Galileos_Telescope.jpg"/>
          <p:cNvPicPr>
            <a:picLocks noChangeAspect="1"/>
          </p:cNvPicPr>
          <p:nvPr/>
        </p:nvPicPr>
        <p:blipFill>
          <a:blip r:embed="rId3"/>
          <a:stretch>
            <a:fillRect/>
          </a:stretch>
        </p:blipFill>
        <p:spPr>
          <a:xfrm>
            <a:off x="4572000" y="214290"/>
            <a:ext cx="4286248" cy="6423124"/>
          </a:xfrm>
          <a:prstGeom prst="rect">
            <a:avLst/>
          </a:prstGeom>
        </p:spPr>
      </p:pic>
      <p:pic>
        <p:nvPicPr>
          <p:cNvPr id="4" name="Рисунок 3" descr="reflector.gif"/>
          <p:cNvPicPr>
            <a:picLocks noChangeAspect="1"/>
          </p:cNvPicPr>
          <p:nvPr/>
        </p:nvPicPr>
        <p:blipFill>
          <a:blip r:embed="rId4"/>
          <a:stretch>
            <a:fillRect/>
          </a:stretch>
        </p:blipFill>
        <p:spPr>
          <a:xfrm>
            <a:off x="500034" y="3286124"/>
            <a:ext cx="3901096" cy="3214686"/>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112358_11.jpg"/>
          <p:cNvPicPr>
            <a:picLocks noChangeAspect="1"/>
          </p:cNvPicPr>
          <p:nvPr/>
        </p:nvPicPr>
        <p:blipFill>
          <a:blip r:embed="rId2"/>
          <a:stretch>
            <a:fillRect/>
          </a:stretch>
        </p:blipFill>
        <p:spPr>
          <a:xfrm>
            <a:off x="0" y="-1"/>
            <a:ext cx="9144000" cy="6901407"/>
          </a:xfrm>
          <a:prstGeom prst="rect">
            <a:avLst/>
          </a:prstGeom>
        </p:spPr>
      </p:pic>
      <p:pic>
        <p:nvPicPr>
          <p:cNvPr id="4" name="Рисунок 3" descr="galileo (1).jpg"/>
          <p:cNvPicPr>
            <a:picLocks noChangeAspect="1"/>
          </p:cNvPicPr>
          <p:nvPr/>
        </p:nvPicPr>
        <p:blipFill>
          <a:blip r:embed="rId3"/>
          <a:stretch>
            <a:fillRect/>
          </a:stretch>
        </p:blipFill>
        <p:spPr>
          <a:xfrm>
            <a:off x="1" y="3529490"/>
            <a:ext cx="1928794" cy="3328509"/>
          </a:xfrm>
          <a:prstGeom prst="rect">
            <a:avLst/>
          </a:prstGeom>
        </p:spPr>
      </p:pic>
      <p:pic>
        <p:nvPicPr>
          <p:cNvPr id="5" name="Рисунок 4" descr="galileo.jpg"/>
          <p:cNvPicPr>
            <a:picLocks noChangeAspect="1"/>
          </p:cNvPicPr>
          <p:nvPr/>
        </p:nvPicPr>
        <p:blipFill>
          <a:blip r:embed="rId4"/>
          <a:stretch>
            <a:fillRect/>
          </a:stretch>
        </p:blipFill>
        <p:spPr>
          <a:xfrm>
            <a:off x="4357686" y="1285860"/>
            <a:ext cx="3429000" cy="4572000"/>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0" fill="hold"/>
                                        <p:tgtEl>
                                          <p:spTgt spid="5"/>
                                        </p:tgtEl>
                                        <p:attrNameLst>
                                          <p:attrName>ppt_x</p:attrName>
                                        </p:attrNameLst>
                                      </p:cBhvr>
                                      <p:tavLst>
                                        <p:tav tm="0">
                                          <p:val>
                                            <p:strVal val="#ppt_x"/>
                                          </p:val>
                                        </p:tav>
                                        <p:tav tm="100000">
                                          <p:val>
                                            <p:strVal val="#ppt_x"/>
                                          </p:val>
                                        </p:tav>
                                      </p:tavLst>
                                    </p:anim>
                                    <p:anim calcmode="lin" valueType="num">
                                      <p:cBhvr>
                                        <p:cTn id="8"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агруженное.jpg"/>
          <p:cNvPicPr>
            <a:picLocks noGrp="1" noChangeAspect="1"/>
          </p:cNvPicPr>
          <p:nvPr>
            <p:ph type="pic" idx="1"/>
          </p:nvPr>
        </p:nvPicPr>
        <p:blipFill>
          <a:blip r:embed="rId2" cstate="print"/>
          <a:srcRect t="8661" b="8661"/>
          <a:stretch>
            <a:fillRect/>
          </a:stretch>
        </p:blipFill>
        <p:spPr/>
      </p:pic>
      <p:pic>
        <p:nvPicPr>
          <p:cNvPr id="6" name="Рисунок 5" descr="55236976_Galileo_Galilei01.jpg"/>
          <p:cNvPicPr>
            <a:picLocks noChangeAspect="1"/>
          </p:cNvPicPr>
          <p:nvPr/>
        </p:nvPicPr>
        <p:blipFill>
          <a:blip r:embed="rId3"/>
          <a:stretch>
            <a:fillRect/>
          </a:stretch>
        </p:blipFill>
        <p:spPr>
          <a:xfrm>
            <a:off x="5857884" y="2071678"/>
            <a:ext cx="2571768" cy="46265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1428728" y="285728"/>
            <a:ext cx="6786610" cy="707886"/>
          </a:xfrm>
          <a:prstGeom prst="rect">
            <a:avLst/>
          </a:prstGeom>
          <a:noFill/>
        </p:spPr>
        <p:txBody>
          <a:bodyPr wrap="square" rtlCol="0">
            <a:spAutoFit/>
          </a:bodyPr>
          <a:lstStyle/>
          <a:p>
            <a:r>
              <a:rPr lang="en-US" sz="4000" dirty="0"/>
              <a:t>monument </a:t>
            </a:r>
            <a:r>
              <a:rPr lang="en-US" sz="4000" dirty="0" smtClean="0"/>
              <a:t>to Galileo </a:t>
            </a:r>
            <a:r>
              <a:rPr lang="en-US" sz="4000" dirty="0" err="1" smtClean="0"/>
              <a:t>Galilei</a:t>
            </a:r>
            <a:endParaRPr lang="ru-RU" sz="40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nodeType="clickEffect">
                                  <p:stCondLst>
                                    <p:cond delay="0"/>
                                  </p:stCondLst>
                                  <p:childTnLst>
                                    <p:animClr clrSpc="rgb">
                                      <p:cBhvr override="childStyle">
                                        <p:cTn id="15" dur="100" fill="hold"/>
                                        <p:tgtEl>
                                          <p:spTgt spid="6"/>
                                        </p:tgtEl>
                                        <p:attrNameLst>
                                          <p:attrName>style.color</p:attrName>
                                        </p:attrNameLst>
                                      </p:cBhvr>
                                      <p:to>
                                        <a:schemeClr val="accent2"/>
                                      </p:to>
                                    </p:animClr>
                                    <p:animClr clrSpc="rgb">
                                      <p:cBhvr>
                                        <p:cTn id="16" dur="100" fill="hold"/>
                                        <p:tgtEl>
                                          <p:spTgt spid="6"/>
                                        </p:tgtEl>
                                        <p:attrNameLst>
                                          <p:attrName>fillcolor</p:attrName>
                                        </p:attrNameLst>
                                      </p:cBhvr>
                                      <p:to>
                                        <a:schemeClr val="accent2"/>
                                      </p:to>
                                    </p:animClr>
                                    <p:set>
                                      <p:cBhvr>
                                        <p:cTn id="17" dur="100" fill="hold"/>
                                        <p:tgtEl>
                                          <p:spTgt spid="6"/>
                                        </p:tgtEl>
                                        <p:attrNameLst>
                                          <p:attrName>fill.type</p:attrName>
                                        </p:attrNameLst>
                                      </p:cBhvr>
                                      <p:to>
                                        <p:strVal val="solid"/>
                                      </p:to>
                                    </p:set>
                                    <p:set>
                                      <p:cBhvr>
                                        <p:cTn id="18" dur="100" fill="hold"/>
                                        <p:tgtEl>
                                          <p:spTgt spid="6"/>
                                        </p:tgtEl>
                                        <p:attrNameLst>
                                          <p:attrName>fill.on</p:attrName>
                                        </p:attrNameLst>
                                      </p:cBhvr>
                                      <p:to>
                                        <p:strVal val="true"/>
                                      </p:to>
                                    </p:set>
                                    <p:animRot by="120000">
                                      <p:cBhvr>
                                        <p:cTn id="19" dur="100" fill="hold">
                                          <p:stCondLst>
                                            <p:cond delay="0"/>
                                          </p:stCondLst>
                                        </p:cTn>
                                        <p:tgtEl>
                                          <p:spTgt spid="6"/>
                                        </p:tgtEl>
                                        <p:attrNameLst>
                                          <p:attrName>r</p:attrName>
                                        </p:attrNameLst>
                                      </p:cBhvr>
                                    </p:animRot>
                                    <p:animRot by="-240000">
                                      <p:cBhvr>
                                        <p:cTn id="20" dur="200" fill="hold">
                                          <p:stCondLst>
                                            <p:cond delay="200"/>
                                          </p:stCondLst>
                                        </p:cTn>
                                        <p:tgtEl>
                                          <p:spTgt spid="6"/>
                                        </p:tgtEl>
                                        <p:attrNameLst>
                                          <p:attrName>r</p:attrName>
                                        </p:attrNameLst>
                                      </p:cBhvr>
                                    </p:animRot>
                                    <p:animRot by="240000">
                                      <p:cBhvr>
                                        <p:cTn id="21" dur="200" fill="hold">
                                          <p:stCondLst>
                                            <p:cond delay="400"/>
                                          </p:stCondLst>
                                        </p:cTn>
                                        <p:tgtEl>
                                          <p:spTgt spid="6"/>
                                        </p:tgtEl>
                                        <p:attrNameLst>
                                          <p:attrName>r</p:attrName>
                                        </p:attrNameLst>
                                      </p:cBhvr>
                                    </p:animRot>
                                    <p:animRot by="-240000">
                                      <p:cBhvr>
                                        <p:cTn id="22" dur="200" fill="hold">
                                          <p:stCondLst>
                                            <p:cond delay="600"/>
                                          </p:stCondLst>
                                        </p:cTn>
                                        <p:tgtEl>
                                          <p:spTgt spid="6"/>
                                        </p:tgtEl>
                                        <p:attrNameLst>
                                          <p:attrName>r</p:attrName>
                                        </p:attrNameLst>
                                      </p:cBhvr>
                                    </p:animRot>
                                    <p:animRot by="120000">
                                      <p:cBhvr>
                                        <p:cTn id="23"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89173c9cf1434a793dffa2e37a23641.jpg"/>
          <p:cNvPicPr>
            <a:picLocks noChangeAspect="1"/>
          </p:cNvPicPr>
          <p:nvPr/>
        </p:nvPicPr>
        <p:blipFill>
          <a:blip r:embed="rId2"/>
          <a:stretch>
            <a:fillRect/>
          </a:stretch>
        </p:blipFill>
        <p:spPr>
          <a:xfrm>
            <a:off x="0" y="0"/>
            <a:ext cx="9144000" cy="6858000"/>
          </a:xfrm>
          <a:prstGeom prst="rect">
            <a:avLst/>
          </a:prstGeom>
        </p:spPr>
      </p:pic>
      <p:sp>
        <p:nvSpPr>
          <p:cNvPr id="12289" name="Rectangle 1"/>
          <p:cNvSpPr>
            <a:spLocks noChangeArrowheads="1"/>
          </p:cNvSpPr>
          <p:nvPr/>
        </p:nvSpPr>
        <p:spPr bwMode="auto">
          <a:xfrm>
            <a:off x="1142976" y="5000636"/>
            <a:ext cx="664373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Calibri" pitchFamily="34" charset="0"/>
                <a:cs typeface="Arial" pitchFamily="34" charset="0"/>
              </a:rPr>
              <a:t>Tomb</a:t>
            </a:r>
            <a:r>
              <a:rPr kumimoji="0" lang="ru-RU" sz="4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Calibri" pitchFamily="34" charset="0"/>
                <a:cs typeface="Arial" pitchFamily="34" charset="0"/>
              </a:rPr>
              <a:t> </a:t>
            </a:r>
            <a:r>
              <a:rPr kumimoji="0" lang="ru-RU" sz="44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Calibri" pitchFamily="34" charset="0"/>
                <a:cs typeface="Arial" pitchFamily="34" charset="0"/>
              </a:rPr>
              <a:t>of</a:t>
            </a:r>
            <a:r>
              <a:rPr kumimoji="0" lang="ru-RU" sz="4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pitchFamily="34" charset="0"/>
                <a:cs typeface="Arial" pitchFamily="34" charset="0"/>
              </a:rPr>
              <a:t> </a:t>
            </a:r>
            <a:r>
              <a:rPr kumimoji="0" lang="ru-RU" sz="44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Calibri" pitchFamily="34" charset="0"/>
                <a:cs typeface="Arial" pitchFamily="34" charset="0"/>
              </a:rPr>
              <a:t>Galileo</a:t>
            </a:r>
            <a:r>
              <a:rPr kumimoji="0" lang="ru-RU" sz="4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pitchFamily="34" charset="0"/>
                <a:cs typeface="Arial" pitchFamily="34" charset="0"/>
              </a:rPr>
              <a:t> </a:t>
            </a:r>
            <a:r>
              <a:rPr kumimoji="0" lang="ru-RU" sz="4400" b="1" i="0" u="none" strike="noStrike" normalizeH="0" baseline="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Calibri" pitchFamily="34" charset="0"/>
                <a:cs typeface="Arial" pitchFamily="34" charset="0"/>
              </a:rPr>
              <a:t>Galilee</a:t>
            </a:r>
            <a:r>
              <a:rPr kumimoji="0" lang="ru-RU" sz="4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Calibri" pitchFamily="34" charset="0"/>
                <a:cs typeface="Arial" pitchFamily="34" charset="0"/>
              </a:rPr>
              <a:t>.</a:t>
            </a:r>
            <a:endParaRPr kumimoji="0" lang="ru-RU" sz="4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12289"/>
                                        </p:tgtEl>
                                      </p:cBhvr>
                                      <p:to x="80000" y="100000"/>
                                    </p:animScale>
                                    <p:anim by="(#ppt_w*0.10)" calcmode="lin" valueType="num">
                                      <p:cBhvr>
                                        <p:cTn id="7" dur="250" autoRev="1" fill="hold">
                                          <p:stCondLst>
                                            <p:cond delay="0"/>
                                          </p:stCondLst>
                                        </p:cTn>
                                        <p:tgtEl>
                                          <p:spTgt spid="12289"/>
                                        </p:tgtEl>
                                        <p:attrNameLst>
                                          <p:attrName>ppt_x</p:attrName>
                                        </p:attrNameLst>
                                      </p:cBhvr>
                                    </p:anim>
                                    <p:anim by="(-#ppt_w*0.10)" calcmode="lin" valueType="num">
                                      <p:cBhvr>
                                        <p:cTn id="8" dur="250" autoRev="1" fill="hold">
                                          <p:stCondLst>
                                            <p:cond delay="0"/>
                                          </p:stCondLst>
                                        </p:cTn>
                                        <p:tgtEl>
                                          <p:spTgt spid="12289"/>
                                        </p:tgtEl>
                                        <p:attrNameLst>
                                          <p:attrName>ppt_y</p:attrName>
                                        </p:attrNameLst>
                                      </p:cBhvr>
                                    </p:anim>
                                    <p:animRot by="-480000">
                                      <p:cBhvr>
                                        <p:cTn id="9" dur="250" autoRev="1" fill="hold">
                                          <p:stCondLst>
                                            <p:cond delay="0"/>
                                          </p:stCondLst>
                                        </p:cTn>
                                        <p:tgtEl>
                                          <p:spTgt spid="122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_9291.jpg"/>
          <p:cNvPicPr>
            <a:picLocks noChangeAspect="1"/>
          </p:cNvPicPr>
          <p:nvPr/>
        </p:nvPicPr>
        <p:blipFill>
          <a:blip r:embed="rId2"/>
          <a:stretch>
            <a:fillRect/>
          </a:stretch>
        </p:blipFill>
        <p:spPr>
          <a:xfrm>
            <a:off x="0" y="0"/>
            <a:ext cx="9144000" cy="6875160"/>
          </a:xfrm>
          <a:prstGeom prst="rect">
            <a:avLst/>
          </a:prstGeom>
        </p:spPr>
      </p:pic>
      <p:pic>
        <p:nvPicPr>
          <p:cNvPr id="5" name="Рисунок 4" descr="181381_image_large.jpg"/>
          <p:cNvPicPr>
            <a:picLocks noChangeAspect="1"/>
          </p:cNvPicPr>
          <p:nvPr/>
        </p:nvPicPr>
        <p:blipFill>
          <a:blip r:embed="rId3"/>
          <a:stretch>
            <a:fillRect/>
          </a:stretch>
        </p:blipFill>
        <p:spPr>
          <a:xfrm>
            <a:off x="2285984" y="526123"/>
            <a:ext cx="4643470" cy="589647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1000108"/>
            <a:ext cx="7286675" cy="2585323"/>
          </a:xfrm>
          <a:prstGeom prst="rect">
            <a:avLst/>
          </a:prstGeom>
          <a:noFill/>
        </p:spPr>
        <p:txBody>
          <a:bodyPr wrap="square" lIns="91440" tIns="45720" rIns="91440" bIns="45720">
            <a:prstTxWarp prst="textChevronInverted">
              <a:avLst>
                <a:gd name="adj" fmla="val 8601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Performed Manakova Svetlana</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9-c</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ndex.jpg"/>
          <p:cNvPicPr>
            <a:picLocks noChangeAspect="1"/>
          </p:cNvPicPr>
          <p:nvPr/>
        </p:nvPicPr>
        <p:blipFill>
          <a:blip r:embed="rId2"/>
          <a:srcRect b="7923"/>
          <a:stretch>
            <a:fillRect/>
          </a:stretch>
        </p:blipFill>
        <p:spPr>
          <a:xfrm>
            <a:off x="5286380" y="2071678"/>
            <a:ext cx="3571900" cy="4385176"/>
          </a:xfrm>
          <a:prstGeom prst="rect">
            <a:avLst/>
          </a:prstGeom>
          <a:ln>
            <a:noFill/>
          </a:ln>
          <a:effectLst>
            <a:softEdge rad="112500"/>
          </a:effectLst>
        </p:spPr>
      </p:pic>
      <p:pic>
        <p:nvPicPr>
          <p:cNvPr id="4" name="Рисунок 3" descr="495A94A5952B94B230521AF270B8EA.jpg"/>
          <p:cNvPicPr>
            <a:picLocks noChangeAspect="1"/>
          </p:cNvPicPr>
          <p:nvPr/>
        </p:nvPicPr>
        <p:blipFill>
          <a:blip r:embed="rId3"/>
          <a:stretch>
            <a:fillRect/>
          </a:stretch>
        </p:blipFill>
        <p:spPr>
          <a:xfrm>
            <a:off x="285720" y="285728"/>
            <a:ext cx="4513440" cy="4786346"/>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_2.jpg"/>
          <p:cNvPicPr>
            <a:picLocks noChangeAspect="1"/>
          </p:cNvPicPr>
          <p:nvPr/>
        </p:nvPicPr>
        <p:blipFill>
          <a:blip r:embed="rId2"/>
          <a:stretch>
            <a:fillRect/>
          </a:stretch>
        </p:blipFill>
        <p:spPr>
          <a:xfrm>
            <a:off x="-1" y="0"/>
            <a:ext cx="9180597" cy="6858000"/>
          </a:xfrm>
          <a:prstGeom prst="rect">
            <a:avLst/>
          </a:prstGeom>
        </p:spPr>
      </p:pic>
      <p:sp>
        <p:nvSpPr>
          <p:cNvPr id="5" name="TextBox 4"/>
          <p:cNvSpPr txBox="1"/>
          <p:nvPr/>
        </p:nvSpPr>
        <p:spPr>
          <a:xfrm>
            <a:off x="4357686" y="785794"/>
            <a:ext cx="3857652" cy="1569660"/>
          </a:xfrm>
          <a:prstGeom prst="rect">
            <a:avLst/>
          </a:prstGeom>
          <a:noFill/>
        </p:spPr>
        <p:txBody>
          <a:bodyPr wrap="square" rtlCol="0">
            <a:spAutoFit/>
          </a:bodyPr>
          <a:lstStyle/>
          <a:p>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Galileo was born in Pisa</a:t>
            </a:r>
            <a:endParaRPr lang="ru-RU"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p:cBhvr override="childStyle">
                                        <p:cTn id="6" dur="500" fill="hold"/>
                                        <p:tgtEl>
                                          <p:spTgt spid="5"/>
                                        </p:tgtEl>
                                        <p:attrNameLst>
                                          <p:attrName>style.color</p:attrName>
                                        </p:attrNameLst>
                                      </p:cBhvr>
                                      <p:to>
                                        <a:schemeClr val="accent2"/>
                                      </p:to>
                                    </p:animClr>
                                    <p:animClr clrSpc="rgb">
                                      <p:cBhvr>
                                        <p:cTn id="7" dur="500" fill="hold"/>
                                        <p:tgtEl>
                                          <p:spTgt spid="5"/>
                                        </p:tgtEl>
                                        <p:attrNameLst>
                                          <p:attrName>fillcolor</p:attrName>
                                        </p:attrNameLst>
                                      </p:cBhvr>
                                      <p:to>
                                        <a:schemeClr val="accent2"/>
                                      </p:to>
                                    </p:animClr>
                                    <p:set>
                                      <p:cBhvr>
                                        <p:cTn id="8" dur="500" fill="hold"/>
                                        <p:tgtEl>
                                          <p:spTgt spid="5"/>
                                        </p:tgtEl>
                                        <p:attrNameLst>
                                          <p:attrName>fill.type</p:attrName>
                                        </p:attrNameLst>
                                      </p:cBhvr>
                                      <p:to>
                                        <p:strVal val="solid"/>
                                      </p:to>
                                    </p:set>
                                    <p:anim to="1.5" calcmode="lin" valueType="num">
                                      <p:cBhvr override="childStyle">
                                        <p:cTn id="9" dur="500" fill="hold"/>
                                        <p:tgtEl>
                                          <p:spTgt spid="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324570477.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55692">
            <a:off x="5643570" y="714356"/>
            <a:ext cx="3214710" cy="5143536"/>
          </a:xfrm>
        </p:spPr>
        <p:txBody>
          <a:bodyPr/>
          <a:lstStyle/>
          <a:p>
            <a:r>
              <a:rPr lang="en-US" dirty="0" smtClean="0"/>
              <a:t>Galileo </a:t>
            </a:r>
            <a:r>
              <a:rPr lang="en-US" dirty="0" err="1" smtClean="0"/>
              <a:t>Galilei</a:t>
            </a:r>
            <a:r>
              <a:rPr lang="en-US" dirty="0" smtClean="0"/>
              <a:t> was the founder of experimental and mathematical method of studying nature.</a:t>
            </a:r>
            <a:r>
              <a:rPr lang="ru-RU" dirty="0" smtClean="0"/>
              <a:t> </a:t>
            </a:r>
            <a:r>
              <a:rPr lang="ru-RU" dirty="0" err="1" smtClean="0"/>
              <a:t>He</a:t>
            </a:r>
            <a:r>
              <a:rPr lang="ru-RU" dirty="0" smtClean="0"/>
              <a:t> </a:t>
            </a:r>
            <a:r>
              <a:rPr lang="ru-RU" dirty="0" err="1" smtClean="0"/>
              <a:t>left</a:t>
            </a:r>
            <a:r>
              <a:rPr lang="ru-RU" dirty="0" smtClean="0"/>
              <a:t> </a:t>
            </a:r>
            <a:r>
              <a:rPr lang="ru-RU" dirty="0" err="1" smtClean="0"/>
              <a:t>a</a:t>
            </a:r>
            <a:r>
              <a:rPr lang="ru-RU" dirty="0" smtClean="0"/>
              <a:t> </a:t>
            </a:r>
            <a:r>
              <a:rPr lang="ru-RU" dirty="0" err="1" smtClean="0"/>
              <a:t>detailed</a:t>
            </a:r>
            <a:r>
              <a:rPr lang="ru-RU" dirty="0" smtClean="0"/>
              <a:t> </a:t>
            </a:r>
            <a:r>
              <a:rPr lang="ru-RU" dirty="0" err="1" smtClean="0"/>
              <a:t>account</a:t>
            </a:r>
            <a:r>
              <a:rPr lang="ru-RU" dirty="0" smtClean="0"/>
              <a:t> </a:t>
            </a:r>
            <a:r>
              <a:rPr lang="ru-RU" dirty="0" err="1" smtClean="0"/>
              <a:t>of</a:t>
            </a:r>
            <a:r>
              <a:rPr lang="ru-RU" dirty="0" smtClean="0"/>
              <a:t> </a:t>
            </a:r>
            <a:r>
              <a:rPr lang="ru-RU" dirty="0" err="1" smtClean="0"/>
              <a:t>this</a:t>
            </a:r>
            <a:r>
              <a:rPr lang="ru-RU" dirty="0" smtClean="0"/>
              <a:t> </a:t>
            </a:r>
            <a:r>
              <a:rPr lang="ru-RU" dirty="0" err="1" smtClean="0"/>
              <a:t>method</a:t>
            </a:r>
            <a:r>
              <a:rPr lang="ru-RU" dirty="0" smtClean="0"/>
              <a:t> </a:t>
            </a:r>
            <a:r>
              <a:rPr lang="ru-RU" dirty="0" err="1" smtClean="0"/>
              <a:t>and</a:t>
            </a:r>
            <a:r>
              <a:rPr lang="ru-RU" dirty="0" smtClean="0"/>
              <a:t> </a:t>
            </a:r>
            <a:r>
              <a:rPr lang="ru-RU" dirty="0" err="1" smtClean="0"/>
              <a:t>formulated</a:t>
            </a:r>
            <a:r>
              <a:rPr lang="ru-RU" dirty="0" smtClean="0"/>
              <a:t> </a:t>
            </a:r>
            <a:r>
              <a:rPr lang="ru-RU" dirty="0" err="1" smtClean="0"/>
              <a:t>the</a:t>
            </a:r>
            <a:r>
              <a:rPr lang="ru-RU" dirty="0" smtClean="0"/>
              <a:t> </a:t>
            </a:r>
            <a:r>
              <a:rPr lang="ru-RU" dirty="0" err="1" smtClean="0"/>
              <a:t>major</a:t>
            </a:r>
            <a:r>
              <a:rPr lang="ru-RU" dirty="0" smtClean="0"/>
              <a:t> </a:t>
            </a:r>
            <a:r>
              <a:rPr lang="ru-RU" dirty="0" err="1" smtClean="0"/>
              <a:t>principles</a:t>
            </a:r>
            <a:r>
              <a:rPr lang="ru-RU" dirty="0" smtClean="0"/>
              <a:t> </a:t>
            </a:r>
            <a:r>
              <a:rPr lang="ru-RU" dirty="0" err="1" smtClean="0"/>
              <a:t>of</a:t>
            </a:r>
            <a:r>
              <a:rPr lang="ru-RU" dirty="0" smtClean="0"/>
              <a:t> </a:t>
            </a:r>
            <a:r>
              <a:rPr lang="ru-RU" dirty="0" err="1" smtClean="0"/>
              <a:t>the</a:t>
            </a:r>
            <a:r>
              <a:rPr lang="ru-RU" dirty="0" smtClean="0"/>
              <a:t> </a:t>
            </a:r>
            <a:r>
              <a:rPr lang="ru-RU" dirty="0" err="1" smtClean="0"/>
              <a:t>mechanical</a:t>
            </a:r>
            <a:r>
              <a:rPr lang="ru-RU" dirty="0" smtClean="0"/>
              <a:t> </a:t>
            </a:r>
            <a:r>
              <a:rPr lang="ru-RU" dirty="0" err="1" smtClean="0"/>
              <a:t>world</a:t>
            </a:r>
            <a:r>
              <a:rPr lang="ru-RU" dirty="0" smtClean="0"/>
              <a:t>. </a:t>
            </a:r>
            <a:r>
              <a:rPr lang="ru-RU" dirty="0" err="1" smtClean="0"/>
              <a:t>His</a:t>
            </a:r>
            <a:r>
              <a:rPr lang="ru-RU" dirty="0" smtClean="0"/>
              <a:t> </a:t>
            </a:r>
            <a:r>
              <a:rPr lang="ru-RU" dirty="0" err="1" smtClean="0"/>
              <a:t>research</a:t>
            </a:r>
            <a:r>
              <a:rPr lang="ru-RU" dirty="0" smtClean="0"/>
              <a:t> </a:t>
            </a:r>
            <a:r>
              <a:rPr lang="ru-RU" dirty="0" err="1" smtClean="0"/>
              <a:t>fundamentally</a:t>
            </a:r>
            <a:r>
              <a:rPr lang="ru-RU" dirty="0" smtClean="0"/>
              <a:t> </a:t>
            </a:r>
            <a:r>
              <a:rPr lang="ru-RU" dirty="0" err="1" smtClean="0"/>
              <a:t>influenced</a:t>
            </a:r>
            <a:r>
              <a:rPr lang="ru-RU" dirty="0" smtClean="0"/>
              <a:t> </a:t>
            </a:r>
            <a:r>
              <a:rPr lang="ru-RU" dirty="0" err="1" smtClean="0"/>
              <a:t>the</a:t>
            </a:r>
            <a:r>
              <a:rPr lang="ru-RU" dirty="0" smtClean="0"/>
              <a:t> </a:t>
            </a:r>
            <a:r>
              <a:rPr lang="ru-RU" dirty="0" err="1" smtClean="0"/>
              <a:t>development</a:t>
            </a:r>
            <a:r>
              <a:rPr lang="ru-RU" dirty="0" smtClean="0"/>
              <a:t> </a:t>
            </a:r>
            <a:r>
              <a:rPr lang="ru-RU" dirty="0" err="1" smtClean="0"/>
              <a:t>ofscientific</a:t>
            </a:r>
            <a:r>
              <a:rPr lang="ru-RU" dirty="0" smtClean="0"/>
              <a:t> </a:t>
            </a:r>
            <a:r>
              <a:rPr lang="ru-RU" dirty="0" err="1" smtClean="0"/>
              <a:t>thought</a:t>
            </a:r>
            <a:r>
              <a:rPr lang="ru-RU" dirty="0" smtClean="0"/>
              <a:t>. </a:t>
            </a:r>
            <a:r>
              <a:rPr lang="ru-RU" dirty="0" err="1" smtClean="0"/>
              <a:t>It</a:t>
            </a:r>
            <a:r>
              <a:rPr lang="ru-RU" dirty="0" smtClean="0"/>
              <a:t> </a:t>
            </a:r>
            <a:r>
              <a:rPr lang="ru-RU" dirty="0" err="1" smtClean="0"/>
              <a:t>is</a:t>
            </a:r>
            <a:r>
              <a:rPr lang="ru-RU" dirty="0" smtClean="0"/>
              <a:t> </a:t>
            </a:r>
            <a:r>
              <a:rPr lang="ru-RU" dirty="0" err="1" smtClean="0"/>
              <a:t>he</a:t>
            </a:r>
            <a:r>
              <a:rPr lang="ru-RU" dirty="0" smtClean="0"/>
              <a:t> </a:t>
            </a:r>
            <a:r>
              <a:rPr lang="ru-RU" dirty="0" err="1" smtClean="0"/>
              <a:t>who</a:t>
            </a:r>
            <a:r>
              <a:rPr lang="ru-RU" dirty="0" smtClean="0"/>
              <a:t> </a:t>
            </a:r>
            <a:r>
              <a:rPr lang="ru-RU" dirty="0" err="1" smtClean="0"/>
              <a:t>goes</a:t>
            </a:r>
            <a:r>
              <a:rPr lang="ru-RU" dirty="0" smtClean="0"/>
              <a:t> </a:t>
            </a:r>
            <a:r>
              <a:rPr lang="ru-RU" dirty="0" err="1" smtClean="0"/>
              <a:t>back</a:t>
            </a:r>
            <a:r>
              <a:rPr lang="ru-RU" dirty="0" smtClean="0"/>
              <a:t> </a:t>
            </a:r>
            <a:r>
              <a:rPr lang="ru-RU" dirty="0" err="1" smtClean="0"/>
              <a:t>to</a:t>
            </a:r>
            <a:r>
              <a:rPr lang="ru-RU" dirty="0" smtClean="0"/>
              <a:t> </a:t>
            </a:r>
            <a:r>
              <a:rPr lang="ru-RU" dirty="0" err="1" smtClean="0"/>
              <a:t>physics</a:t>
            </a:r>
            <a:r>
              <a:rPr lang="ru-RU" dirty="0" smtClean="0"/>
              <a:t> </a:t>
            </a:r>
            <a:r>
              <a:rPr lang="ru-RU" dirty="0" err="1" smtClean="0"/>
              <a:t>as</a:t>
            </a:r>
            <a:r>
              <a:rPr lang="ru-RU" dirty="0" smtClean="0"/>
              <a:t> </a:t>
            </a:r>
            <a:r>
              <a:rPr lang="ru-RU" dirty="0" err="1" smtClean="0"/>
              <a:t>a</a:t>
            </a:r>
            <a:r>
              <a:rPr lang="ru-RU" dirty="0" smtClean="0"/>
              <a:t> </a:t>
            </a:r>
            <a:r>
              <a:rPr lang="ru-RU" dirty="0" err="1" smtClean="0"/>
              <a:t>science</a:t>
            </a:r>
            <a:r>
              <a:rPr lang="ru-RU" dirty="0" smtClean="0"/>
              <a:t>.</a:t>
            </a:r>
            <a:endParaRPr lang="ru-RU" dirty="0"/>
          </a:p>
        </p:txBody>
      </p:sp>
      <p:pic>
        <p:nvPicPr>
          <p:cNvPr id="5" name="Рисунок 4" descr="0039-043-Velikij-italjanets-Galileo-Galilej-1564-1642-dostig-porazitelnykh.jpg"/>
          <p:cNvPicPr>
            <a:picLocks noGrp="1" noChangeAspect="1"/>
          </p:cNvPicPr>
          <p:nvPr>
            <p:ph type="pic" idx="1"/>
          </p:nvPr>
        </p:nvPicPr>
        <p:blipFill>
          <a:blip r:embed="rId2"/>
          <a:srcRect t="14493" b="14493"/>
          <a:stretch>
            <a:fillRect/>
          </a:stretch>
        </p:blip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ra_moneta.jpg"/>
          <p:cNvPicPr>
            <a:picLocks noChangeAspect="1"/>
          </p:cNvPicPr>
          <p:nvPr/>
        </p:nvPicPr>
        <p:blipFill>
          <a:blip r:embed="rId2"/>
          <a:stretch>
            <a:fillRect/>
          </a:stretch>
        </p:blipFill>
        <p:spPr>
          <a:xfrm>
            <a:off x="0" y="-1"/>
            <a:ext cx="9144000" cy="6908769"/>
          </a:xfrm>
          <a:prstGeom prst="rect">
            <a:avLst/>
          </a:prstGeom>
        </p:spPr>
      </p:pic>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23340632_prigovor-otrecheniya.jpg"/>
          <p:cNvPicPr>
            <a:picLocks noChangeAspect="1"/>
          </p:cNvPicPr>
          <p:nvPr/>
        </p:nvPicPr>
        <p:blipFill>
          <a:blip r:embed="rId2"/>
          <a:stretch>
            <a:fillRect/>
          </a:stretch>
        </p:blipFill>
        <p:spPr>
          <a:xfrm>
            <a:off x="-1" y="0"/>
            <a:ext cx="9196269" cy="6858000"/>
          </a:xfrm>
          <a:prstGeom prst="rect">
            <a:avLst/>
          </a:prstGeom>
        </p:spPr>
      </p:pic>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2db9cfe6d336f4abc7407ae66cd.jpg"/>
          <p:cNvPicPr>
            <a:picLocks noChangeAspect="1"/>
          </p:cNvPicPr>
          <p:nvPr/>
        </p:nvPicPr>
        <p:blipFill>
          <a:blip r:embed="rId2"/>
          <a:stretch>
            <a:fillRect/>
          </a:stretch>
        </p:blipFill>
        <p:spPr>
          <a:xfrm>
            <a:off x="0" y="-1"/>
            <a:ext cx="9144000" cy="6915173"/>
          </a:xfrm>
          <a:prstGeom prst="rect">
            <a:avLst/>
          </a:prstGeo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08x255.jpg"/>
          <p:cNvPicPr>
            <a:picLocks noChangeAspect="1"/>
          </p:cNvPicPr>
          <p:nvPr/>
        </p:nvPicPr>
        <p:blipFill>
          <a:blip r:embed="rId2"/>
          <a:stretch>
            <a:fillRect/>
          </a:stretch>
        </p:blipFill>
        <p:spPr>
          <a:xfrm>
            <a:off x="428596" y="2428868"/>
            <a:ext cx="3429024" cy="2838965"/>
          </a:xfrm>
          <a:prstGeom prst="rect">
            <a:avLst/>
          </a:prstGeom>
        </p:spPr>
      </p:pic>
      <p:pic>
        <p:nvPicPr>
          <p:cNvPr id="5" name="Рисунок 4" descr="instrumenti-i-aparati-dlya-viznachennya-yakosti-materialiv-i20.png"/>
          <p:cNvPicPr>
            <a:picLocks noChangeAspect="1"/>
          </p:cNvPicPr>
          <p:nvPr/>
        </p:nvPicPr>
        <p:blipFill>
          <a:blip r:embed="rId3"/>
          <a:stretch>
            <a:fillRect/>
          </a:stretch>
        </p:blipFill>
        <p:spPr>
          <a:xfrm>
            <a:off x="4020238" y="2857496"/>
            <a:ext cx="4860128" cy="3568820"/>
          </a:xfrm>
          <a:prstGeom prst="rect">
            <a:avLst/>
          </a:prstGeom>
        </p:spPr>
      </p:pic>
      <p:sp>
        <p:nvSpPr>
          <p:cNvPr id="6" name="TextBox 5"/>
          <p:cNvSpPr txBox="1"/>
          <p:nvPr/>
        </p:nvSpPr>
        <p:spPr>
          <a:xfrm>
            <a:off x="5072066" y="1500174"/>
            <a:ext cx="2928958" cy="1323439"/>
          </a:xfrm>
          <a:prstGeom prst="rect">
            <a:avLst/>
          </a:prstGeom>
          <a:noFill/>
        </p:spPr>
        <p:txBody>
          <a:bodyPr wrap="square" rtlCol="0">
            <a:spAutoFit/>
          </a:bodyPr>
          <a:lstStyle/>
          <a:p>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hydrostatic weight</a:t>
            </a:r>
            <a:r>
              <a:rPr lang="en-US" dirty="0"/>
              <a:t> </a:t>
            </a:r>
            <a:endParaRPr lang="ru-RU" dirty="0"/>
          </a:p>
        </p:txBody>
      </p:sp>
      <p:sp>
        <p:nvSpPr>
          <p:cNvPr id="7" name="Прямоугольник 6"/>
          <p:cNvSpPr/>
          <p:nvPr/>
        </p:nvSpPr>
        <p:spPr>
          <a:xfrm>
            <a:off x="1785918" y="285728"/>
            <a:ext cx="5929354" cy="1071570"/>
          </a:xfrm>
          <a:prstGeom prst="rect">
            <a:avLst/>
          </a:prstGeom>
          <a:noFill/>
        </p:spPr>
        <p:txBody>
          <a:bodyPr wrap="square" lIns="91440" tIns="45720" rIns="91440" bIns="45720">
            <a:prstTxWarp prst="textChevron">
              <a:avLst>
                <a:gd name="adj" fmla="val 27903"/>
              </a:avLst>
            </a:prstTxWarp>
            <a:spAutoFit/>
          </a:bodyPr>
          <a:lstStyle/>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Inventions</a:t>
            </a:r>
            <a:endPar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TotalTime>
  <Words>24</Words>
  <Application>Microsoft Office PowerPoint</Application>
  <PresentationFormat>Экран (4:3)</PresentationFormat>
  <Paragraphs>12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Солнцестояние</vt:lpstr>
      <vt:lpstr>Слайд 1</vt:lpstr>
      <vt:lpstr>Слайд 2</vt:lpstr>
      <vt:lpstr>Слайд 3</vt:lpstr>
      <vt:lpstr>Слайд 4</vt:lpstr>
      <vt:lpstr>Galileo Galilei was the founder of experimental and mathematical method of studying nature. He left a detailed account of this method and formulated the major principles of the mechanical world. His research fundamentally influenced the development ofscientific thought. It is he who goes back to physics as a science.</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Mi5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Q</dc:creator>
  <cp:lastModifiedBy>Q</cp:lastModifiedBy>
  <cp:revision>4</cp:revision>
  <dcterms:created xsi:type="dcterms:W3CDTF">2012-02-14T17:15:29Z</dcterms:created>
  <dcterms:modified xsi:type="dcterms:W3CDTF">2012-02-14T17:49:49Z</dcterms:modified>
</cp:coreProperties>
</file>