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A2%D0%B5%D0%BD%D0%B4%D0%B5%D0%BD%D1%86%D1%96%D1%97" TargetMode="External"/><Relationship Id="rId2" Type="http://schemas.openxmlformats.org/officeDocument/2006/relationships/hyperlink" Target="http://ua-referat.com/%D0%90%D0%B2%D1%82%D0%BE%D0%BC%D0%B0%D1%82%D0%B8%D0%BA%D0%B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a-referat.com/%D0%92%D0%B5%D0%BB%D0%B8%D0%BA%D0%BE%D0%B1%D1%80%D0%B8%D1%82%D0%B0%D0%BD%D1%96%D1%8F" TargetMode="External"/><Relationship Id="rId4" Type="http://schemas.openxmlformats.org/officeDocument/2006/relationships/hyperlink" Target="http://ua-referat.com/%D0%9C%D0%B5%D0%BD%D0%B4%D0%B5%D0%BB%D1%94%D1%94%D0%B2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86%D1%81%D1%82%D0%BE%D1%80%D1%96%D1%8F" TargetMode="External"/><Relationship Id="rId2" Type="http://schemas.openxmlformats.org/officeDocument/2006/relationships/hyperlink" Target="http://ua-referat.com/%D0%92%D1%81%D0%B5%D1%81%D0%B2%D1%96%D1%82%D0%BD%D1%8F_%D1%96%D1%81%D1%82%D0%BE%D1%80%D1%96%D1%8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a-referat.com/%D0%A1%D0%BB%D0%BE%D0%B2%D0%BE" TargetMode="External"/><Relationship Id="rId4" Type="http://schemas.openxmlformats.org/officeDocument/2006/relationships/hyperlink" Target="http://ua-referat.com/%D0%9F%D1%96%D0%B4%D1%80%D1%83%D1%87%D0%BD%D0%B8%D0%BA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9C%D0%B0%D1%80%D1%96%D1%8F" TargetMode="External"/><Relationship Id="rId2" Type="http://schemas.openxmlformats.org/officeDocument/2006/relationships/hyperlink" Target="http://ua-referat.com/%D0%A4%D1%80%D0%B0%D0%BD%D1%86%D1%83%D0%B7_44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ua-referat.com/%D0%95%D0%BD%D0%B5%D1%80%D0%B3%D1%96%D1%8F" TargetMode="External"/><Relationship Id="rId4" Type="http://schemas.openxmlformats.org/officeDocument/2006/relationships/hyperlink" Target="http://ua-referat.com/%D0%92%D1%81%D1%82%D0%B0%D0%BD%D0%BE%D0%B2%D0%B8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9F%D0%BB%D0%B0%D0%BD%D0%B5%D1%82%D0%B8" TargetMode="External"/><Relationship Id="rId2" Type="http://schemas.openxmlformats.org/officeDocument/2006/relationships/hyperlink" Target="http://ua-referat.com/%D0%A0%D0%B5%D0%B7%D0%B5%D1%80%D1%84%D0%BE%D1%80%D0%B4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ua-referat.com/%D0%95%D0%B9%D0%BD%D1%88%D1%82%D0%B5%D0%B9%D0%BD" TargetMode="External"/><Relationship Id="rId7" Type="http://schemas.openxmlformats.org/officeDocument/2006/relationships/hyperlink" Target="http://ua-referat.com/%D0%A0%D0%BE%D0%B1%D0%BE%D1%82%D0%B8" TargetMode="External"/><Relationship Id="rId2" Type="http://schemas.openxmlformats.org/officeDocument/2006/relationships/hyperlink" Target="http://ua-referat.com/%D0%A0%D0%BE%D0%B7%D1%83%D0%BC%D1%96%D0%BD%D0%BD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a-referat.com/%D0%9F%D1%80%D0%BE%D1%81%D1%82%D1%96%D1%80" TargetMode="External"/><Relationship Id="rId5" Type="http://schemas.openxmlformats.org/officeDocument/2006/relationships/hyperlink" Target="http://ua-referat.com/%D0%9A%D0%B0%D1%80%D1%82%D0%B8%D0%BD%D0%B0_%D1%81%D0%B2%D1%96%D1%82%D1%83" TargetMode="External"/><Relationship Id="rId4" Type="http://schemas.openxmlformats.org/officeDocument/2006/relationships/hyperlink" Target="http://ua-referat.com/%D0%9C%D0%B0%D1%82%D0%B5%D1%80%D1%96%D1%8F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a-referat.com/%D0%9F%D1%80%D0%BE%D1%86%D0%B5%D1%81" TargetMode="External"/><Relationship Id="rId3" Type="http://schemas.openxmlformats.org/officeDocument/2006/relationships/hyperlink" Target="http://ua-referat.com/%D0%A1%D0%BF%D0%B0%D0%B4%D0%BA%D0%BE%D0%B2%D1%96%D1%81%D1%82%D1%8C" TargetMode="External"/><Relationship Id="rId7" Type="http://schemas.openxmlformats.org/officeDocument/2006/relationships/hyperlink" Target="http://ua-referat.com/%D0%A4%D1%96%D0%B7%D1%96%D0%BE%D0%BB%D0%BE%D0%B3%D1%96%D1%8F" TargetMode="External"/><Relationship Id="rId2" Type="http://schemas.openxmlformats.org/officeDocument/2006/relationships/hyperlink" Target="http://ua-referat.com/%D0%92%D1%87%D0%B5%D0%BD%D0%BD%D1%8F_%D0%BF%D1%80%D0%BE_%D0%BA%D0%BB%D1%96%D1%82%D0%B8%D0%BD%D1%8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a-referat.com/%D0%A2%D1%80%D0%B0%D0%B2%D0%BB%D0%B5%D0%BD%D0%BD%D1%8F" TargetMode="External"/><Relationship Id="rId5" Type="http://schemas.openxmlformats.org/officeDocument/2006/relationships/hyperlink" Target="http://ua-referat.com/%D0%9E%D1%81%D0%BD%D0%BE%D0%B2%D0%B8_%D0%B3%D0%B5%D0%BD%D0%B5%D1%82%D0%B8%D0%BA%D0%B8" TargetMode="External"/><Relationship Id="rId4" Type="http://schemas.openxmlformats.org/officeDocument/2006/relationships/hyperlink" Target="http://ua-referat.com/%D0%90%D0%BC%D0%B5%D1%80%D0%B8%D0%BA%D0%B0%D0%BD%D1%81%D0%BA%D0%B8%D0%B9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92%D0%B8%D1%80%D0%B0%D0%B7%D0%BA%D0%B8" TargetMode="External"/><Relationship Id="rId7" Type="http://schemas.openxmlformats.org/officeDocument/2006/relationships/hyperlink" Target="http://ua-referat.com/%D0%9F%D1%96%D1%80%D0%B0%D0%BC%D1%96%D0%B4%D0%B0" TargetMode="External"/><Relationship Id="rId2" Type="http://schemas.openxmlformats.org/officeDocument/2006/relationships/hyperlink" Target="http://ua-referat.com/%D0%A9%D0%B5%D0%BF%D0%BB%D0%B5%D0%BD%D0%BD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a-referat.com/%D0%A1%D0%B8%D1%84%D1%96%D0%BB%D1%96%D1%81" TargetMode="External"/><Relationship Id="rId5" Type="http://schemas.openxmlformats.org/officeDocument/2006/relationships/hyperlink" Target="http://ua-referat.com/%D0%94%D0%B8%D1%84%D1%82%D0%B5%D1%80%D0%B8%D1%8F" TargetMode="External"/><Relationship Id="rId4" Type="http://schemas.openxmlformats.org/officeDocument/2006/relationships/hyperlink" Target="http://ua-referat.com/%D0%A2%D1%83%D0%B1%D0%B5%D1%80%D0%BA%D1%83%D0%BB_%D0%B7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9C%D0%BE%D1%81%D1%82%D0%B8" TargetMode="External"/><Relationship Id="rId2" Type="http://schemas.openxmlformats.org/officeDocument/2006/relationships/hyperlink" Target="http://ua-referat.com/%D0%91%D1%83%D0%B4%D1%96%D0%B2%D0%BB%D1%9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52536" y="836712"/>
            <a:ext cx="9612560" cy="6021288"/>
          </a:xfrm>
        </p:spPr>
        <p:txBody>
          <a:bodyPr>
            <a:normAutofit/>
          </a:bodyPr>
          <a:lstStyle/>
          <a:p>
            <a:pPr algn="ctr"/>
            <a:r>
              <a:rPr lang="ru-RU" sz="5100" b="1" dirty="0" err="1" smtClean="0"/>
              <a:t>Найважливіші</a:t>
            </a:r>
            <a:r>
              <a:rPr lang="ru-RU" sz="5100" b="1" dirty="0" smtClean="0"/>
              <a:t> </a:t>
            </a:r>
            <a:r>
              <a:rPr lang="ru-RU" sz="5100" b="1" dirty="0" err="1" smtClean="0"/>
              <a:t>досягнення</a:t>
            </a:r>
            <a:r>
              <a:rPr lang="ru-RU" sz="5100" b="1" dirty="0" smtClean="0"/>
              <a:t/>
            </a:r>
            <a:br>
              <a:rPr lang="ru-RU" sz="5100" b="1" dirty="0" smtClean="0"/>
            </a:br>
            <a:r>
              <a:rPr lang="ru-RU" sz="5100" b="1" dirty="0" smtClean="0"/>
              <a:t> </a:t>
            </a:r>
            <a:r>
              <a:rPr lang="ru-RU" sz="5100" b="1" dirty="0" smtClean="0"/>
              <a:t>науки </a:t>
            </a:r>
            <a:r>
              <a:rPr lang="ru-RU" sz="5100" b="1" dirty="0" smtClean="0"/>
              <a:t>та </a:t>
            </a:r>
            <a:r>
              <a:rPr lang="ru-RU" sz="5100" b="1" dirty="0" err="1" smtClean="0"/>
              <a:t>техніки</a:t>
            </a:r>
            <a:r>
              <a:rPr lang="ru-RU" sz="5100" b="1" dirty="0" smtClean="0"/>
              <a:t> на </a:t>
            </a:r>
            <a:br>
              <a:rPr lang="ru-RU" sz="5100" b="1" dirty="0" smtClean="0"/>
            </a:br>
            <a:r>
              <a:rPr lang="ru-RU" sz="5100" b="1" dirty="0" smtClean="0"/>
              <a:t>початку </a:t>
            </a:r>
            <a:br>
              <a:rPr lang="ru-RU" sz="5100" b="1" dirty="0" smtClean="0"/>
            </a:br>
            <a:r>
              <a:rPr lang="ru-RU" sz="5100" b="1" dirty="0" smtClean="0"/>
              <a:t>XX стол</a:t>
            </a:r>
            <a:r>
              <a:rPr lang="uk-UA" sz="5100" b="1" dirty="0" err="1" smtClean="0"/>
              <a:t>іття</a:t>
            </a:r>
            <a:r>
              <a:rPr lang="ru-RU" sz="5100" b="1" dirty="0" smtClean="0"/>
              <a:t/>
            </a:r>
            <a:br>
              <a:rPr lang="ru-RU" sz="5100" b="1" dirty="0" smtClean="0"/>
            </a:br>
            <a:endParaRPr lang="ru-RU" sz="51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5373216"/>
            <a:ext cx="7740352" cy="914400"/>
          </a:xfrm>
        </p:spPr>
        <p:txBody>
          <a:bodyPr>
            <a:normAutofit/>
          </a:bodyPr>
          <a:lstStyle/>
          <a:p>
            <a:pPr algn="r"/>
            <a:r>
              <a:rPr lang="uk-UA" sz="2000" dirty="0" smtClean="0"/>
              <a:t>Виконала: </a:t>
            </a:r>
            <a:r>
              <a:rPr lang="uk-UA" sz="2000" dirty="0" err="1" smtClean="0"/>
              <a:t>Новіченко</a:t>
            </a:r>
            <a:r>
              <a:rPr lang="uk-UA" sz="2000" dirty="0" smtClean="0"/>
              <a:t> Анжела</a:t>
            </a:r>
            <a:br>
              <a:rPr lang="uk-UA" sz="2000" dirty="0" smtClean="0"/>
            </a:br>
            <a:r>
              <a:rPr lang="uk-UA" sz="2000" dirty="0" smtClean="0"/>
              <a:t>Презентували: Кучугура </a:t>
            </a:r>
            <a:r>
              <a:rPr lang="uk-UA" sz="2000" dirty="0" err="1" smtClean="0"/>
              <a:t>Каріна</a:t>
            </a:r>
            <a:r>
              <a:rPr lang="uk-UA" sz="2000" dirty="0" smtClean="0"/>
              <a:t>, </a:t>
            </a:r>
            <a:r>
              <a:rPr lang="uk-UA" sz="2000" dirty="0" err="1" smtClean="0"/>
              <a:t>Белогурова</a:t>
            </a:r>
            <a:r>
              <a:rPr lang="uk-UA" sz="2000" dirty="0" smtClean="0"/>
              <a:t> Анастасія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4752528" cy="4525963"/>
          </a:xfrm>
        </p:spPr>
        <p:txBody>
          <a:bodyPr/>
          <a:lstStyle/>
          <a:p>
            <a:r>
              <a:rPr lang="ru-RU" dirty="0" smtClean="0"/>
              <a:t> </a:t>
            </a:r>
            <a:r>
              <a:rPr lang="ru-RU" dirty="0" smtClean="0"/>
              <a:t>В </a:t>
            </a:r>
            <a:r>
              <a:rPr lang="ru-RU" dirty="0" smtClean="0"/>
              <a:t>1903 р</a:t>
            </a:r>
            <a:r>
              <a:rPr lang="ru-RU" dirty="0" smtClean="0"/>
              <a:t>. Г. Форд </a:t>
            </a:r>
            <a:r>
              <a:rPr lang="ru-RU" dirty="0" err="1" smtClean="0"/>
              <a:t>спорудив</a:t>
            </a:r>
            <a:r>
              <a:rPr lang="ru-RU" dirty="0" smtClean="0"/>
              <a:t> модель «Форд-99</a:t>
            </a:r>
            <a:r>
              <a:rPr lang="ru-RU" dirty="0" smtClean="0"/>
              <a:t>»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двигуном</a:t>
            </a:r>
            <a:r>
              <a:rPr lang="ru-RU" dirty="0" smtClean="0"/>
              <a:t> </a:t>
            </a:r>
            <a:r>
              <a:rPr lang="ru-RU" dirty="0" err="1" smtClean="0"/>
              <a:t>потужністю</a:t>
            </a:r>
            <a:r>
              <a:rPr lang="ru-RU" dirty="0" smtClean="0"/>
              <a:t> </a:t>
            </a:r>
            <a:r>
              <a:rPr lang="ru-RU" dirty="0" smtClean="0"/>
              <a:t>80 </a:t>
            </a:r>
            <a:r>
              <a:rPr lang="ru-RU" dirty="0" err="1" smtClean="0"/>
              <a:t>кінських</a:t>
            </a:r>
            <a:r>
              <a:rPr lang="ru-RU" dirty="0" smtClean="0"/>
              <a:t> </a:t>
            </a:r>
            <a:r>
              <a:rPr lang="ru-RU" dirty="0" smtClean="0"/>
              <a:t>сил, яка </a:t>
            </a:r>
            <a:r>
              <a:rPr lang="uk-UA" dirty="0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виграла</a:t>
            </a:r>
            <a:r>
              <a:rPr lang="ru-RU" dirty="0" smtClean="0"/>
              <a:t> </a:t>
            </a:r>
            <a:r>
              <a:rPr lang="ru-RU" dirty="0" err="1" smtClean="0"/>
              <a:t>безліч</a:t>
            </a:r>
            <a:r>
              <a:rPr lang="ru-RU" dirty="0" smtClean="0"/>
              <a:t> </a:t>
            </a:r>
            <a:r>
              <a:rPr lang="ru-RU" dirty="0" err="1" smtClean="0"/>
              <a:t>змагань</a:t>
            </a:r>
            <a:r>
              <a:rPr lang="ru-RU" dirty="0" smtClean="0"/>
              <a:t> на </a:t>
            </a:r>
            <a:r>
              <a:rPr lang="ru-RU" dirty="0" err="1" smtClean="0"/>
              <a:t>швидкість</a:t>
            </a:r>
            <a:r>
              <a:rPr lang="ru-RU" dirty="0" smtClean="0"/>
              <a:t>. </a:t>
            </a:r>
            <a:endParaRPr lang="ru-RU" dirty="0"/>
          </a:p>
        </p:txBody>
      </p:sp>
      <p:pic>
        <p:nvPicPr>
          <p:cNvPr id="7170" name="Picture 2" descr="D:\Школа\HenryFor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124744"/>
            <a:ext cx="3744416" cy="52910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Удосконалення</a:t>
            </a:r>
            <a:r>
              <a:rPr lang="ru-RU" b="1" dirty="0" smtClean="0"/>
              <a:t> </a:t>
            </a:r>
            <a:r>
              <a:rPr lang="ru-RU" b="1" dirty="0" err="1" smtClean="0"/>
              <a:t>військової</a:t>
            </a:r>
            <a:r>
              <a:rPr lang="ru-RU" b="1" dirty="0" smtClean="0"/>
              <a:t> </a:t>
            </a:r>
            <a:r>
              <a:rPr lang="ru-RU" b="1" dirty="0" err="1" smtClean="0"/>
              <a:t>техніки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52536" y="1340768"/>
            <a:ext cx="9396536" cy="569126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До початку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створено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типів</a:t>
            </a:r>
            <a:r>
              <a:rPr lang="ru-RU" dirty="0" smtClean="0"/>
              <a:t> </a:t>
            </a:r>
            <a:r>
              <a:rPr lang="ru-RU" dirty="0" err="1" smtClean="0">
                <a:hlinkClick r:id="rId2" tooltip="Автоматика"/>
              </a:rPr>
              <a:t>автоматичних</a:t>
            </a:r>
            <a:r>
              <a:rPr lang="ru-RU" dirty="0" smtClean="0"/>
              <a:t> </a:t>
            </a:r>
            <a:r>
              <a:rPr lang="ru-RU" dirty="0" err="1" smtClean="0"/>
              <a:t>гвинтівок</a:t>
            </a:r>
            <a:r>
              <a:rPr lang="ru-RU" dirty="0" smtClean="0"/>
              <a:t>. </a:t>
            </a:r>
            <a:r>
              <a:rPr lang="ru-RU" dirty="0" err="1" smtClean="0">
                <a:hlinkClick r:id="rId3" tooltip="Тенденції"/>
              </a:rPr>
              <a:t>Тенденція</a:t>
            </a:r>
            <a:r>
              <a:rPr lang="ru-RU" dirty="0" smtClean="0"/>
              <a:t> до </a:t>
            </a:r>
            <a:r>
              <a:rPr lang="ru-RU" dirty="0" err="1" smtClean="0"/>
              <a:t>автоматизації</a:t>
            </a:r>
            <a:r>
              <a:rPr lang="ru-RU" dirty="0" smtClean="0"/>
              <a:t> </a:t>
            </a:r>
            <a:r>
              <a:rPr lang="ru-RU" dirty="0" err="1" smtClean="0"/>
              <a:t>спостерігалася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артилерії</a:t>
            </a:r>
            <a:r>
              <a:rPr lang="ru-RU" dirty="0" smtClean="0"/>
              <a:t>, де </a:t>
            </a:r>
            <a:r>
              <a:rPr lang="ru-RU" dirty="0" err="1" smtClean="0"/>
              <a:t>з'явилися</a:t>
            </a:r>
            <a:r>
              <a:rPr lang="ru-RU" dirty="0" smtClean="0"/>
              <a:t> </a:t>
            </a:r>
            <a:r>
              <a:rPr lang="ru-RU" dirty="0" err="1" smtClean="0"/>
              <a:t>зразки</a:t>
            </a:r>
            <a:r>
              <a:rPr lang="ru-RU" dirty="0" smtClean="0"/>
              <a:t> </a:t>
            </a:r>
            <a:r>
              <a:rPr lang="ru-RU" dirty="0" err="1" smtClean="0"/>
              <a:t>напівавтоматичних</a:t>
            </a:r>
            <a:r>
              <a:rPr lang="ru-RU" dirty="0" smtClean="0"/>
              <a:t> </a:t>
            </a:r>
            <a:r>
              <a:rPr lang="ru-RU" dirty="0" err="1" smtClean="0"/>
              <a:t>знарядь</a:t>
            </a:r>
            <a:r>
              <a:rPr lang="ru-RU" dirty="0" smtClean="0"/>
              <a:t>. </a:t>
            </a:r>
            <a:br>
              <a:rPr lang="ru-RU" dirty="0" smtClean="0"/>
            </a:b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проекти</a:t>
            </a:r>
            <a:r>
              <a:rPr lang="ru-RU" dirty="0" smtClean="0"/>
              <a:t> </a:t>
            </a:r>
            <a:r>
              <a:rPr lang="ru-RU" dirty="0" err="1" smtClean="0"/>
              <a:t>бойової</a:t>
            </a:r>
            <a:r>
              <a:rPr lang="ru-RU" dirty="0" smtClean="0"/>
              <a:t> </a:t>
            </a:r>
            <a:r>
              <a:rPr lang="ru-RU" dirty="0" err="1" smtClean="0"/>
              <a:t>броньованої</a:t>
            </a:r>
            <a:r>
              <a:rPr lang="ru-RU" dirty="0" smtClean="0"/>
              <a:t> </a:t>
            </a:r>
            <a:r>
              <a:rPr lang="ru-RU" dirty="0" err="1" smtClean="0"/>
              <a:t>машини</a:t>
            </a:r>
            <a:r>
              <a:rPr lang="ru-RU" dirty="0" smtClean="0"/>
              <a:t>, </a:t>
            </a:r>
            <a:r>
              <a:rPr lang="ru-RU" dirty="0" err="1" smtClean="0"/>
              <a:t>названої</a:t>
            </a:r>
            <a:r>
              <a:rPr lang="ru-RU" dirty="0" smtClean="0"/>
              <a:t> </a:t>
            </a:r>
            <a:r>
              <a:rPr lang="ru-RU" dirty="0" err="1" smtClean="0"/>
              <a:t>згодом</a:t>
            </a:r>
            <a:r>
              <a:rPr lang="ru-RU" dirty="0" smtClean="0"/>
              <a:t> танком,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запропоновані</a:t>
            </a:r>
            <a:r>
              <a:rPr lang="ru-RU" dirty="0" smtClean="0"/>
              <a:t> в </a:t>
            </a:r>
            <a:r>
              <a:rPr lang="ru-RU" dirty="0" err="1" smtClean="0"/>
              <a:t>Росії</a:t>
            </a:r>
            <a:r>
              <a:rPr lang="ru-RU" dirty="0" smtClean="0"/>
              <a:t> (1911-1915) </a:t>
            </a:r>
            <a:r>
              <a:rPr lang="ru-RU" dirty="0" err="1" smtClean="0"/>
              <a:t>інженерами</a:t>
            </a:r>
            <a:r>
              <a:rPr lang="ru-RU" dirty="0" smtClean="0"/>
              <a:t> В. Д. </a:t>
            </a:r>
            <a:r>
              <a:rPr lang="ru-RU" dirty="0" err="1" smtClean="0">
                <a:hlinkClick r:id="rId4" tooltip="Менделєєв"/>
              </a:rPr>
              <a:t>Менделєєвим</a:t>
            </a:r>
            <a:r>
              <a:rPr lang="ru-RU" dirty="0" smtClean="0"/>
              <a:t>, О. О. Пороховщикову, А. А. </a:t>
            </a:r>
            <a:r>
              <a:rPr lang="ru-RU" dirty="0" err="1" smtClean="0"/>
              <a:t>Васильєвим</a:t>
            </a:r>
            <a:r>
              <a:rPr lang="ru-RU" dirty="0" smtClean="0"/>
              <a:t> ', у </a:t>
            </a:r>
            <a:r>
              <a:rPr lang="ru-RU" dirty="0" err="1" smtClean="0">
                <a:hlinkClick r:id="rId5" tooltip="Великобританія"/>
              </a:rPr>
              <a:t>Великобританії-Де</a:t>
            </a:r>
            <a:r>
              <a:rPr lang="ru-RU" dirty="0" smtClean="0"/>
              <a:t> Молем (1912), в </a:t>
            </a:r>
            <a:r>
              <a:rPr lang="ru-RU" dirty="0" err="1" smtClean="0"/>
              <a:t>Австро</a:t>
            </a:r>
            <a:r>
              <a:rPr lang="ru-RU" dirty="0" smtClean="0"/>
              <a:t> -</a:t>
            </a:r>
            <a:r>
              <a:rPr lang="ru-RU" dirty="0" err="1" smtClean="0"/>
              <a:t>Угорщини</a:t>
            </a:r>
            <a:r>
              <a:rPr lang="ru-RU" dirty="0" smtClean="0"/>
              <a:t> - Г. </a:t>
            </a:r>
            <a:r>
              <a:rPr lang="ru-RU" dirty="0" err="1" smtClean="0"/>
              <a:t>Бурштином</a:t>
            </a:r>
            <a:r>
              <a:rPr lang="ru-RU" dirty="0" smtClean="0"/>
              <a:t> (1913), </a:t>
            </a:r>
            <a:r>
              <a:rPr lang="ru-RU" dirty="0" err="1" smtClean="0"/>
              <a:t>але</a:t>
            </a:r>
            <a:r>
              <a:rPr lang="ru-RU" dirty="0" smtClean="0"/>
              <a:t> вони не </a:t>
            </a:r>
            <a:r>
              <a:rPr lang="ru-RU" dirty="0" err="1" smtClean="0"/>
              <a:t>отримали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бойова</a:t>
            </a:r>
            <a:r>
              <a:rPr lang="ru-RU" dirty="0" smtClean="0"/>
              <a:t> машина Пороховщикова («</a:t>
            </a:r>
            <a:r>
              <a:rPr lang="ru-RU" dirty="0" err="1" smtClean="0"/>
              <a:t>Всюдихід</a:t>
            </a:r>
            <a:r>
              <a:rPr lang="ru-RU" dirty="0" smtClean="0"/>
              <a:t>»)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виготовлена</a:t>
            </a:r>
            <a:r>
              <a:rPr lang="ru-RU" dirty="0" smtClean="0"/>
              <a:t> ​​в </a:t>
            </a:r>
            <a:r>
              <a:rPr lang="ru-RU" dirty="0" err="1" smtClean="0"/>
              <a:t>травні</a:t>
            </a:r>
            <a:r>
              <a:rPr lang="ru-RU" dirty="0" smtClean="0"/>
              <a:t> 1915 р. </a:t>
            </a:r>
            <a:r>
              <a:rPr lang="ru-RU" dirty="0" err="1" smtClean="0"/>
              <a:t>Англійці</a:t>
            </a:r>
            <a:r>
              <a:rPr lang="ru-RU" dirty="0" smtClean="0"/>
              <a:t> до </a:t>
            </a:r>
            <a:r>
              <a:rPr lang="ru-RU" dirty="0" err="1" smtClean="0"/>
              <a:t>осені</a:t>
            </a:r>
            <a:r>
              <a:rPr lang="ru-RU" dirty="0" smtClean="0"/>
              <a:t> 1916 р. створили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десятків</a:t>
            </a:r>
            <a:r>
              <a:rPr lang="ru-RU" dirty="0" smtClean="0"/>
              <a:t> </a:t>
            </a:r>
            <a:r>
              <a:rPr lang="ru-RU" dirty="0" err="1" smtClean="0"/>
              <a:t>танків</a:t>
            </a:r>
            <a:r>
              <a:rPr lang="ru-RU" dirty="0" smtClean="0"/>
              <a:t> («Марка-1») </a:t>
            </a:r>
            <a:r>
              <a:rPr lang="ru-RU" dirty="0" err="1" smtClean="0"/>
              <a:t>і</a:t>
            </a:r>
            <a:r>
              <a:rPr lang="ru-RU" dirty="0" smtClean="0"/>
              <a:t> 15 </a:t>
            </a:r>
            <a:r>
              <a:rPr lang="ru-RU" dirty="0" err="1" smtClean="0"/>
              <a:t>вересня</a:t>
            </a:r>
            <a:r>
              <a:rPr lang="ru-RU" dirty="0" smtClean="0"/>
              <a:t> першими </a:t>
            </a:r>
            <a:r>
              <a:rPr lang="ru-RU" dirty="0" err="1" smtClean="0"/>
              <a:t>застосували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в </a:t>
            </a:r>
            <a:r>
              <a:rPr lang="ru-RU" dirty="0" err="1" smtClean="0"/>
              <a:t>битві</a:t>
            </a:r>
            <a:r>
              <a:rPr lang="ru-RU" dirty="0" smtClean="0"/>
              <a:t> </a:t>
            </a:r>
            <a:r>
              <a:rPr lang="ru-RU" dirty="0" err="1" smtClean="0"/>
              <a:t>поблизу</a:t>
            </a:r>
            <a:r>
              <a:rPr lang="ru-RU" dirty="0" smtClean="0"/>
              <a:t> р.Сомма (32 </a:t>
            </a:r>
            <a:r>
              <a:rPr lang="ru-RU" dirty="0" err="1" smtClean="0"/>
              <a:t>машини</a:t>
            </a:r>
            <a:r>
              <a:rPr lang="ru-RU" dirty="0" smtClean="0"/>
              <a:t>)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. У </a:t>
            </a:r>
            <a:r>
              <a:rPr lang="ru-RU" dirty="0" err="1" smtClean="0"/>
              <a:t>ході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</a:t>
            </a:r>
            <a:r>
              <a:rPr lang="ru-RU" dirty="0" err="1" smtClean="0"/>
              <a:t>Франція</a:t>
            </a:r>
            <a:r>
              <a:rPr lang="ru-RU" dirty="0" smtClean="0"/>
              <a:t> </a:t>
            </a:r>
            <a:r>
              <a:rPr lang="ru-RU" dirty="0" err="1" smtClean="0"/>
              <a:t>виробляла</a:t>
            </a:r>
            <a:r>
              <a:rPr lang="ru-RU" dirty="0" smtClean="0"/>
              <a:t> танки «</a:t>
            </a:r>
            <a:r>
              <a:rPr lang="ru-RU" dirty="0" err="1" smtClean="0"/>
              <a:t>Рено</a:t>
            </a:r>
            <a:r>
              <a:rPr lang="ru-RU" dirty="0" smtClean="0"/>
              <a:t>», а у </a:t>
            </a:r>
            <a:r>
              <a:rPr lang="ru-RU" dirty="0" err="1" smtClean="0"/>
              <a:t>німців</a:t>
            </a:r>
            <a:r>
              <a:rPr lang="ru-RU" dirty="0" smtClean="0"/>
              <a:t> вони </a:t>
            </a:r>
            <a:r>
              <a:rPr lang="ru-RU" dirty="0" err="1" smtClean="0"/>
              <a:t>з'явилися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в 1918р. </a:t>
            </a:r>
            <a:r>
              <a:rPr lang="ru-RU" dirty="0" err="1" smtClean="0"/>
              <a:t>Всього</a:t>
            </a:r>
            <a:r>
              <a:rPr lang="ru-RU" dirty="0" smtClean="0"/>
              <a:t> за час </a:t>
            </a:r>
            <a:r>
              <a:rPr lang="ru-RU" dirty="0" err="1" smtClean="0"/>
              <a:t>війни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випущено</a:t>
            </a:r>
            <a:r>
              <a:rPr lang="ru-RU" dirty="0" smtClean="0"/>
              <a:t> у </a:t>
            </a:r>
            <a:r>
              <a:rPr lang="ru-RU" dirty="0" err="1" smtClean="0"/>
              <a:t>Великобританії</a:t>
            </a:r>
            <a:r>
              <a:rPr lang="ru-RU" dirty="0" smtClean="0"/>
              <a:t> - 2 900, </a:t>
            </a:r>
            <a:r>
              <a:rPr lang="ru-RU" dirty="0" err="1" smtClean="0"/>
              <a:t>Франції</a:t>
            </a:r>
            <a:r>
              <a:rPr lang="ru-RU" dirty="0" smtClean="0"/>
              <a:t> - 6 200, </a:t>
            </a:r>
            <a:r>
              <a:rPr lang="ru-RU" dirty="0" err="1" smtClean="0"/>
              <a:t>Німеччині</a:t>
            </a:r>
            <a:r>
              <a:rPr lang="ru-RU" dirty="0" smtClean="0"/>
              <a:t> - 100 </a:t>
            </a:r>
            <a:r>
              <a:rPr lang="ru-RU" dirty="0" err="1" smtClean="0"/>
              <a:t>танків</a:t>
            </a:r>
            <a:r>
              <a:rPr lang="ru-RU" dirty="0" smtClean="0"/>
              <a:t>. </a:t>
            </a:r>
            <a:br>
              <a:rPr lang="ru-RU" dirty="0" smtClean="0"/>
            </a:br>
            <a:r>
              <a:rPr lang="ru-RU" dirty="0" err="1" smtClean="0"/>
              <a:t>Поява</a:t>
            </a:r>
            <a:r>
              <a:rPr lang="ru-RU" dirty="0" smtClean="0"/>
              <a:t> перших </a:t>
            </a:r>
            <a:r>
              <a:rPr lang="ru-RU" dirty="0" err="1" smtClean="0"/>
              <a:t>військових</a:t>
            </a:r>
            <a:r>
              <a:rPr lang="ru-RU" dirty="0" smtClean="0"/>
              <a:t> </a:t>
            </a:r>
            <a:r>
              <a:rPr lang="ru-RU" dirty="0" err="1" smtClean="0"/>
              <a:t>літаків</a:t>
            </a:r>
            <a:r>
              <a:rPr lang="ru-RU" dirty="0" smtClean="0"/>
              <a:t> </a:t>
            </a:r>
            <a:r>
              <a:rPr lang="ru-RU" dirty="0" err="1" smtClean="0"/>
              <a:t>відноситься</a:t>
            </a:r>
            <a:r>
              <a:rPr lang="ru-RU" dirty="0" smtClean="0"/>
              <a:t> до 1909-1910 </a:t>
            </a:r>
            <a:r>
              <a:rPr lang="ru-RU" dirty="0" err="1" smtClean="0"/>
              <a:t>рр</a:t>
            </a:r>
            <a:r>
              <a:rPr lang="ru-RU" dirty="0" smtClean="0"/>
              <a:t>..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504319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Росії</a:t>
            </a:r>
            <a:r>
              <a:rPr lang="ru-RU" dirty="0" smtClean="0"/>
              <a:t> в 1914 р. на </a:t>
            </a:r>
            <a:r>
              <a:rPr lang="ru-RU" dirty="0" err="1" smtClean="0"/>
              <a:t>озброєння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прийнятий</a:t>
            </a:r>
            <a:r>
              <a:rPr lang="ru-RU" dirty="0" smtClean="0"/>
              <a:t> перший у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бомбардувальник</a:t>
            </a:r>
            <a:r>
              <a:rPr lang="ru-RU" dirty="0" smtClean="0"/>
              <a:t> «</a:t>
            </a:r>
            <a:r>
              <a:rPr lang="ru-RU" dirty="0" err="1" smtClean="0"/>
              <a:t>Ілля</a:t>
            </a:r>
            <a:r>
              <a:rPr lang="ru-RU" dirty="0" smtClean="0"/>
              <a:t> </a:t>
            </a:r>
            <a:r>
              <a:rPr lang="ru-RU" dirty="0" err="1" smtClean="0"/>
              <a:t>Муромець</a:t>
            </a:r>
            <a:r>
              <a:rPr lang="ru-RU" dirty="0" smtClean="0"/>
              <a:t>». У 1915 р. на </a:t>
            </a:r>
            <a:r>
              <a:rPr lang="ru-RU" dirty="0" err="1" smtClean="0"/>
              <a:t>озброєння</a:t>
            </a:r>
            <a:r>
              <a:rPr lang="ru-RU" dirty="0" smtClean="0"/>
              <a:t> </a:t>
            </a:r>
            <a:r>
              <a:rPr lang="ru-RU" dirty="0" err="1" smtClean="0"/>
              <a:t>надійшли</a:t>
            </a:r>
            <a:r>
              <a:rPr lang="ru-RU" dirty="0" smtClean="0"/>
              <a:t> </a:t>
            </a:r>
            <a:r>
              <a:rPr lang="ru-RU" dirty="0" err="1" smtClean="0"/>
              <a:t>одномісні</a:t>
            </a:r>
            <a:r>
              <a:rPr lang="ru-RU" dirty="0" smtClean="0"/>
              <a:t> </a:t>
            </a:r>
            <a:r>
              <a:rPr lang="ru-RU" dirty="0" err="1" smtClean="0"/>
              <a:t>літаки-винищувачі</a:t>
            </a:r>
            <a:r>
              <a:rPr lang="ru-RU" dirty="0" smtClean="0"/>
              <a:t>: у </a:t>
            </a:r>
            <a:r>
              <a:rPr lang="ru-RU" dirty="0" err="1" smtClean="0"/>
              <a:t>Франції</a:t>
            </a:r>
            <a:r>
              <a:rPr lang="ru-RU" dirty="0" smtClean="0"/>
              <a:t> «Ньюпорт» </a:t>
            </a:r>
            <a:r>
              <a:rPr lang="ru-RU" dirty="0" err="1" smtClean="0"/>
              <a:t>і</a:t>
            </a:r>
            <a:r>
              <a:rPr lang="ru-RU" dirty="0" smtClean="0"/>
              <a:t> «Спад», в </a:t>
            </a:r>
            <a:r>
              <a:rPr lang="ru-RU" dirty="0" err="1" smtClean="0"/>
              <a:t>Німеччині</a:t>
            </a:r>
            <a:r>
              <a:rPr lang="ru-RU" dirty="0" smtClean="0"/>
              <a:t> «</a:t>
            </a:r>
            <a:r>
              <a:rPr lang="ru-RU" dirty="0" err="1" smtClean="0"/>
              <a:t>Фоккер</a:t>
            </a:r>
            <a:r>
              <a:rPr lang="ru-RU" dirty="0" smtClean="0"/>
              <a:t>». </a:t>
            </a:r>
            <a:br>
              <a:rPr lang="ru-RU" dirty="0" smtClean="0"/>
            </a:br>
            <a:r>
              <a:rPr lang="ru-RU" dirty="0" smtClean="0"/>
              <a:t>У </a:t>
            </a:r>
            <a:r>
              <a:rPr lang="ru-RU" dirty="0" err="1" smtClean="0"/>
              <a:t>військово-морському</a:t>
            </a:r>
            <a:r>
              <a:rPr lang="ru-RU" dirty="0" smtClean="0"/>
              <a:t> </a:t>
            </a:r>
            <a:r>
              <a:rPr lang="ru-RU" dirty="0" err="1" smtClean="0"/>
              <a:t>флоті</a:t>
            </a:r>
            <a:r>
              <a:rPr lang="ru-RU" dirty="0" smtClean="0"/>
              <a:t> </a:t>
            </a:r>
            <a:r>
              <a:rPr lang="ru-RU" dirty="0" err="1" smtClean="0"/>
              <a:t>першість</a:t>
            </a:r>
            <a:r>
              <a:rPr lang="ru-RU" dirty="0" smtClean="0"/>
              <a:t> належала </a:t>
            </a:r>
            <a:r>
              <a:rPr lang="ru-RU" dirty="0" err="1" smtClean="0"/>
              <a:t>паровим</a:t>
            </a:r>
            <a:r>
              <a:rPr lang="ru-RU" dirty="0" smtClean="0"/>
              <a:t> </a:t>
            </a:r>
            <a:r>
              <a:rPr lang="ru-RU" dirty="0" err="1" smtClean="0"/>
              <a:t>броненосних</a:t>
            </a:r>
            <a:r>
              <a:rPr lang="ru-RU" dirty="0" smtClean="0"/>
              <a:t> кораблям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товщиною</a:t>
            </a:r>
            <a:r>
              <a:rPr lang="ru-RU" dirty="0" smtClean="0"/>
              <a:t> </a:t>
            </a:r>
            <a:r>
              <a:rPr lang="ru-RU" dirty="0" err="1" smtClean="0"/>
              <a:t>броні</a:t>
            </a:r>
            <a:r>
              <a:rPr lang="ru-RU" dirty="0" smtClean="0"/>
              <a:t> до 610 мм. Одним </a:t>
            </a:r>
            <a:r>
              <a:rPr lang="ru-RU" dirty="0" err="1" smtClean="0"/>
              <a:t>з</a:t>
            </a:r>
            <a:r>
              <a:rPr lang="ru-RU" dirty="0" smtClean="0"/>
              <a:t> перших таких </a:t>
            </a:r>
            <a:r>
              <a:rPr lang="ru-RU" dirty="0" err="1" smtClean="0"/>
              <a:t>кораблів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російський</a:t>
            </a:r>
            <a:r>
              <a:rPr lang="ru-RU" dirty="0" smtClean="0"/>
              <a:t> </a:t>
            </a:r>
            <a:r>
              <a:rPr lang="ru-RU" dirty="0" err="1" smtClean="0"/>
              <a:t>броненосець</a:t>
            </a:r>
            <a:r>
              <a:rPr lang="ru-RU" dirty="0" smtClean="0"/>
              <a:t> «Петро Великий» (1877). Гонка </a:t>
            </a:r>
            <a:r>
              <a:rPr lang="ru-RU" dirty="0" err="1" smtClean="0"/>
              <a:t>морських</a:t>
            </a:r>
            <a:r>
              <a:rPr lang="ru-RU" dirty="0" smtClean="0"/>
              <a:t> </a:t>
            </a:r>
            <a:r>
              <a:rPr lang="ru-RU" dirty="0" err="1" smtClean="0"/>
              <a:t>озброєнь</a:t>
            </a:r>
            <a:r>
              <a:rPr lang="ru-RU" dirty="0" smtClean="0"/>
              <a:t> привела до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надпотужних</a:t>
            </a:r>
            <a:r>
              <a:rPr lang="ru-RU" dirty="0" smtClean="0"/>
              <a:t> </a:t>
            </a:r>
            <a:r>
              <a:rPr lang="ru-RU" dirty="0" err="1" smtClean="0"/>
              <a:t>броненосців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важким</a:t>
            </a:r>
            <a:r>
              <a:rPr lang="ru-RU" dirty="0" smtClean="0"/>
              <a:t> </a:t>
            </a:r>
            <a:r>
              <a:rPr lang="ru-RU" dirty="0" err="1" smtClean="0"/>
              <a:t>артилерійським</a:t>
            </a:r>
            <a:r>
              <a:rPr lang="ru-RU" dirty="0" smtClean="0"/>
              <a:t> </a:t>
            </a:r>
            <a:r>
              <a:rPr lang="ru-RU" dirty="0" err="1" smtClean="0"/>
              <a:t>озброєнням</a:t>
            </a:r>
            <a:r>
              <a:rPr lang="ru-RU" dirty="0" smtClean="0"/>
              <a:t>. Перший </a:t>
            </a:r>
            <a:r>
              <a:rPr lang="ru-RU" dirty="0" err="1" smtClean="0"/>
              <a:t>корабель</a:t>
            </a:r>
            <a:r>
              <a:rPr lang="ru-RU" dirty="0" smtClean="0"/>
              <a:t> такого </a:t>
            </a:r>
            <a:r>
              <a:rPr lang="ru-RU" dirty="0" err="1" smtClean="0"/>
              <a:t>класу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побудований</a:t>
            </a:r>
            <a:r>
              <a:rPr lang="ru-RU" dirty="0" smtClean="0"/>
              <a:t> в </a:t>
            </a:r>
            <a:r>
              <a:rPr lang="ru-RU" dirty="0" err="1" smtClean="0"/>
              <a:t>Англії</a:t>
            </a:r>
            <a:r>
              <a:rPr lang="ru-RU" dirty="0" smtClean="0"/>
              <a:t> (1905-1906). </a:t>
            </a:r>
            <a:r>
              <a:rPr lang="ru-RU" dirty="0" err="1" smtClean="0"/>
              <a:t>Його</a:t>
            </a:r>
            <a:r>
              <a:rPr lang="ru-RU" dirty="0" smtClean="0"/>
              <a:t> назвали «Дредноут». </a:t>
            </a:r>
            <a:r>
              <a:rPr lang="ru-RU" dirty="0" err="1" smtClean="0"/>
              <a:t>Незабаром</a:t>
            </a:r>
            <a:r>
              <a:rPr lang="ru-RU" dirty="0" smtClean="0"/>
              <a:t> </a:t>
            </a:r>
            <a:r>
              <a:rPr lang="ru-RU" dirty="0" err="1" smtClean="0"/>
              <a:t>подібні</a:t>
            </a:r>
            <a:r>
              <a:rPr lang="ru-RU" dirty="0" smtClean="0"/>
              <a:t> </a:t>
            </a:r>
            <a:r>
              <a:rPr lang="ru-RU" dirty="0" err="1" smtClean="0"/>
              <a:t>кораблі</a:t>
            </a:r>
            <a:r>
              <a:rPr lang="ru-RU" dirty="0" smtClean="0"/>
              <a:t> стали </a:t>
            </a:r>
            <a:r>
              <a:rPr lang="ru-RU" dirty="0" err="1" smtClean="0"/>
              <a:t>будувати</a:t>
            </a:r>
            <a:r>
              <a:rPr lang="ru-RU" dirty="0" smtClean="0"/>
              <a:t> США, </a:t>
            </a:r>
            <a:r>
              <a:rPr lang="ru-RU" dirty="0" err="1" smtClean="0"/>
              <a:t>Росія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Німеччина</a:t>
            </a:r>
            <a:r>
              <a:rPr lang="ru-RU" dirty="0" smtClean="0"/>
              <a:t>. </a:t>
            </a:r>
            <a:endParaRPr lang="ru-RU" dirty="0"/>
          </a:p>
        </p:txBody>
      </p:sp>
      <p:pic>
        <p:nvPicPr>
          <p:cNvPr id="8194" name="Picture 2" descr="D:\Школа\im.htm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9168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20688"/>
            <a:ext cx="7272808" cy="3600400"/>
          </a:xfrm>
        </p:spPr>
        <p:txBody>
          <a:bodyPr>
            <a:normAutofit fontScale="70000" lnSpcReduction="20000"/>
          </a:bodyPr>
          <a:lstStyle/>
          <a:p>
            <a:r>
              <a:rPr lang="ru-RU" sz="4600" b="1" dirty="0" smtClean="0"/>
              <a:t>Список </a:t>
            </a:r>
            <a:r>
              <a:rPr lang="ru-RU" sz="4600" b="1" dirty="0" err="1" smtClean="0"/>
              <a:t>літератури</a:t>
            </a:r>
            <a:r>
              <a:rPr lang="ru-RU" sz="4600" b="1" dirty="0" smtClean="0"/>
              <a:t>:</a:t>
            </a:r>
            <a:r>
              <a:rPr lang="ru-RU" sz="4600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1</a:t>
            </a:r>
            <a:r>
              <a:rPr lang="ru-RU" dirty="0" smtClean="0"/>
              <a:t>. Я.М. </a:t>
            </a:r>
            <a:r>
              <a:rPr lang="ru-RU" dirty="0" err="1" smtClean="0"/>
              <a:t>Бердичівський</a:t>
            </a:r>
            <a:r>
              <a:rPr lang="ru-RU" dirty="0" smtClean="0"/>
              <a:t>, С.А. </a:t>
            </a:r>
            <a:r>
              <a:rPr lang="ru-RU" dirty="0" err="1" smtClean="0"/>
              <a:t>Осмоловський</a:t>
            </a:r>
            <a:r>
              <a:rPr lang="ru-RU" dirty="0" smtClean="0"/>
              <a:t> «</a:t>
            </a:r>
            <a:r>
              <a:rPr lang="ru-RU" dirty="0" err="1" smtClean="0"/>
              <a:t>Всесвітня</a:t>
            </a:r>
            <a:r>
              <a:rPr lang="ru-RU" dirty="0" smtClean="0"/>
              <a:t> </a:t>
            </a:r>
            <a:r>
              <a:rPr lang="ru-RU" dirty="0" err="1" smtClean="0"/>
              <a:t>історія</a:t>
            </a:r>
            <a:r>
              <a:rPr lang="ru-RU" dirty="0" smtClean="0"/>
              <a:t>» 2001 </a:t>
            </a:r>
            <a:r>
              <a:rPr lang="ru-RU" dirty="0" smtClean="0"/>
              <a:t>С. 111-128</a:t>
            </a:r>
            <a:r>
              <a:rPr lang="ru-RU" dirty="0" smtClean="0"/>
              <a:t>.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2. С.Л. </a:t>
            </a:r>
            <a:r>
              <a:rPr lang="ru-RU" dirty="0" err="1" smtClean="0"/>
              <a:t>Брамін</a:t>
            </a:r>
            <a:r>
              <a:rPr lang="ru-RU" dirty="0" smtClean="0"/>
              <a:t> «</a:t>
            </a:r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r>
              <a:rPr lang="ru-RU" dirty="0" smtClean="0"/>
              <a:t>». 1998 С. 100-109 </a:t>
            </a:r>
            <a:br>
              <a:rPr lang="ru-RU" dirty="0" smtClean="0"/>
            </a:br>
            <a:r>
              <a:rPr lang="ru-RU" dirty="0" smtClean="0"/>
              <a:t>3. Л.А. </a:t>
            </a:r>
            <a:r>
              <a:rPr lang="ru-RU" dirty="0" err="1" smtClean="0"/>
              <a:t>Ліванов</a:t>
            </a:r>
            <a:r>
              <a:rPr lang="ru-RU" dirty="0" smtClean="0"/>
              <a:t> «</a:t>
            </a:r>
            <a:r>
              <a:rPr lang="ru-RU" dirty="0" err="1" smtClean="0"/>
              <a:t>Всесвітня</a:t>
            </a:r>
            <a:r>
              <a:rPr lang="ru-RU" dirty="0" smtClean="0"/>
              <a:t> </a:t>
            </a:r>
            <a:r>
              <a:rPr lang="ru-RU" dirty="0" err="1" smtClean="0"/>
              <a:t>історія</a:t>
            </a:r>
            <a:r>
              <a:rPr lang="ru-RU" dirty="0" smtClean="0"/>
              <a:t>» </a:t>
            </a:r>
            <a:r>
              <a:rPr lang="ru-RU" dirty="0" err="1" smtClean="0"/>
              <a:t>навчальний</a:t>
            </a:r>
            <a:r>
              <a:rPr lang="ru-RU" dirty="0" smtClean="0"/>
              <a:t> </a:t>
            </a:r>
            <a:r>
              <a:rPr lang="ru-RU" dirty="0" err="1" smtClean="0"/>
              <a:t>посібник</a:t>
            </a:r>
            <a:r>
              <a:rPr lang="ru-RU" dirty="0" smtClean="0"/>
              <a:t>. 2002 С. 150-164. </a:t>
            </a:r>
            <a:br>
              <a:rPr lang="ru-RU" dirty="0" smtClean="0"/>
            </a:br>
            <a:r>
              <a:rPr lang="ru-RU" dirty="0" smtClean="0"/>
              <a:t>4. </a:t>
            </a:r>
            <a:r>
              <a:rPr lang="ru-RU" dirty="0" err="1" smtClean="0"/>
              <a:t>Загладін</a:t>
            </a:r>
            <a:r>
              <a:rPr lang="ru-RU" dirty="0" smtClean="0"/>
              <a:t> Н.В. </a:t>
            </a:r>
            <a:r>
              <a:rPr lang="ru-RU" dirty="0" err="1" smtClean="0">
                <a:hlinkClick r:id="rId2" tooltip="Всесвітня історія"/>
              </a:rPr>
              <a:t>Всесвітня</a:t>
            </a:r>
            <a:r>
              <a:rPr lang="ru-RU" dirty="0" smtClean="0">
                <a:hlinkClick r:id="rId2" tooltip="Всесвітня історія"/>
              </a:rPr>
              <a:t> </a:t>
            </a:r>
            <a:r>
              <a:rPr lang="ru-RU" dirty="0" err="1" smtClean="0">
                <a:hlinkClick r:id="rId2" tooltip="Всесвітня історія"/>
              </a:rPr>
              <a:t>історія</a:t>
            </a:r>
            <a:r>
              <a:rPr lang="ru-RU" dirty="0" smtClean="0"/>
              <a:t>. </a:t>
            </a:r>
            <a:r>
              <a:rPr lang="ru-RU" dirty="0" err="1" smtClean="0">
                <a:hlinkClick r:id="rId3" tooltip="Історія"/>
              </a:rPr>
              <a:t>Історія</a:t>
            </a:r>
            <a:r>
              <a:rPr lang="ru-RU" dirty="0" smtClean="0"/>
              <a:t> </a:t>
            </a:r>
            <a:r>
              <a:rPr lang="ru-RU" dirty="0" err="1" smtClean="0"/>
              <a:t>Росії</a:t>
            </a:r>
            <a:r>
              <a:rPr lang="ru-RU" dirty="0" smtClean="0"/>
              <a:t> та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найдавніших</a:t>
            </a:r>
            <a:r>
              <a:rPr lang="ru-RU" dirty="0" smtClean="0"/>
              <a:t> </a:t>
            </a:r>
            <a:r>
              <a:rPr lang="ru-RU" dirty="0" err="1" smtClean="0"/>
              <a:t>часів</a:t>
            </a:r>
            <a:r>
              <a:rPr lang="ru-RU" dirty="0" smtClean="0"/>
              <a:t> до </a:t>
            </a:r>
            <a:r>
              <a:rPr lang="ru-RU" dirty="0" err="1" smtClean="0"/>
              <a:t>кінця</a:t>
            </a:r>
            <a:r>
              <a:rPr lang="ru-RU" dirty="0" smtClean="0"/>
              <a:t> 19 </a:t>
            </a:r>
            <a:r>
              <a:rPr lang="ru-RU" dirty="0" err="1" smtClean="0"/>
              <a:t>століття</a:t>
            </a:r>
            <a:r>
              <a:rPr lang="ru-RU" dirty="0" smtClean="0"/>
              <a:t>: </a:t>
            </a:r>
            <a:r>
              <a:rPr lang="ru-RU" dirty="0" err="1" smtClean="0">
                <a:hlinkClick r:id="rId4" tooltip="Підручник"/>
              </a:rPr>
              <a:t>підручник</a:t>
            </a:r>
            <a:r>
              <a:rPr lang="ru-RU" dirty="0" smtClean="0"/>
              <a:t> для 10 </a:t>
            </a:r>
            <a:r>
              <a:rPr lang="ru-RU" dirty="0" err="1" smtClean="0"/>
              <a:t>класу</a:t>
            </a:r>
            <a:r>
              <a:rPr lang="ru-RU" dirty="0" smtClean="0"/>
              <a:t>. Ї 6-е вид. Ї М.: ТОВ «ТІД« </a:t>
            </a:r>
            <a:r>
              <a:rPr lang="ru-RU" dirty="0" smtClean="0"/>
              <a:t>Русское </a:t>
            </a:r>
            <a:r>
              <a:rPr lang="ru-RU" dirty="0" smtClean="0">
                <a:hlinkClick r:id="rId5" tooltip="Слово"/>
              </a:rPr>
              <a:t>слово</a:t>
            </a:r>
            <a:r>
              <a:rPr lang="ru-RU" dirty="0" smtClean="0"/>
              <a:t> Ї РС », 2006 (§ 41). 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131840" y="6093296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2013р.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88840"/>
            <a:ext cx="8686800" cy="2232248"/>
          </a:xfrm>
        </p:spPr>
        <p:txBody>
          <a:bodyPr>
            <a:normAutofit/>
          </a:bodyPr>
          <a:lstStyle/>
          <a:p>
            <a:pPr algn="ctr"/>
            <a:r>
              <a:rPr lang="ru-RU" sz="7200" b="1" dirty="0" err="1" smtClean="0"/>
              <a:t>Дяку</a:t>
            </a:r>
            <a:r>
              <a:rPr lang="uk-UA" sz="7200" b="1" dirty="0" err="1" smtClean="0"/>
              <a:t>ємо</a:t>
            </a:r>
            <a:r>
              <a:rPr lang="ru-RU" sz="7200" b="1" dirty="0" smtClean="0"/>
              <a:t> за </a:t>
            </a:r>
            <a:r>
              <a:rPr lang="ru-RU" sz="7200" b="1" dirty="0" err="1" smtClean="0"/>
              <a:t>увагу</a:t>
            </a:r>
            <a:r>
              <a:rPr lang="ru-RU" sz="7200" b="1" dirty="0" smtClean="0"/>
              <a:t>!</a:t>
            </a:r>
            <a:endParaRPr lang="ru-RU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Досл</a:t>
            </a:r>
            <a:r>
              <a:rPr lang="uk-UA" dirty="0" err="1" smtClean="0"/>
              <a:t>ідження</a:t>
            </a:r>
            <a:r>
              <a:rPr lang="uk-UA" dirty="0" smtClean="0"/>
              <a:t> в науці </a:t>
            </a:r>
            <a:r>
              <a:rPr lang="uk-UA" dirty="0" err="1" smtClean="0"/>
              <a:t>“фізика”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5707360" cy="5303838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>
                <a:hlinkClick r:id="rId2" tooltip="Француз 44"/>
              </a:rPr>
              <a:t>Французькі</a:t>
            </a:r>
            <a:r>
              <a:rPr lang="ru-RU" dirty="0" smtClean="0"/>
              <a:t> </a:t>
            </a:r>
            <a:r>
              <a:rPr lang="ru-RU" dirty="0" err="1" smtClean="0"/>
              <a:t>фізики</a:t>
            </a:r>
            <a:r>
              <a:rPr lang="ru-RU" dirty="0" smtClean="0"/>
              <a:t> Беккерель</a:t>
            </a:r>
            <a:r>
              <a:rPr lang="ru-RU" dirty="0" smtClean="0"/>
              <a:t>, </a:t>
            </a:r>
            <a:r>
              <a:rPr lang="ru-RU" dirty="0" err="1" smtClean="0"/>
              <a:t>Пьєр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>
                <a:hlinkClick r:id="rId3" tooltip="Марія"/>
              </a:rPr>
              <a:t>Марія</a:t>
            </a:r>
            <a:r>
              <a:rPr lang="ru-RU" dirty="0" smtClean="0"/>
              <a:t> </a:t>
            </a:r>
            <a:r>
              <a:rPr lang="ru-RU" dirty="0" err="1" smtClean="0"/>
              <a:t>Кюрі</a:t>
            </a:r>
            <a:r>
              <a:rPr lang="ru-RU" dirty="0" smtClean="0"/>
              <a:t> </a:t>
            </a:r>
            <a:r>
              <a:rPr lang="ru-RU" dirty="0" err="1" smtClean="0"/>
              <a:t>досліджували</a:t>
            </a:r>
            <a:r>
              <a:rPr lang="ru-RU" dirty="0" smtClean="0"/>
              <a:t> </a:t>
            </a:r>
            <a:r>
              <a:rPr lang="ru-RU" dirty="0" err="1" smtClean="0"/>
              <a:t>ефект</a:t>
            </a:r>
            <a:r>
              <a:rPr lang="ru-RU" dirty="0" smtClean="0"/>
              <a:t> </a:t>
            </a:r>
            <a:r>
              <a:rPr lang="ru-RU" dirty="0" err="1" smtClean="0"/>
              <a:t>радіоактивності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прийшли</a:t>
            </a:r>
            <a:r>
              <a:rPr lang="ru-RU" dirty="0" smtClean="0"/>
              <a:t> до </a:t>
            </a:r>
            <a:r>
              <a:rPr lang="ru-RU" dirty="0" err="1" smtClean="0"/>
              <a:t>висновку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</a:t>
            </a:r>
            <a:r>
              <a:rPr lang="ru-RU" dirty="0" err="1" smtClean="0"/>
              <a:t>довільно</a:t>
            </a:r>
            <a:r>
              <a:rPr lang="ru-RU" dirty="0" smtClean="0"/>
              <a:t> </a:t>
            </a:r>
            <a:r>
              <a:rPr lang="ru-RU" dirty="0" err="1" smtClean="0"/>
              <a:t>випромінюють</a:t>
            </a:r>
            <a:r>
              <a:rPr lang="ru-RU" dirty="0" smtClean="0"/>
              <a:t> </a:t>
            </a:r>
            <a:r>
              <a:rPr lang="ru-RU" dirty="0" err="1" smtClean="0"/>
              <a:t>енергію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 smtClean="0"/>
              <a:t>1901 р. </a:t>
            </a:r>
            <a:r>
              <a:rPr lang="ru-RU" dirty="0" smtClean="0"/>
              <a:t>Макс </a:t>
            </a:r>
            <a:r>
              <a:rPr lang="ru-RU" dirty="0" smtClean="0"/>
              <a:t>Планк (</a:t>
            </a:r>
            <a:r>
              <a:rPr lang="ru-RU" dirty="0" err="1" smtClean="0"/>
              <a:t>Німеччина</a:t>
            </a:r>
            <a:r>
              <a:rPr lang="ru-RU" dirty="0" smtClean="0"/>
              <a:t>) </a:t>
            </a:r>
            <a:r>
              <a:rPr lang="ru-RU" dirty="0" err="1" smtClean="0">
                <a:hlinkClick r:id="rId4" tooltip="Встанови"/>
              </a:rPr>
              <a:t>встановив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 </a:t>
            </a:r>
            <a:r>
              <a:rPr lang="ru-RU" dirty="0" err="1" smtClean="0">
                <a:hlinkClick r:id="rId5" tooltip="Енергія"/>
              </a:rPr>
              <a:t>енергія</a:t>
            </a:r>
            <a:r>
              <a:rPr lang="ru-RU" dirty="0" smtClean="0"/>
              <a:t> </a:t>
            </a:r>
            <a:r>
              <a:rPr lang="ru-RU" dirty="0" err="1" smtClean="0"/>
              <a:t>виділяється</a:t>
            </a:r>
            <a:r>
              <a:rPr lang="ru-RU" dirty="0" smtClean="0"/>
              <a:t> не </a:t>
            </a:r>
            <a:r>
              <a:rPr lang="ru-RU" dirty="0" err="1" smtClean="0"/>
              <a:t>суцільними</a:t>
            </a:r>
            <a:r>
              <a:rPr lang="ru-RU" dirty="0" smtClean="0"/>
              <a:t> потоками, як думали </a:t>
            </a:r>
            <a:r>
              <a:rPr lang="ru-RU" dirty="0" err="1" smtClean="0"/>
              <a:t>раніше</a:t>
            </a:r>
            <a:r>
              <a:rPr lang="ru-RU" dirty="0" smtClean="0"/>
              <a:t>, а </a:t>
            </a:r>
            <a:r>
              <a:rPr lang="ru-RU" dirty="0" err="1" smtClean="0"/>
              <a:t>окремими</a:t>
            </a:r>
            <a:r>
              <a:rPr lang="ru-RU" dirty="0" smtClean="0"/>
              <a:t> пучками - квантами. </a:t>
            </a:r>
            <a:endParaRPr lang="ru-RU" dirty="0"/>
          </a:p>
        </p:txBody>
      </p:sp>
      <p:pic>
        <p:nvPicPr>
          <p:cNvPr id="1026" name="Picture 2" descr="D:\Школа\9ca5bcbe-db32-4025-aa22-15e440e1cce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52120" y="1412776"/>
            <a:ext cx="3293690" cy="460851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660232" y="6093296"/>
            <a:ext cx="1367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Макс Планк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48680"/>
            <a:ext cx="5184576" cy="561662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 1911 р. </a:t>
            </a:r>
            <a:r>
              <a:rPr lang="ru-RU" dirty="0" err="1" smtClean="0"/>
              <a:t>англійський</a:t>
            </a:r>
            <a:r>
              <a:rPr lang="ru-RU" dirty="0" smtClean="0"/>
              <a:t> </a:t>
            </a:r>
            <a:r>
              <a:rPr lang="ru-RU" dirty="0" err="1" smtClean="0"/>
              <a:t>фізик</a:t>
            </a:r>
            <a:r>
              <a:rPr lang="ru-RU" dirty="0" smtClean="0"/>
              <a:t> </a:t>
            </a:r>
            <a:r>
              <a:rPr lang="ru-RU" dirty="0" smtClean="0"/>
              <a:t>Е</a:t>
            </a:r>
            <a:r>
              <a:rPr lang="ru-RU" dirty="0" smtClean="0"/>
              <a:t>. </a:t>
            </a:r>
            <a:r>
              <a:rPr lang="ru-RU" dirty="0" smtClean="0">
                <a:hlinkClick r:id="rId2" tooltip="Резерфорд"/>
              </a:rPr>
              <a:t>Резерфорд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</a:t>
            </a:r>
            <a:r>
              <a:rPr lang="ru-RU" dirty="0" smtClean="0"/>
              <a:t> </a:t>
            </a:r>
            <a:r>
              <a:rPr lang="ru-RU" dirty="0" err="1" smtClean="0"/>
              <a:t>запропонував</a:t>
            </a:r>
            <a:r>
              <a:rPr lang="ru-RU" dirty="0" smtClean="0"/>
              <a:t> першу</a:t>
            </a:r>
          </a:p>
          <a:p>
            <a:pPr>
              <a:buNone/>
            </a:pPr>
            <a:r>
              <a:rPr lang="ru-RU" dirty="0" smtClean="0"/>
              <a:t> </a:t>
            </a:r>
            <a:r>
              <a:rPr lang="ru-RU" dirty="0" smtClean="0"/>
              <a:t>   </a:t>
            </a:r>
            <a:r>
              <a:rPr lang="ru-RU" dirty="0" err="1" smtClean="0">
                <a:hlinkClick r:id="rId3" tooltip="Планети"/>
              </a:rPr>
              <a:t>планетну</a:t>
            </a:r>
            <a:r>
              <a:rPr lang="ru-RU" dirty="0" smtClean="0"/>
              <a:t> </a:t>
            </a:r>
            <a:r>
              <a:rPr lang="ru-RU" dirty="0" err="1" smtClean="0"/>
              <a:t>теорію</a:t>
            </a:r>
            <a:r>
              <a:rPr lang="ru-RU" dirty="0" smtClean="0"/>
              <a:t> </a:t>
            </a:r>
            <a:r>
              <a:rPr lang="ru-RU" dirty="0" err="1" smtClean="0"/>
              <a:t>будови</a:t>
            </a:r>
            <a:r>
              <a:rPr lang="ru-RU" dirty="0" smtClean="0"/>
              <a:t> атома,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якою</a:t>
            </a:r>
            <a:r>
              <a:rPr lang="ru-RU" dirty="0" smtClean="0"/>
              <a:t> атом </a:t>
            </a:r>
            <a:r>
              <a:rPr lang="ru-RU" dirty="0" err="1" smtClean="0"/>
              <a:t>являє</a:t>
            </a:r>
            <a:r>
              <a:rPr lang="ru-RU" dirty="0" smtClean="0"/>
              <a:t> собою </a:t>
            </a:r>
            <a:r>
              <a:rPr lang="ru-RU" dirty="0" err="1" smtClean="0"/>
              <a:t>подобу</a:t>
            </a:r>
            <a:r>
              <a:rPr lang="ru-RU" dirty="0" smtClean="0"/>
              <a:t> </a:t>
            </a:r>
            <a:r>
              <a:rPr lang="ru-RU" dirty="0" err="1" smtClean="0"/>
              <a:t>Сонячної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: </a:t>
            </a:r>
            <a:r>
              <a:rPr lang="ru-RU" dirty="0" err="1" smtClean="0"/>
              <a:t>навколо</a:t>
            </a:r>
            <a:r>
              <a:rPr lang="ru-RU" dirty="0" smtClean="0"/>
              <a:t> позитивного ядра </a:t>
            </a:r>
            <a:r>
              <a:rPr lang="ru-RU" dirty="0" err="1" smtClean="0"/>
              <a:t>рухаються</a:t>
            </a:r>
            <a:r>
              <a:rPr lang="ru-RU" dirty="0" smtClean="0"/>
              <a:t> </a:t>
            </a:r>
            <a:r>
              <a:rPr lang="ru-RU" dirty="0" err="1" smtClean="0"/>
              <a:t>електрони</a:t>
            </a:r>
            <a:r>
              <a:rPr lang="ru-RU" dirty="0" smtClean="0"/>
              <a:t> - </a:t>
            </a:r>
            <a:r>
              <a:rPr lang="ru-RU" dirty="0" err="1" smtClean="0"/>
              <a:t>негативні</a:t>
            </a:r>
            <a:r>
              <a:rPr lang="ru-RU" dirty="0" smtClean="0"/>
              <a:t> </a:t>
            </a:r>
            <a:r>
              <a:rPr lang="ru-RU" dirty="0" err="1" smtClean="0"/>
              <a:t>частинки</a:t>
            </a:r>
            <a:r>
              <a:rPr lang="ru-RU" dirty="0" smtClean="0"/>
              <a:t> </a:t>
            </a:r>
            <a:r>
              <a:rPr lang="ru-RU" dirty="0" err="1" smtClean="0"/>
              <a:t>електрики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53" name="Picture 5" descr="D:\Школа\cc7f0445d6b17240f6d5e33cc5d54b4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4365104"/>
            <a:ext cx="2736304" cy="2492896"/>
          </a:xfrm>
          <a:prstGeom prst="rect">
            <a:avLst/>
          </a:prstGeom>
          <a:noFill/>
        </p:spPr>
      </p:pic>
      <p:pic>
        <p:nvPicPr>
          <p:cNvPr id="8" name="Picture 4" descr="D:\Школа\Ernest_Rutherford_190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78402" y="548680"/>
            <a:ext cx="3465598" cy="42951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3491880" y="476672"/>
            <a:ext cx="5652120" cy="6696744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 у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квантової</a:t>
            </a:r>
            <a:r>
              <a:rPr lang="ru-RU" dirty="0" smtClean="0"/>
              <a:t> </a:t>
            </a:r>
            <a:r>
              <a:rPr lang="ru-RU" dirty="0" err="1" smtClean="0"/>
              <a:t>фізики</a:t>
            </a:r>
            <a:r>
              <a:rPr lang="ru-RU" dirty="0" smtClean="0"/>
              <a:t> </a:t>
            </a:r>
            <a:r>
              <a:rPr lang="ru-RU" dirty="0" err="1" smtClean="0"/>
              <a:t>новий</a:t>
            </a:r>
            <a:r>
              <a:rPr lang="ru-RU" dirty="0" smtClean="0"/>
              <a:t> феномен не </a:t>
            </a:r>
            <a:r>
              <a:rPr lang="ru-RU" dirty="0" err="1" smtClean="0"/>
              <a:t>вкладався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err="1" smtClean="0"/>
              <a:t>ньютонівської</a:t>
            </a:r>
            <a:r>
              <a:rPr lang="ru-RU" dirty="0" smtClean="0"/>
              <a:t> </a:t>
            </a:r>
            <a:r>
              <a:rPr lang="ru-RU" dirty="0" err="1" smtClean="0">
                <a:hlinkClick r:id="rId2" tooltip="Розуміння"/>
              </a:rPr>
              <a:t>розуміння</a:t>
            </a:r>
            <a:r>
              <a:rPr lang="ru-RU" dirty="0" smtClean="0"/>
              <a:t> </a:t>
            </a:r>
            <a:r>
              <a:rPr lang="ru-RU" dirty="0" err="1" smtClean="0"/>
              <a:t>речовини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err="1" smtClean="0"/>
              <a:t>матерії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</a:t>
            </a:r>
            <a:r>
              <a:rPr lang="ru-RU" dirty="0" err="1" smtClean="0"/>
              <a:t>Пояснення</a:t>
            </a:r>
            <a:r>
              <a:rPr lang="ru-RU" dirty="0" smtClean="0"/>
              <a:t>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явищу</a:t>
            </a:r>
            <a:r>
              <a:rPr lang="ru-RU" dirty="0" smtClean="0"/>
              <a:t> дав </a:t>
            </a:r>
            <a:r>
              <a:rPr lang="ru-RU" dirty="0" smtClean="0"/>
              <a:t>А.</a:t>
            </a:r>
            <a:r>
              <a:rPr lang="ru-RU" dirty="0" smtClean="0"/>
              <a:t> </a:t>
            </a:r>
            <a:r>
              <a:rPr lang="ru-RU" dirty="0" err="1" smtClean="0">
                <a:hlinkClick r:id="rId3" tooltip="Ейнштейн"/>
              </a:rPr>
              <a:t>Ейнштейн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у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теорії</a:t>
            </a:r>
            <a:r>
              <a:rPr lang="ru-RU" dirty="0" smtClean="0"/>
              <a:t> </a:t>
            </a:r>
            <a:r>
              <a:rPr lang="ru-RU" dirty="0" err="1" smtClean="0"/>
              <a:t>відносності</a:t>
            </a:r>
            <a:r>
              <a:rPr lang="ru-RU" dirty="0" smtClean="0"/>
              <a:t> (1905) </a:t>
            </a:r>
            <a:r>
              <a:rPr lang="ru-RU" dirty="0" err="1" smtClean="0"/>
              <a:t>довів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 </a:t>
            </a:r>
            <a:r>
              <a:rPr lang="ru-RU" dirty="0" err="1" smtClean="0">
                <a:hlinkClick r:id="rId4" tooltip="Матерія"/>
              </a:rPr>
              <a:t>матерія</a:t>
            </a:r>
            <a:r>
              <a:rPr lang="ru-RU" dirty="0" smtClean="0"/>
              <a:t>, про </a:t>
            </a:r>
            <a:r>
              <a:rPr lang="ru-RU" dirty="0" smtClean="0"/>
              <a:t>прост</a:t>
            </a:r>
            <a:r>
              <a:rPr lang="uk-UA" dirty="0" err="1" smtClean="0"/>
              <a:t>ір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час </a:t>
            </a:r>
            <a:r>
              <a:rPr lang="ru-RU" dirty="0" err="1" smtClean="0"/>
              <a:t>взаємозалежні</a:t>
            </a:r>
            <a:r>
              <a:rPr lang="ru-RU" dirty="0" smtClean="0"/>
              <a:t>. </a:t>
            </a:r>
            <a:r>
              <a:rPr lang="ru-RU" dirty="0" err="1" smtClean="0"/>
              <a:t>Ньютонівська</a:t>
            </a:r>
            <a:r>
              <a:rPr lang="ru-RU" dirty="0" smtClean="0"/>
              <a:t> </a:t>
            </a:r>
            <a:r>
              <a:rPr lang="ru-RU" dirty="0" smtClean="0">
                <a:hlinkClick r:id="rId5" tooltip="Картина світу"/>
              </a:rPr>
              <a:t>картина </a:t>
            </a:r>
            <a:r>
              <a:rPr lang="ru-RU" dirty="0" err="1" smtClean="0">
                <a:hlinkClick r:id="rId5" tooltip="Картина світу"/>
              </a:rPr>
              <a:t>світу</a:t>
            </a:r>
            <a:r>
              <a:rPr lang="ru-RU" dirty="0" smtClean="0"/>
              <a:t> 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абсолютним</a:t>
            </a:r>
            <a:r>
              <a:rPr lang="ru-RU" dirty="0" smtClean="0"/>
              <a:t> простором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абсолютним</a:t>
            </a:r>
            <a:r>
              <a:rPr lang="ru-RU" dirty="0" smtClean="0"/>
              <a:t> часом </a:t>
            </a:r>
            <a:r>
              <a:rPr lang="ru-RU" dirty="0" err="1" smtClean="0"/>
              <a:t>була</a:t>
            </a:r>
            <a:r>
              <a:rPr lang="ru-RU" dirty="0" smtClean="0"/>
              <a:t> остаточно </a:t>
            </a:r>
            <a:r>
              <a:rPr lang="ru-RU" dirty="0" err="1" smtClean="0"/>
              <a:t>відкинута</a:t>
            </a:r>
            <a:r>
              <a:rPr lang="ru-RU" dirty="0" smtClean="0"/>
              <a:t>: за </a:t>
            </a:r>
            <a:r>
              <a:rPr lang="ru-RU" dirty="0" err="1" smtClean="0">
                <a:hlinkClick r:id="rId3" tooltip="Ейнштейн"/>
              </a:rPr>
              <a:t>Ейнштейну</a:t>
            </a:r>
            <a:r>
              <a:rPr lang="ru-RU" dirty="0" smtClean="0"/>
              <a:t>, час при </a:t>
            </a:r>
            <a:r>
              <a:rPr lang="ru-RU" dirty="0" err="1" smtClean="0"/>
              <a:t>швидкостях</a:t>
            </a:r>
            <a:r>
              <a:rPr lang="ru-RU" dirty="0" smtClean="0"/>
              <a:t>, </a:t>
            </a:r>
            <a:r>
              <a:rPr lang="ru-RU" dirty="0" err="1" smtClean="0"/>
              <a:t>близьких</a:t>
            </a:r>
            <a:r>
              <a:rPr lang="ru-RU" dirty="0" smtClean="0"/>
              <a:t> до </a:t>
            </a:r>
            <a:r>
              <a:rPr lang="ru-RU" dirty="0" err="1" smtClean="0"/>
              <a:t>швидкості</a:t>
            </a:r>
            <a:r>
              <a:rPr lang="ru-RU" dirty="0" smtClean="0"/>
              <a:t> </a:t>
            </a:r>
            <a:r>
              <a:rPr lang="ru-RU" dirty="0" err="1" smtClean="0"/>
              <a:t>світла</a:t>
            </a:r>
            <a:r>
              <a:rPr lang="ru-RU" dirty="0" smtClean="0"/>
              <a:t>, </a:t>
            </a:r>
            <a:r>
              <a:rPr lang="ru-RU" dirty="0" err="1" smtClean="0"/>
              <a:t>сповільнювався</a:t>
            </a:r>
            <a:r>
              <a:rPr lang="ru-RU" dirty="0" smtClean="0"/>
              <a:t>, а </a:t>
            </a:r>
            <a:r>
              <a:rPr lang="ru-RU" dirty="0" err="1" smtClean="0">
                <a:hlinkClick r:id="rId6" tooltip="Простір"/>
              </a:rPr>
              <a:t>простір</a:t>
            </a:r>
            <a:r>
              <a:rPr lang="ru-RU" dirty="0" smtClean="0"/>
              <a:t> </a:t>
            </a:r>
            <a:r>
              <a:rPr lang="ru-RU" dirty="0" err="1" smtClean="0"/>
              <a:t>міг</a:t>
            </a:r>
            <a:r>
              <a:rPr lang="ru-RU" dirty="0" smtClean="0"/>
              <a:t> </a:t>
            </a:r>
            <a:r>
              <a:rPr lang="ru-RU" dirty="0" err="1" smtClean="0"/>
              <a:t>скривитися</a:t>
            </a:r>
            <a:r>
              <a:rPr lang="ru-RU" dirty="0" smtClean="0"/>
              <a:t>.</a:t>
            </a:r>
            <a:r>
              <a:rPr lang="ru-RU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hlinkClick r:id="rId7" tooltip="Роботи"/>
              </a:rPr>
              <a:t> </a:t>
            </a:r>
            <a:r>
              <a:rPr lang="ru-RU" dirty="0" smtClean="0">
                <a:hlinkClick r:id="rId7" tooltip="Роботи"/>
              </a:rPr>
              <a:t>   </a:t>
            </a:r>
            <a:r>
              <a:rPr lang="ru-RU" dirty="0" err="1" smtClean="0">
                <a:hlinkClick r:id="rId7" tooltip="Роботи"/>
              </a:rPr>
              <a:t>Роботи</a:t>
            </a:r>
            <a:r>
              <a:rPr lang="ru-RU" dirty="0" smtClean="0"/>
              <a:t> </a:t>
            </a:r>
            <a:r>
              <a:rPr lang="ru-RU" dirty="0" err="1" smtClean="0"/>
              <a:t>вченого</a:t>
            </a:r>
            <a:r>
              <a:rPr lang="ru-RU" dirty="0" smtClean="0"/>
              <a:t> </a:t>
            </a:r>
            <a:r>
              <a:rPr lang="ru-RU" dirty="0" err="1" smtClean="0"/>
              <a:t>здобули</a:t>
            </a:r>
            <a:r>
              <a:rPr lang="ru-RU" dirty="0" smtClean="0"/>
              <a:t> </a:t>
            </a:r>
            <a:r>
              <a:rPr lang="ru-RU" dirty="0" err="1" smtClean="0"/>
              <a:t>всесвітню</a:t>
            </a:r>
            <a:r>
              <a:rPr lang="ru-RU" dirty="0" smtClean="0"/>
              <a:t> </a:t>
            </a:r>
            <a:r>
              <a:rPr lang="ru-RU" dirty="0" err="1" smtClean="0"/>
              <a:t>популярність</a:t>
            </a:r>
            <a:r>
              <a:rPr lang="ru-RU" dirty="0" smtClean="0"/>
              <a:t>. </a:t>
            </a:r>
            <a:endParaRPr lang="ru-RU" dirty="0"/>
          </a:p>
        </p:txBody>
      </p:sp>
      <p:pic>
        <p:nvPicPr>
          <p:cNvPr id="3074" name="Picture 2" descr="D:\Школа\x_943a3a0e.jpg"/>
          <p:cNvPicPr>
            <a:picLocks noChangeAspect="1" noChangeArrowheads="1"/>
          </p:cNvPicPr>
          <p:nvPr/>
        </p:nvPicPr>
        <p:blipFill>
          <a:blip r:embed="rId8" cstate="print"/>
          <a:srcRect l="11893" r="3175"/>
          <a:stretch>
            <a:fillRect/>
          </a:stretch>
        </p:blipFill>
        <p:spPr bwMode="auto">
          <a:xfrm>
            <a:off x="0" y="0"/>
            <a:ext cx="3852936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10315872" cy="838200"/>
          </a:xfrm>
        </p:spPr>
        <p:txBody>
          <a:bodyPr>
            <a:noAutofit/>
          </a:bodyPr>
          <a:lstStyle/>
          <a:p>
            <a:r>
              <a:rPr lang="ru-RU" b="1" dirty="0" err="1" smtClean="0"/>
              <a:t>Розвиток</a:t>
            </a:r>
            <a:r>
              <a:rPr lang="ru-RU" b="1" dirty="0" smtClean="0"/>
              <a:t> генетики, </a:t>
            </a:r>
            <a:r>
              <a:rPr lang="ru-RU" b="1" dirty="0" err="1" smtClean="0"/>
              <a:t>біології</a:t>
            </a:r>
            <a:r>
              <a:rPr lang="ru-RU" b="1" dirty="0" smtClean="0"/>
              <a:t>, </a:t>
            </a:r>
            <a:r>
              <a:rPr lang="ru-RU" b="1" dirty="0" err="1" smtClean="0"/>
              <a:t>медицини</a:t>
            </a: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686800" cy="5115198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Спираючись</a:t>
            </a:r>
            <a:r>
              <a:rPr lang="ru-RU" dirty="0" smtClean="0"/>
              <a:t> на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біології</a:t>
            </a:r>
            <a:r>
              <a:rPr lang="ru-RU" dirty="0" smtClean="0"/>
              <a:t> (</a:t>
            </a:r>
            <a:r>
              <a:rPr lang="ru-RU" dirty="0" err="1" smtClean="0">
                <a:hlinkClick r:id="rId2" tooltip="Вчення про клітину"/>
              </a:rPr>
              <a:t>вчення</a:t>
            </a:r>
            <a:r>
              <a:rPr lang="ru-RU" dirty="0" smtClean="0">
                <a:hlinkClick r:id="rId2" tooltip="Вчення про клітину"/>
              </a:rPr>
              <a:t> про </a:t>
            </a:r>
            <a:r>
              <a:rPr lang="ru-RU" dirty="0" err="1" smtClean="0">
                <a:hlinkClick r:id="rId2" tooltip="Вчення про клітину"/>
              </a:rPr>
              <a:t>клітинну</a:t>
            </a:r>
            <a:r>
              <a:rPr lang="ru-RU" dirty="0" smtClean="0"/>
              <a:t> </a:t>
            </a:r>
            <a:r>
              <a:rPr lang="ru-RU" dirty="0" err="1" smtClean="0"/>
              <a:t>будову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теорію</a:t>
            </a:r>
            <a:r>
              <a:rPr lang="ru-RU" dirty="0" smtClean="0"/>
              <a:t> </a:t>
            </a:r>
            <a:r>
              <a:rPr lang="ru-RU" dirty="0" err="1" smtClean="0"/>
              <a:t>чеського</a:t>
            </a:r>
            <a:r>
              <a:rPr lang="ru-RU" dirty="0" smtClean="0"/>
              <a:t> </a:t>
            </a:r>
            <a:r>
              <a:rPr lang="ru-RU" dirty="0" err="1" smtClean="0"/>
              <a:t>натураліста</a:t>
            </a:r>
            <a:r>
              <a:rPr lang="ru-RU" dirty="0" smtClean="0"/>
              <a:t> Г. Менделя про </a:t>
            </a:r>
            <a:r>
              <a:rPr lang="ru-RU" dirty="0" err="1" smtClean="0"/>
              <a:t>фактори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>
                <a:hlinkClick r:id="rId3" tooltip="Спадковість"/>
              </a:rPr>
              <a:t>спадковість</a:t>
            </a:r>
            <a:r>
              <a:rPr lang="ru-RU" dirty="0" smtClean="0"/>
              <a:t>, </a:t>
            </a:r>
            <a:r>
              <a:rPr lang="ru-RU" dirty="0" err="1" smtClean="0"/>
              <a:t>німецький</a:t>
            </a:r>
            <a:r>
              <a:rPr lang="ru-RU" dirty="0" smtClean="0"/>
              <a:t> </a:t>
            </a:r>
            <a:r>
              <a:rPr lang="ru-RU" dirty="0" err="1" smtClean="0"/>
              <a:t>вчений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smtClean="0"/>
              <a:t>Вейсман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>
                <a:hlinkClick r:id="rId4" tooltip="Американский"/>
              </a:rPr>
              <a:t>американський</a:t>
            </a:r>
            <a:r>
              <a:rPr lang="ru-RU" dirty="0" smtClean="0"/>
              <a:t> учений Т. Морган створили </a:t>
            </a:r>
            <a:r>
              <a:rPr lang="ru-RU" dirty="0" err="1" smtClean="0">
                <a:hlinkClick r:id="rId5" tooltip="Основи генетики"/>
              </a:rPr>
              <a:t>основи</a:t>
            </a:r>
            <a:r>
              <a:rPr lang="ru-RU" dirty="0" smtClean="0">
                <a:hlinkClick r:id="rId5" tooltip="Основи генетики"/>
              </a:rPr>
              <a:t> генетики</a:t>
            </a:r>
            <a:r>
              <a:rPr lang="ru-RU" dirty="0" smtClean="0"/>
              <a:t> - науки про передачу </a:t>
            </a:r>
            <a:r>
              <a:rPr lang="ru-RU" dirty="0" err="1" smtClean="0"/>
              <a:t>спадкових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в </a:t>
            </a:r>
            <a:r>
              <a:rPr lang="ru-RU" dirty="0" err="1" smtClean="0"/>
              <a:t>рослинному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тваринному</a:t>
            </a:r>
            <a:r>
              <a:rPr lang="ru-RU" dirty="0" smtClean="0"/>
              <a:t> </a:t>
            </a:r>
            <a:r>
              <a:rPr lang="ru-RU" dirty="0" err="1" smtClean="0"/>
              <a:t>світі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err="1" smtClean="0"/>
              <a:t>Класичні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в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фізіології</a:t>
            </a:r>
            <a:r>
              <a:rPr lang="ru-RU" dirty="0" smtClean="0"/>
              <a:t> </a:t>
            </a:r>
            <a:r>
              <a:rPr lang="ru-RU" dirty="0" err="1" smtClean="0"/>
              <a:t>серцево</a:t>
            </a:r>
            <a:r>
              <a:rPr lang="ru-RU" dirty="0" smtClean="0"/>
              <a:t> - </a:t>
            </a:r>
            <a:r>
              <a:rPr lang="ru-RU" dirty="0" err="1" smtClean="0"/>
              <a:t>судинної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</a:t>
            </a:r>
            <a:r>
              <a:rPr lang="ru-RU" dirty="0" err="1" smtClean="0"/>
              <a:t>органів</a:t>
            </a:r>
            <a:r>
              <a:rPr lang="ru-RU" dirty="0" smtClean="0"/>
              <a:t> </a:t>
            </a:r>
            <a:r>
              <a:rPr lang="ru-RU" dirty="0" err="1" smtClean="0">
                <a:hlinkClick r:id="rId6" tooltip="Травлення"/>
              </a:rPr>
              <a:t>травлення</a:t>
            </a:r>
            <a:r>
              <a:rPr lang="ru-RU" dirty="0" smtClean="0"/>
              <a:t> </a:t>
            </a:r>
            <a:r>
              <a:rPr lang="ru-RU" dirty="0" err="1" smtClean="0"/>
              <a:t>здійснив</a:t>
            </a:r>
            <a:r>
              <a:rPr lang="ru-RU" dirty="0" smtClean="0"/>
              <a:t> </a:t>
            </a:r>
            <a:r>
              <a:rPr lang="ru-RU" dirty="0" err="1" smtClean="0"/>
              <a:t>російський</a:t>
            </a:r>
            <a:r>
              <a:rPr lang="ru-RU" dirty="0" smtClean="0"/>
              <a:t> </a:t>
            </a:r>
            <a:r>
              <a:rPr lang="ru-RU" dirty="0" err="1" smtClean="0"/>
              <a:t>вчений</a:t>
            </a:r>
            <a:r>
              <a:rPr lang="ru-RU" dirty="0" smtClean="0"/>
              <a:t> І. П. Павлов. </a:t>
            </a:r>
            <a:r>
              <a:rPr lang="ru-RU" dirty="0" err="1" smtClean="0"/>
              <a:t>Вивчивши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вищої</a:t>
            </a:r>
            <a:r>
              <a:rPr lang="ru-RU" dirty="0" smtClean="0"/>
              <a:t>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на </a:t>
            </a:r>
            <a:r>
              <a:rPr lang="ru-RU" dirty="0" err="1" smtClean="0"/>
              <a:t>хід</a:t>
            </a:r>
            <a:r>
              <a:rPr lang="ru-RU" dirty="0" smtClean="0"/>
              <a:t> </a:t>
            </a:r>
            <a:r>
              <a:rPr lang="ru-RU" dirty="0" err="1" smtClean="0">
                <a:hlinkClick r:id="rId7" tooltip="Фізіологія"/>
              </a:rPr>
              <a:t>фізіологічних</a:t>
            </a:r>
            <a:r>
              <a:rPr lang="ru-RU" dirty="0" smtClean="0"/>
              <a:t> </a:t>
            </a:r>
            <a:r>
              <a:rPr lang="ru-RU" dirty="0" err="1" smtClean="0">
                <a:hlinkClick r:id="rId8" tooltip="Процес"/>
              </a:rPr>
              <a:t>процесів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розробив</a:t>
            </a:r>
            <a:r>
              <a:rPr lang="ru-RU" dirty="0" smtClean="0"/>
              <a:t> </a:t>
            </a:r>
            <a:r>
              <a:rPr lang="ru-RU" dirty="0" err="1" smtClean="0"/>
              <a:t>теорію</a:t>
            </a:r>
            <a:r>
              <a:rPr lang="ru-RU" dirty="0" smtClean="0"/>
              <a:t> </a:t>
            </a:r>
            <a:r>
              <a:rPr lang="ru-RU" dirty="0" err="1" smtClean="0"/>
              <a:t>умовних</a:t>
            </a:r>
            <a:r>
              <a:rPr lang="ru-RU" dirty="0" smtClean="0"/>
              <a:t> </a:t>
            </a:r>
            <a:r>
              <a:rPr lang="ru-RU" dirty="0" err="1" smtClean="0"/>
              <a:t>рефлексів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Школа\morg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8840"/>
            <a:ext cx="3419872" cy="4869160"/>
          </a:xfrm>
          <a:prstGeom prst="rect">
            <a:avLst/>
          </a:prstGeom>
          <a:noFill/>
        </p:spPr>
      </p:pic>
      <p:pic>
        <p:nvPicPr>
          <p:cNvPr id="4099" name="Picture 3" descr="D:\Школа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0"/>
            <a:ext cx="3131840" cy="443184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51520" y="148478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Томас Морган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092280" y="4725144"/>
            <a:ext cx="1746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Август </a:t>
            </a:r>
            <a:r>
              <a:rPr lang="uk-UA" dirty="0" err="1" smtClean="0"/>
              <a:t>Вейсман</a:t>
            </a:r>
            <a:endParaRPr lang="ru-RU" dirty="0"/>
          </a:p>
        </p:txBody>
      </p:sp>
      <p:pic>
        <p:nvPicPr>
          <p:cNvPr id="4100" name="Picture 4" descr="D:\Школа\pvl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1340768"/>
            <a:ext cx="3456384" cy="460169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283968" y="6021288"/>
            <a:ext cx="1487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Иван Павлов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04867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біології</a:t>
            </a:r>
            <a:r>
              <a:rPr lang="ru-RU" dirty="0" smtClean="0"/>
              <a:t> дали </a:t>
            </a:r>
            <a:r>
              <a:rPr lang="ru-RU" dirty="0" err="1" smtClean="0"/>
              <a:t>потужний</a:t>
            </a:r>
            <a:r>
              <a:rPr lang="ru-RU" dirty="0" smtClean="0"/>
              <a:t> </a:t>
            </a:r>
            <a:r>
              <a:rPr lang="ru-RU" dirty="0" err="1" smtClean="0"/>
              <a:t>поштовх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медицини</a:t>
            </a:r>
            <a:r>
              <a:rPr lang="ru-RU" dirty="0" smtClean="0"/>
              <a:t>. </a:t>
            </a:r>
            <a:r>
              <a:rPr lang="ru-RU" dirty="0" err="1" smtClean="0"/>
              <a:t>Продовжуючи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видатного</a:t>
            </a:r>
            <a:r>
              <a:rPr lang="ru-RU" dirty="0" smtClean="0"/>
              <a:t> </a:t>
            </a:r>
            <a:r>
              <a:rPr lang="ru-RU" dirty="0" err="1" smtClean="0"/>
              <a:t>французького</a:t>
            </a:r>
            <a:r>
              <a:rPr lang="ru-RU" dirty="0" smtClean="0"/>
              <a:t> </a:t>
            </a:r>
            <a:r>
              <a:rPr lang="ru-RU" dirty="0" err="1" smtClean="0"/>
              <a:t>бактеріолога</a:t>
            </a:r>
            <a:r>
              <a:rPr lang="ru-RU" dirty="0" smtClean="0"/>
              <a:t> Л. Пастера, </a:t>
            </a:r>
            <a:r>
              <a:rPr lang="ru-RU" dirty="0" err="1" smtClean="0"/>
              <a:t>співробітники</a:t>
            </a:r>
            <a:r>
              <a:rPr lang="ru-RU" dirty="0" smtClean="0"/>
              <a:t> </a:t>
            </a:r>
            <a:r>
              <a:rPr lang="ru-RU" dirty="0" err="1" smtClean="0"/>
              <a:t>Пастерівського</a:t>
            </a:r>
            <a:r>
              <a:rPr lang="ru-RU" dirty="0" smtClean="0"/>
              <a:t> </a:t>
            </a:r>
            <a:r>
              <a:rPr lang="ru-RU" dirty="0" err="1" smtClean="0"/>
              <a:t>інституту</a:t>
            </a:r>
            <a:r>
              <a:rPr lang="ru-RU" dirty="0" smtClean="0"/>
              <a:t> в </a:t>
            </a:r>
            <a:r>
              <a:rPr lang="ru-RU" dirty="0" err="1" smtClean="0"/>
              <a:t>Парижі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розробили</a:t>
            </a:r>
            <a:r>
              <a:rPr lang="ru-RU" dirty="0" smtClean="0"/>
              <a:t> </a:t>
            </a:r>
            <a:r>
              <a:rPr lang="ru-RU" dirty="0" err="1" smtClean="0"/>
              <a:t>запобіжні</a:t>
            </a:r>
            <a:r>
              <a:rPr lang="ru-RU" dirty="0" smtClean="0"/>
              <a:t> </a:t>
            </a:r>
            <a:r>
              <a:rPr lang="ru-RU" dirty="0" err="1" smtClean="0">
                <a:hlinkClick r:id="rId2" tooltip="Щеплення"/>
              </a:rPr>
              <a:t>щеплення</a:t>
            </a:r>
            <a:r>
              <a:rPr lang="ru-RU" dirty="0" smtClean="0"/>
              <a:t> </a:t>
            </a:r>
            <a:r>
              <a:rPr lang="ru-RU" dirty="0" err="1" smtClean="0"/>
              <a:t>проти</a:t>
            </a:r>
            <a:r>
              <a:rPr lang="ru-RU" dirty="0" smtClean="0"/>
              <a:t> ряду хвороб: </a:t>
            </a:r>
            <a:r>
              <a:rPr lang="ru-RU" dirty="0" err="1" smtClean="0"/>
              <a:t>сибірської</a:t>
            </a:r>
            <a:r>
              <a:rPr lang="ru-RU" dirty="0" smtClean="0"/>
              <a:t> </a:t>
            </a:r>
            <a:r>
              <a:rPr lang="ru-RU" dirty="0" err="1" smtClean="0">
                <a:hlinkClick r:id="rId3" tooltip="Виразки"/>
              </a:rPr>
              <a:t>виразки</a:t>
            </a:r>
            <a:r>
              <a:rPr lang="ru-RU" dirty="0" smtClean="0"/>
              <a:t>, </a:t>
            </a:r>
            <a:r>
              <a:rPr lang="ru-RU" dirty="0" err="1" smtClean="0"/>
              <a:t>курячої</a:t>
            </a:r>
            <a:r>
              <a:rPr lang="ru-RU" dirty="0" smtClean="0"/>
              <a:t> </a:t>
            </a:r>
            <a:r>
              <a:rPr lang="ru-RU" dirty="0" err="1" smtClean="0"/>
              <a:t>холери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сказу. </a:t>
            </a:r>
            <a:r>
              <a:rPr lang="ru-RU" dirty="0" err="1" smtClean="0"/>
              <a:t>Німецький</a:t>
            </a:r>
            <a:r>
              <a:rPr lang="ru-RU" dirty="0" smtClean="0"/>
              <a:t> </a:t>
            </a:r>
            <a:r>
              <a:rPr lang="ru-RU" dirty="0" err="1" smtClean="0"/>
              <a:t>мікробіолог</a:t>
            </a:r>
            <a:r>
              <a:rPr lang="ru-RU" dirty="0" smtClean="0"/>
              <a:t> Р. Кох та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численні</a:t>
            </a:r>
            <a:r>
              <a:rPr lang="ru-RU" dirty="0" smtClean="0"/>
              <a:t> </a:t>
            </a:r>
            <a:r>
              <a:rPr lang="ru-RU" dirty="0" err="1" smtClean="0"/>
              <a:t>учні</a:t>
            </a:r>
            <a:r>
              <a:rPr lang="ru-RU" dirty="0" smtClean="0"/>
              <a:t> </a:t>
            </a:r>
            <a:r>
              <a:rPr lang="ru-RU" dirty="0" err="1" smtClean="0"/>
              <a:t>відкрили</a:t>
            </a:r>
            <a:r>
              <a:rPr lang="ru-RU" dirty="0" smtClean="0"/>
              <a:t> </a:t>
            </a:r>
            <a:r>
              <a:rPr lang="ru-RU" dirty="0" err="1" smtClean="0"/>
              <a:t>збудників</a:t>
            </a:r>
            <a:r>
              <a:rPr lang="ru-RU" dirty="0" smtClean="0"/>
              <a:t> </a:t>
            </a:r>
            <a:r>
              <a:rPr lang="ru-RU" dirty="0" err="1" smtClean="0">
                <a:hlinkClick r:id="rId4" tooltip="Туберкул з"/>
              </a:rPr>
              <a:t>туберкульозу</a:t>
            </a:r>
            <a:r>
              <a:rPr lang="ru-RU" dirty="0" smtClean="0"/>
              <a:t>, </a:t>
            </a:r>
            <a:r>
              <a:rPr lang="ru-RU" dirty="0" err="1" smtClean="0"/>
              <a:t>черевного</a:t>
            </a:r>
            <a:r>
              <a:rPr lang="ru-RU" dirty="0" smtClean="0"/>
              <a:t> тифу, </a:t>
            </a:r>
            <a:r>
              <a:rPr lang="ru-RU" dirty="0" smtClean="0">
                <a:hlinkClick r:id="rId5" tooltip="Дифтерия"/>
              </a:rPr>
              <a:t>дифтериту</a:t>
            </a:r>
            <a:r>
              <a:rPr lang="ru-RU" dirty="0" smtClean="0"/>
              <a:t>, </a:t>
            </a:r>
            <a:r>
              <a:rPr lang="ru-RU" dirty="0" err="1" smtClean="0">
                <a:hlinkClick r:id="rId6" tooltip="Сифіліс"/>
              </a:rPr>
              <a:t>сифілісу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створили </a:t>
            </a:r>
            <a:r>
              <a:rPr lang="ru-RU" dirty="0" err="1" smtClean="0"/>
              <a:t>ліки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них. </a:t>
            </a:r>
            <a:br>
              <a:rPr lang="ru-RU" dirty="0" smtClean="0"/>
            </a:b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успіхам</a:t>
            </a:r>
            <a:r>
              <a:rPr lang="ru-RU" dirty="0" smtClean="0"/>
              <a:t> </a:t>
            </a:r>
            <a:r>
              <a:rPr lang="ru-RU" dirty="0" err="1" smtClean="0"/>
              <a:t>хімії</a:t>
            </a:r>
            <a:r>
              <a:rPr lang="ru-RU" dirty="0" smtClean="0"/>
              <a:t> медицина </a:t>
            </a:r>
            <a:r>
              <a:rPr lang="ru-RU" dirty="0" err="1" smtClean="0"/>
              <a:t>поповнилася</a:t>
            </a:r>
            <a:r>
              <a:rPr lang="ru-RU" dirty="0" smtClean="0"/>
              <a:t> низкою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препаратів</a:t>
            </a:r>
            <a:r>
              <a:rPr lang="ru-RU" dirty="0" smtClean="0"/>
              <a:t>. У </a:t>
            </a:r>
            <a:r>
              <a:rPr lang="ru-RU" dirty="0" err="1" smtClean="0"/>
              <a:t>лікарському</a:t>
            </a:r>
            <a:r>
              <a:rPr lang="ru-RU" dirty="0" smtClean="0"/>
              <a:t> </a:t>
            </a:r>
            <a:r>
              <a:rPr lang="ru-RU" dirty="0" err="1" smtClean="0"/>
              <a:t>арсеналі</a:t>
            </a:r>
            <a:r>
              <a:rPr lang="ru-RU" dirty="0" smtClean="0"/>
              <a:t> </a:t>
            </a:r>
            <a:r>
              <a:rPr lang="ru-RU" dirty="0" err="1" smtClean="0"/>
              <a:t>лікарів</a:t>
            </a:r>
            <a:r>
              <a:rPr lang="ru-RU" dirty="0" smtClean="0"/>
              <a:t> </a:t>
            </a:r>
            <a:r>
              <a:rPr lang="ru-RU" dirty="0" err="1" smtClean="0"/>
              <a:t>з'явилися</a:t>
            </a:r>
            <a:r>
              <a:rPr lang="ru-RU" dirty="0" smtClean="0"/>
              <a:t> широко </a:t>
            </a:r>
            <a:r>
              <a:rPr lang="ru-RU" dirty="0" err="1" smtClean="0"/>
              <a:t>відомі</a:t>
            </a:r>
            <a:r>
              <a:rPr lang="ru-RU" dirty="0" smtClean="0"/>
              <a:t> </a:t>
            </a:r>
            <a:r>
              <a:rPr lang="ru-RU" dirty="0" err="1" smtClean="0"/>
              <a:t>нині</a:t>
            </a:r>
            <a:r>
              <a:rPr lang="ru-RU" dirty="0" smtClean="0"/>
              <a:t> </a:t>
            </a:r>
            <a:r>
              <a:rPr lang="ru-RU" dirty="0" err="1" smtClean="0"/>
              <a:t>аспірин</a:t>
            </a:r>
            <a:r>
              <a:rPr lang="ru-RU" dirty="0" smtClean="0"/>
              <a:t>, </a:t>
            </a:r>
            <a:r>
              <a:rPr lang="ru-RU" dirty="0" err="1" smtClean="0">
                <a:hlinkClick r:id="rId7" tooltip="Піраміда"/>
              </a:rPr>
              <a:t>пірамідон</a:t>
            </a:r>
            <a:r>
              <a:rPr lang="ru-RU" dirty="0" smtClean="0"/>
              <a:t> 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. </a:t>
            </a:r>
            <a:r>
              <a:rPr lang="ru-RU" dirty="0" err="1" smtClean="0"/>
              <a:t>Лікарями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розроблялися</a:t>
            </a:r>
            <a:r>
              <a:rPr lang="ru-RU" dirty="0" smtClean="0"/>
              <a:t>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наукової</a:t>
            </a:r>
            <a:r>
              <a:rPr lang="ru-RU" dirty="0" smtClean="0"/>
              <a:t> </a:t>
            </a:r>
            <a:r>
              <a:rPr lang="ru-RU" dirty="0" err="1" smtClean="0"/>
              <a:t>санітарії</a:t>
            </a:r>
            <a:r>
              <a:rPr lang="ru-RU" dirty="0" smtClean="0"/>
              <a:t> та </a:t>
            </a:r>
            <a:r>
              <a:rPr lang="ru-RU" dirty="0" err="1" smtClean="0"/>
              <a:t>гігієни</a:t>
            </a:r>
            <a:r>
              <a:rPr lang="ru-RU" dirty="0" smtClean="0"/>
              <a:t>, заходи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профілактики</a:t>
            </a:r>
            <a:r>
              <a:rPr lang="ru-RU" dirty="0" smtClean="0"/>
              <a:t> та </a:t>
            </a:r>
            <a:r>
              <a:rPr lang="ru-RU" dirty="0" err="1" smtClean="0"/>
              <a:t>попередження</a:t>
            </a:r>
            <a:r>
              <a:rPr lang="ru-RU" dirty="0" smtClean="0"/>
              <a:t> </a:t>
            </a:r>
            <a:r>
              <a:rPr lang="ru-RU" dirty="0" err="1" smtClean="0"/>
              <a:t>епідемій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Школа\52999529_Louis_Pasteu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764704"/>
            <a:ext cx="4788024" cy="6093296"/>
          </a:xfrm>
          <a:prstGeom prst="rect">
            <a:avLst/>
          </a:prstGeom>
          <a:noFill/>
        </p:spPr>
      </p:pic>
      <p:pic>
        <p:nvPicPr>
          <p:cNvPr id="5123" name="Picture 3" descr="D:\Школа\Heinrich_Hermann_Robert_Koc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355976" cy="566124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156176" y="332656"/>
            <a:ext cx="18470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Л. Пастер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403648" y="5733256"/>
            <a:ext cx="955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Р. Кох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1912" y="0"/>
            <a:ext cx="8812088" cy="103475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/>
              <a:t>Досягнення</a:t>
            </a:r>
            <a:r>
              <a:rPr lang="ru-RU" b="1" dirty="0" smtClean="0"/>
              <a:t> в </a:t>
            </a:r>
            <a:r>
              <a:rPr lang="ru-RU" b="1" dirty="0" err="1" smtClean="0"/>
              <a:t>галузі</a:t>
            </a:r>
            <a:r>
              <a:rPr lang="ru-RU" b="1" dirty="0" smtClean="0"/>
              <a:t> </a:t>
            </a:r>
            <a:r>
              <a:rPr lang="ru-RU" b="1" dirty="0" err="1" smtClean="0"/>
              <a:t>нових</a:t>
            </a:r>
            <a:r>
              <a:rPr lang="ru-RU" b="1" dirty="0" smtClean="0"/>
              <a:t> </a:t>
            </a:r>
            <a:r>
              <a:rPr lang="ru-RU" b="1" dirty="0" err="1" smtClean="0"/>
              <a:t>технологій</a:t>
            </a:r>
            <a:r>
              <a:rPr lang="ru-RU" b="1" dirty="0" smtClean="0"/>
              <a:t>, </a:t>
            </a:r>
            <a:r>
              <a:rPr lang="ru-RU" b="1" dirty="0" smtClean="0"/>
              <a:t>транспорту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96552" y="1052736"/>
            <a:ext cx="6336704" cy="5544616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відбулися</a:t>
            </a:r>
            <a:r>
              <a:rPr lang="ru-RU" dirty="0" smtClean="0"/>
              <a:t> в </a:t>
            </a:r>
            <a:r>
              <a:rPr lang="ru-RU" dirty="0" err="1" smtClean="0"/>
              <a:t>будівництві</a:t>
            </a:r>
            <a:r>
              <a:rPr lang="ru-RU" dirty="0" smtClean="0"/>
              <a:t>, де стали широко </a:t>
            </a:r>
            <a:r>
              <a:rPr lang="ru-RU" dirty="0" err="1" smtClean="0"/>
              <a:t>застосовуватися</a:t>
            </a:r>
            <a:r>
              <a:rPr lang="ru-RU" dirty="0" smtClean="0"/>
              <a:t> </a:t>
            </a:r>
            <a:r>
              <a:rPr lang="ru-RU" dirty="0" err="1" smtClean="0"/>
              <a:t>якісні</a:t>
            </a:r>
            <a:r>
              <a:rPr lang="ru-RU" dirty="0" smtClean="0"/>
              <a:t> марки </a:t>
            </a:r>
            <a:r>
              <a:rPr lang="ru-RU" dirty="0" err="1" smtClean="0"/>
              <a:t>сталі</a:t>
            </a:r>
            <a:r>
              <a:rPr lang="ru-RU" dirty="0" smtClean="0"/>
              <a:t>.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сталевих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залізобетонних</a:t>
            </a:r>
            <a:r>
              <a:rPr lang="ru-RU" dirty="0" smtClean="0"/>
              <a:t> </a:t>
            </a:r>
            <a:r>
              <a:rPr lang="ru-RU" dirty="0" err="1" smtClean="0"/>
              <a:t>конструкцій</a:t>
            </a:r>
            <a:r>
              <a:rPr lang="ru-RU" dirty="0" smtClean="0"/>
              <a:t> дозволяло </a:t>
            </a:r>
            <a:r>
              <a:rPr lang="ru-RU" dirty="0" err="1" smtClean="0"/>
              <a:t>зводити</a:t>
            </a:r>
            <a:r>
              <a:rPr lang="ru-RU" dirty="0" smtClean="0"/>
              <a:t> </a:t>
            </a:r>
            <a:r>
              <a:rPr lang="ru-RU" dirty="0" err="1" smtClean="0">
                <a:hlinkClick r:id="rId2" tooltip="Будівлі"/>
              </a:rPr>
              <a:t>будівлі</a:t>
            </a:r>
            <a:r>
              <a:rPr lang="ru-RU" dirty="0" smtClean="0"/>
              <a:t>, </a:t>
            </a:r>
            <a:r>
              <a:rPr lang="ru-RU" dirty="0" smtClean="0">
                <a:hlinkClick r:id="rId3" tooltip="Мости"/>
              </a:rPr>
              <a:t>мости</a:t>
            </a:r>
            <a:r>
              <a:rPr lang="ru-RU" dirty="0" smtClean="0"/>
              <a:t>, </a:t>
            </a:r>
            <a:r>
              <a:rPr lang="ru-RU" dirty="0" err="1" smtClean="0"/>
              <a:t>віадуки</a:t>
            </a:r>
            <a:r>
              <a:rPr lang="ru-RU" dirty="0" smtClean="0"/>
              <a:t>, </a:t>
            </a:r>
            <a:r>
              <a:rPr lang="ru-RU" dirty="0" err="1" smtClean="0"/>
              <a:t>тунелі</a:t>
            </a:r>
            <a:r>
              <a:rPr lang="ru-RU" dirty="0" smtClean="0"/>
              <a:t> </a:t>
            </a:r>
            <a:r>
              <a:rPr lang="ru-RU" dirty="0" err="1" smtClean="0"/>
              <a:t>небувалих</a:t>
            </a:r>
            <a:r>
              <a:rPr lang="ru-RU" dirty="0" smtClean="0"/>
              <a:t> </a:t>
            </a:r>
            <a:r>
              <a:rPr lang="ru-RU" dirty="0" err="1" smtClean="0"/>
              <a:t>розмірів</a:t>
            </a:r>
            <a:r>
              <a:rPr lang="ru-RU" dirty="0" smtClean="0"/>
              <a:t>. Так, в 1905 р. </a:t>
            </a:r>
            <a:r>
              <a:rPr lang="ru-RU" dirty="0" err="1" smtClean="0"/>
              <a:t>під</a:t>
            </a:r>
            <a:r>
              <a:rPr lang="ru-RU" dirty="0" smtClean="0"/>
              <a:t> Альпами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прокладений</a:t>
            </a:r>
            <a:r>
              <a:rPr lang="ru-RU" dirty="0" smtClean="0"/>
              <a:t> </a:t>
            </a:r>
            <a:r>
              <a:rPr lang="ru-RU" dirty="0" err="1" smtClean="0"/>
              <a:t>Симплонский</a:t>
            </a:r>
            <a:r>
              <a:rPr lang="ru-RU" dirty="0" smtClean="0"/>
              <a:t> </a:t>
            </a:r>
            <a:r>
              <a:rPr lang="ru-RU" dirty="0" err="1" smtClean="0"/>
              <a:t>тунель</a:t>
            </a:r>
            <a:r>
              <a:rPr lang="ru-RU" dirty="0" smtClean="0"/>
              <a:t> </a:t>
            </a:r>
            <a:r>
              <a:rPr lang="ru-RU" dirty="0" err="1" smtClean="0"/>
              <a:t>довжиною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20 км. </a:t>
            </a:r>
            <a:r>
              <a:rPr lang="ru-RU" dirty="0" err="1" smtClean="0"/>
              <a:t>Центральний</a:t>
            </a:r>
            <a:r>
              <a:rPr lang="ru-RU" dirty="0" smtClean="0"/>
              <a:t> </a:t>
            </a:r>
            <a:r>
              <a:rPr lang="ru-RU" dirty="0" err="1" smtClean="0"/>
              <a:t>проліт</a:t>
            </a:r>
            <a:r>
              <a:rPr lang="ru-RU" dirty="0" smtClean="0"/>
              <a:t> </a:t>
            </a:r>
            <a:r>
              <a:rPr lang="ru-RU" dirty="0" err="1" smtClean="0"/>
              <a:t>Квебекського</a:t>
            </a:r>
            <a:r>
              <a:rPr lang="ru-RU" dirty="0" smtClean="0"/>
              <a:t> мосту, </a:t>
            </a:r>
            <a:r>
              <a:rPr lang="ru-RU" dirty="0" err="1" smtClean="0"/>
              <a:t>спорудженого</a:t>
            </a:r>
            <a:r>
              <a:rPr lang="ru-RU" dirty="0" smtClean="0"/>
              <a:t> в </a:t>
            </a:r>
            <a:r>
              <a:rPr lang="ru-RU" dirty="0" err="1" smtClean="0"/>
              <a:t>Канаді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1917 р., досягав 550 м, а </a:t>
            </a:r>
            <a:r>
              <a:rPr lang="ru-RU" dirty="0" err="1" smtClean="0"/>
              <a:t>висота</a:t>
            </a:r>
            <a:r>
              <a:rPr lang="ru-RU" dirty="0" smtClean="0"/>
              <a:t> </a:t>
            </a:r>
            <a:r>
              <a:rPr lang="ru-RU" dirty="0" err="1" smtClean="0"/>
              <a:t>нью-йоркського</a:t>
            </a:r>
            <a:r>
              <a:rPr lang="ru-RU" dirty="0" smtClean="0"/>
              <a:t> </a:t>
            </a:r>
            <a:r>
              <a:rPr lang="ru-RU" dirty="0" err="1" smtClean="0"/>
              <a:t>хмарочоса</a:t>
            </a:r>
            <a:r>
              <a:rPr lang="ru-RU" dirty="0" smtClean="0"/>
              <a:t> </a:t>
            </a:r>
            <a:r>
              <a:rPr lang="ru-RU" dirty="0" err="1" smtClean="0"/>
              <a:t>Вулворта</a:t>
            </a:r>
            <a:r>
              <a:rPr lang="ru-RU" dirty="0" smtClean="0"/>
              <a:t>, </a:t>
            </a:r>
            <a:r>
              <a:rPr lang="ru-RU" dirty="0" err="1" smtClean="0"/>
              <a:t>зведеного</a:t>
            </a:r>
            <a:r>
              <a:rPr lang="ru-RU" dirty="0" smtClean="0"/>
              <a:t> в 1913 р., </a:t>
            </a:r>
            <a:r>
              <a:rPr lang="ru-RU" dirty="0" err="1" smtClean="0"/>
              <a:t>складала</a:t>
            </a:r>
            <a:r>
              <a:rPr lang="ru-RU" dirty="0" smtClean="0"/>
              <a:t> 242 м. </a:t>
            </a:r>
            <a:endParaRPr lang="ru-RU" dirty="0"/>
          </a:p>
        </p:txBody>
      </p:sp>
      <p:pic>
        <p:nvPicPr>
          <p:cNvPr id="6146" name="Picture 2" descr="D:\Школа\64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1196752"/>
            <a:ext cx="3203848" cy="54269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78</TotalTime>
  <Words>179</Words>
  <Application>Microsoft Office PowerPoint</Application>
  <PresentationFormat>Экран (4:3)</PresentationFormat>
  <Paragraphs>33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Найважливіші досягнення  науки та техніки на  початку  XX століття </vt:lpstr>
      <vt:lpstr>Дослідження в науці “фізика”</vt:lpstr>
      <vt:lpstr>Слайд 3</vt:lpstr>
      <vt:lpstr>Слайд 4</vt:lpstr>
      <vt:lpstr>Розвиток генетики, біології, медицини  </vt:lpstr>
      <vt:lpstr>Слайд 6</vt:lpstr>
      <vt:lpstr>Слайд 7</vt:lpstr>
      <vt:lpstr>Слайд 8</vt:lpstr>
      <vt:lpstr>Досягнення в галузі нових технологій, транспорту</vt:lpstr>
      <vt:lpstr>Слайд 10</vt:lpstr>
      <vt:lpstr>Удосконалення військової техніки </vt:lpstr>
      <vt:lpstr>Слайд 12</vt:lpstr>
      <vt:lpstr>Слайд 13</vt:lpstr>
      <vt:lpstr>Дякуємо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Найважливіші досягнення  науки та техніки на  початку  XX століття </dc:title>
  <dc:creator>Татьяна</dc:creator>
  <cp:lastModifiedBy>Татьяна</cp:lastModifiedBy>
  <cp:revision>9</cp:revision>
  <dcterms:created xsi:type="dcterms:W3CDTF">2013-04-29T12:11:27Z</dcterms:created>
  <dcterms:modified xsi:type="dcterms:W3CDTF">2013-04-29T13:40:43Z</dcterms:modified>
</cp:coreProperties>
</file>