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672" r:id="rId2"/>
    <p:sldId id="437" r:id="rId3"/>
    <p:sldId id="662" r:id="rId4"/>
    <p:sldId id="717" r:id="rId5"/>
    <p:sldId id="439" r:id="rId6"/>
    <p:sldId id="436" r:id="rId7"/>
    <p:sldId id="498" r:id="rId8"/>
    <p:sldId id="497" r:id="rId9"/>
    <p:sldId id="422" r:id="rId10"/>
    <p:sldId id="459" r:id="rId11"/>
    <p:sldId id="718" r:id="rId12"/>
    <p:sldId id="460" r:id="rId13"/>
    <p:sldId id="461" r:id="rId14"/>
    <p:sldId id="455" r:id="rId15"/>
    <p:sldId id="507" r:id="rId16"/>
    <p:sldId id="463" r:id="rId17"/>
    <p:sldId id="468" r:id="rId18"/>
    <p:sldId id="469" r:id="rId19"/>
    <p:sldId id="470" r:id="rId20"/>
    <p:sldId id="471" r:id="rId21"/>
    <p:sldId id="472" r:id="rId22"/>
    <p:sldId id="473" r:id="rId23"/>
    <p:sldId id="674" r:id="rId24"/>
    <p:sldId id="464" r:id="rId25"/>
    <p:sldId id="457" r:id="rId26"/>
    <p:sldId id="474" r:id="rId27"/>
    <p:sldId id="475" r:id="rId28"/>
    <p:sldId id="476" r:id="rId29"/>
    <p:sldId id="477" r:id="rId30"/>
    <p:sldId id="478" r:id="rId31"/>
    <p:sldId id="512" r:id="rId32"/>
    <p:sldId id="480" r:id="rId33"/>
    <p:sldId id="511" r:id="rId34"/>
    <p:sldId id="513" r:id="rId35"/>
    <p:sldId id="514" r:id="rId36"/>
    <p:sldId id="515" r:id="rId37"/>
    <p:sldId id="483" r:id="rId38"/>
    <p:sldId id="484" r:id="rId39"/>
    <p:sldId id="485" r:id="rId40"/>
    <p:sldId id="489" r:id="rId41"/>
    <p:sldId id="486" r:id="rId42"/>
    <p:sldId id="487" r:id="rId43"/>
    <p:sldId id="488" r:id="rId44"/>
    <p:sldId id="490" r:id="rId45"/>
    <p:sldId id="491" r:id="rId46"/>
    <p:sldId id="492" r:id="rId47"/>
    <p:sldId id="493" r:id="rId48"/>
    <p:sldId id="494" r:id="rId49"/>
    <p:sldId id="508" r:id="rId50"/>
    <p:sldId id="509" r:id="rId51"/>
    <p:sldId id="516" r:id="rId52"/>
    <p:sldId id="517" r:id="rId53"/>
    <p:sldId id="673" r:id="rId54"/>
    <p:sldId id="676" r:id="rId55"/>
    <p:sldId id="664" r:id="rId56"/>
    <p:sldId id="663" r:id="rId57"/>
    <p:sldId id="571" r:id="rId58"/>
    <p:sldId id="519" r:id="rId59"/>
    <p:sldId id="572" r:id="rId60"/>
    <p:sldId id="520" r:id="rId61"/>
    <p:sldId id="613" r:id="rId62"/>
    <p:sldId id="675" r:id="rId63"/>
    <p:sldId id="518" r:id="rId64"/>
    <p:sldId id="719" r:id="rId65"/>
    <p:sldId id="573" r:id="rId66"/>
    <p:sldId id="575" r:id="rId67"/>
    <p:sldId id="576" r:id="rId68"/>
    <p:sldId id="574" r:id="rId69"/>
    <p:sldId id="577" r:id="rId70"/>
    <p:sldId id="615" r:id="rId71"/>
    <p:sldId id="578" r:id="rId72"/>
    <p:sldId id="579" r:id="rId73"/>
    <p:sldId id="580" r:id="rId74"/>
    <p:sldId id="581" r:id="rId75"/>
    <p:sldId id="582" r:id="rId76"/>
    <p:sldId id="583" r:id="rId77"/>
    <p:sldId id="667" r:id="rId78"/>
    <p:sldId id="668" r:id="rId79"/>
    <p:sldId id="669" r:id="rId80"/>
    <p:sldId id="614" r:id="rId81"/>
    <p:sldId id="665" r:id="rId82"/>
    <p:sldId id="584" r:id="rId83"/>
    <p:sldId id="720" r:id="rId84"/>
    <p:sldId id="586" r:id="rId85"/>
    <p:sldId id="585" r:id="rId86"/>
    <p:sldId id="590" r:id="rId87"/>
    <p:sldId id="593" r:id="rId88"/>
    <p:sldId id="591" r:id="rId89"/>
    <p:sldId id="592" r:id="rId90"/>
    <p:sldId id="594" r:id="rId91"/>
    <p:sldId id="595" r:id="rId92"/>
    <p:sldId id="596" r:id="rId93"/>
    <p:sldId id="597" r:id="rId94"/>
    <p:sldId id="540" r:id="rId95"/>
    <p:sldId id="607" r:id="rId96"/>
    <p:sldId id="564" r:id="rId97"/>
    <p:sldId id="602" r:id="rId98"/>
    <p:sldId id="603" r:id="rId99"/>
    <p:sldId id="609" r:id="rId100"/>
    <p:sldId id="604" r:id="rId101"/>
    <p:sldId id="599" r:id="rId102"/>
    <p:sldId id="600" r:id="rId103"/>
    <p:sldId id="721" r:id="rId104"/>
    <p:sldId id="601" r:id="rId105"/>
    <p:sldId id="608" r:id="rId106"/>
    <p:sldId id="612" r:id="rId107"/>
    <p:sldId id="610" r:id="rId108"/>
    <p:sldId id="568" r:id="rId109"/>
    <p:sldId id="570" r:id="rId110"/>
    <p:sldId id="611" r:id="rId111"/>
    <p:sldId id="616" r:id="rId112"/>
    <p:sldId id="617" r:id="rId113"/>
    <p:sldId id="677" r:id="rId114"/>
    <p:sldId id="680" r:id="rId115"/>
    <p:sldId id="681" r:id="rId116"/>
    <p:sldId id="685" r:id="rId117"/>
    <p:sldId id="686" r:id="rId118"/>
    <p:sldId id="679" r:id="rId119"/>
    <p:sldId id="682" r:id="rId120"/>
    <p:sldId id="683" r:id="rId121"/>
    <p:sldId id="684" r:id="rId122"/>
    <p:sldId id="689" r:id="rId123"/>
    <p:sldId id="690" r:id="rId124"/>
    <p:sldId id="688" r:id="rId125"/>
    <p:sldId id="618" r:id="rId126"/>
    <p:sldId id="691" r:id="rId127"/>
    <p:sldId id="454" r:id="rId128"/>
    <p:sldId id="630" r:id="rId129"/>
    <p:sldId id="441" r:id="rId130"/>
    <p:sldId id="631" r:id="rId131"/>
    <p:sldId id="444" r:id="rId132"/>
    <p:sldId id="447" r:id="rId133"/>
    <p:sldId id="446" r:id="rId134"/>
    <p:sldId id="707" r:id="rId135"/>
    <p:sldId id="633" r:id="rId136"/>
    <p:sldId id="634" r:id="rId137"/>
    <p:sldId id="448" r:id="rId138"/>
    <p:sldId id="449" r:id="rId139"/>
    <p:sldId id="450" r:id="rId140"/>
    <p:sldId id="659" r:id="rId141"/>
    <p:sldId id="660" r:id="rId142"/>
    <p:sldId id="661" r:id="rId143"/>
    <p:sldId id="695" r:id="rId144"/>
    <p:sldId id="692" r:id="rId145"/>
    <p:sldId id="693" r:id="rId146"/>
    <p:sldId id="694" r:id="rId147"/>
    <p:sldId id="696" r:id="rId148"/>
    <p:sldId id="697" r:id="rId149"/>
    <p:sldId id="451" r:id="rId150"/>
    <p:sldId id="653" r:id="rId151"/>
    <p:sldId id="651" r:id="rId152"/>
    <p:sldId id="654" r:id="rId153"/>
    <p:sldId id="655" r:id="rId154"/>
    <p:sldId id="644" r:id="rId155"/>
    <p:sldId id="645" r:id="rId156"/>
    <p:sldId id="658" r:id="rId157"/>
    <p:sldId id="646" r:id="rId158"/>
    <p:sldId id="642" r:id="rId159"/>
    <p:sldId id="635" r:id="rId160"/>
    <p:sldId id="656" r:id="rId161"/>
    <p:sldId id="657" r:id="rId162"/>
    <p:sldId id="649" r:id="rId163"/>
    <p:sldId id="650" r:id="rId164"/>
    <p:sldId id="643" r:id="rId165"/>
    <p:sldId id="708" r:id="rId166"/>
    <p:sldId id="709" r:id="rId167"/>
    <p:sldId id="710" r:id="rId168"/>
    <p:sldId id="711" r:id="rId169"/>
    <p:sldId id="632" r:id="rId170"/>
    <p:sldId id="648" r:id="rId171"/>
    <p:sldId id="636" r:id="rId172"/>
    <p:sldId id="698" r:id="rId173"/>
    <p:sldId id="712" r:id="rId174"/>
    <p:sldId id="701" r:id="rId175"/>
    <p:sldId id="700" r:id="rId176"/>
    <p:sldId id="713" r:id="rId177"/>
    <p:sldId id="714" r:id="rId178"/>
    <p:sldId id="702" r:id="rId179"/>
    <p:sldId id="716" r:id="rId180"/>
    <p:sldId id="715" r:id="rId181"/>
    <p:sldId id="699" r:id="rId182"/>
    <p:sldId id="333" r:id="rId183"/>
    <p:sldId id="705" r:id="rId184"/>
    <p:sldId id="703" r:id="rId185"/>
    <p:sldId id="678" r:id="rId186"/>
    <p:sldId id="619" r:id="rId187"/>
    <p:sldId id="332" r:id="rId188"/>
    <p:sldId id="334" r:id="rId189"/>
    <p:sldId id="335" r:id="rId190"/>
    <p:sldId id="336" r:id="rId191"/>
    <p:sldId id="337" r:id="rId192"/>
    <p:sldId id="338" r:id="rId193"/>
    <p:sldId id="339" r:id="rId194"/>
    <p:sldId id="341" r:id="rId195"/>
    <p:sldId id="342" r:id="rId196"/>
    <p:sldId id="704" r:id="rId197"/>
    <p:sldId id="343" r:id="rId198"/>
    <p:sldId id="344" r:id="rId19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660"/>
  </p:normalViewPr>
  <p:slideViewPr>
    <p:cSldViewPr>
      <p:cViewPr>
        <p:scale>
          <a:sx n="100" d="100"/>
          <a:sy n="100" d="100"/>
        </p:scale>
        <p:origin x="763" y="41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slide" Target="slides/slide195.xml"/><Relationship Id="rId200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1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7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6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1" y="2362201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1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1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pics.livejournal.com/li_ta_va/pic/0000bf3b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pics.livejournal.com/li_ta_va/pic/0000qgwe/" TargetMode="Externa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8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pics.livejournal.com/li_ta_va/pic/0000rt0g/" TargetMode="Externa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gif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8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8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8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pics.livejournal.com/li_ta_va/pic/0000sa6q/" TargetMode="Externa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8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8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8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8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8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8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8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gif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gif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gif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gif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gif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8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pics.livejournal.com/li_ta_va/pic/0000dhh7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428868"/>
            <a:ext cx="8229600" cy="1720212"/>
          </a:xfrm>
        </p:spPr>
        <p:txBody>
          <a:bodyPr>
            <a:normAutofit fontScale="90000"/>
          </a:bodyPr>
          <a:lstStyle/>
          <a:p>
            <a:r>
              <a:rPr lang="ru-RU" dirty="0"/>
              <a:t>Тема </a:t>
            </a:r>
            <a:r>
              <a:rPr lang="ru-RU" dirty="0" smtClean="0"/>
              <a:t>3</a:t>
            </a:r>
            <a:r>
              <a:rPr lang="en-US" dirty="0" smtClean="0"/>
              <a:t>:</a:t>
            </a:r>
            <a:r>
              <a:rPr lang="en-US" dirty="0"/>
              <a:t/>
            </a:r>
            <a:br>
              <a:rPr lang="en-US" dirty="0"/>
            </a:br>
            <a:r>
              <a:rPr lang="ru-RU" dirty="0" err="1" smtClean="0"/>
              <a:t>Егейська</a:t>
            </a:r>
            <a:r>
              <a:rPr lang="ru-RU" dirty="0" smtClean="0"/>
              <a:t> культура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(</a:t>
            </a:r>
            <a:r>
              <a:rPr lang="ru-RU" dirty="0"/>
              <a:t>ІІІ тис. – ХІІ ст. до н. е</a:t>
            </a:r>
            <a:r>
              <a:rPr lang="ru-RU" dirty="0" smtClean="0"/>
              <a:t>.)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pics.livejournal.com/li_ta_va/pic/0000bf3b/s640x480">
            <a:hlinkClick r:id="rId2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79" t="3556" r="-279" b="4410"/>
          <a:stretch/>
        </p:blipFill>
        <p:spPr bwMode="auto">
          <a:xfrm>
            <a:off x="1" y="-28560"/>
            <a:ext cx="9192424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128" y="0"/>
            <a:ext cx="3419872" cy="778098"/>
          </a:xfrm>
        </p:spPr>
        <p:txBody>
          <a:bodyPr>
            <a:noAutofit/>
          </a:bodyPr>
          <a:lstStyle/>
          <a:p>
            <a:r>
              <a:rPr lang="uk-UA" sz="5400" dirty="0" smtClean="0">
                <a:solidFill>
                  <a:schemeClr val="bg1"/>
                </a:solidFill>
              </a:rPr>
              <a:t>Крит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5" name="Содержимое 3" descr="minoj%20kultura%20kryt.jpg"/>
          <p:cNvPicPr>
            <a:picLocks noChangeAspect="1"/>
          </p:cNvPicPr>
          <p:nvPr/>
        </p:nvPicPr>
        <p:blipFill rotWithShape="1">
          <a:blip r:embed="rId4"/>
          <a:srcRect t="-770"/>
          <a:stretch/>
        </p:blipFill>
        <p:spPr>
          <a:xfrm>
            <a:off x="0" y="2865120"/>
            <a:ext cx="9175264" cy="3992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Munic03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600" y="0"/>
            <a:ext cx="9115400" cy="68747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656" y="0"/>
            <a:ext cx="7246952" cy="206084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Жіночі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мармурові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ідоли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традиційної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форми</a:t>
            </a:r>
            <a:r>
              <a:rPr lang="ru-RU" sz="2800" b="1" dirty="0" smtClean="0">
                <a:solidFill>
                  <a:schemeClr val="bg1"/>
                </a:solidFill>
              </a:rPr>
              <a:t> – </a:t>
            </a:r>
            <a:r>
              <a:rPr lang="ru-RU" sz="2800" b="1" dirty="0" err="1" smtClean="0">
                <a:solidFill>
                  <a:schemeClr val="bg1"/>
                </a:solidFill>
              </a:rPr>
              <a:t>зі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складеними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під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грудьми</a:t>
            </a:r>
            <a:r>
              <a:rPr lang="ru-RU" sz="2800" b="1" dirty="0" smtClean="0">
                <a:solidFill>
                  <a:schemeClr val="bg1"/>
                </a:solidFill>
              </a:rPr>
              <a:t> руками.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ЕС ІІ. </a:t>
            </a:r>
            <a:r>
              <a:rPr lang="ru-RU" b="1" dirty="0" err="1" smtClean="0">
                <a:solidFill>
                  <a:schemeClr val="bg1"/>
                </a:solidFill>
              </a:rPr>
              <a:t>Бл</a:t>
            </a:r>
            <a:r>
              <a:rPr lang="ru-RU" b="1" dirty="0" smtClean="0">
                <a:solidFill>
                  <a:schemeClr val="bg1"/>
                </a:solidFill>
              </a:rPr>
              <a:t>. 2800-2300 </a:t>
            </a:r>
            <a:r>
              <a:rPr lang="ru-RU" b="1" dirty="0" err="1" smtClean="0">
                <a:solidFill>
                  <a:schemeClr val="bg1"/>
                </a:solidFill>
              </a:rPr>
              <a:t>рр</a:t>
            </a:r>
            <a:r>
              <a:rPr lang="ru-RU" b="1" dirty="0" smtClean="0">
                <a:solidFill>
                  <a:schemeClr val="bg1"/>
                </a:solidFill>
              </a:rPr>
              <a:t>. до </a:t>
            </a:r>
            <a:r>
              <a:rPr lang="ru-RU" b="1" dirty="0" err="1" smtClean="0">
                <a:solidFill>
                  <a:schemeClr val="bg1"/>
                </a:solidFill>
              </a:rPr>
              <a:t>н.е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ris74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63" r="2338"/>
          <a:stretch/>
        </p:blipFill>
        <p:spPr>
          <a:xfrm>
            <a:off x="-1" y="0"/>
            <a:ext cx="9144001" cy="685839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52736"/>
          </a:xfrm>
        </p:spPr>
        <p:txBody>
          <a:bodyPr>
            <a:norm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Бронзові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інструменти</a:t>
            </a:r>
            <a:r>
              <a:rPr lang="ru-RU" dirty="0" smtClean="0">
                <a:solidFill>
                  <a:schemeClr val="bg1"/>
                </a:solidFill>
              </a:rPr>
              <a:t>: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sz="2200" dirty="0" smtClean="0">
                <a:solidFill>
                  <a:schemeClr val="bg1"/>
                </a:solidFill>
              </a:rPr>
              <a:t>долота, </a:t>
            </a:r>
            <a:r>
              <a:rPr lang="ru-RU" sz="2200" dirty="0" err="1" smtClean="0">
                <a:solidFill>
                  <a:schemeClr val="bg1"/>
                </a:solidFill>
              </a:rPr>
              <a:t>серповидний</a:t>
            </a:r>
            <a:r>
              <a:rPr lang="ru-RU" sz="2200" dirty="0" smtClean="0">
                <a:solidFill>
                  <a:schemeClr val="bg1"/>
                </a:solidFill>
              </a:rPr>
              <a:t> скребок, тесла. </a:t>
            </a:r>
            <a:r>
              <a:rPr lang="ru-RU" sz="2200" dirty="0" err="1" smtClean="0">
                <a:solidFill>
                  <a:schemeClr val="bg1"/>
                </a:solidFill>
              </a:rPr>
              <a:t>Наксос</a:t>
            </a:r>
            <a:r>
              <a:rPr lang="ru-RU" sz="2200" dirty="0" smtClean="0">
                <a:solidFill>
                  <a:schemeClr val="bg1"/>
                </a:solidFill>
              </a:rPr>
              <a:t>.</a:t>
            </a:r>
            <a:endParaRPr lang="ru-RU" sz="2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071810"/>
          </a:xfrm>
        </p:spPr>
        <p:txBody>
          <a:bodyPr>
            <a:noAutofit/>
          </a:bodyPr>
          <a:lstStyle/>
          <a:p>
            <a:r>
              <a:rPr lang="ru-RU" sz="3200" dirty="0" err="1" smtClean="0"/>
              <a:t>Бронзові</a:t>
            </a:r>
            <a:r>
              <a:rPr lang="ru-RU" sz="3200" dirty="0" smtClean="0"/>
              <a:t> наконечники </a:t>
            </a:r>
            <a:r>
              <a:rPr lang="ru-RU" sz="3200" dirty="0" err="1" smtClean="0"/>
              <a:t>списів</a:t>
            </a:r>
            <a:r>
              <a:rPr lang="ru-RU" sz="3200" dirty="0" smtClean="0"/>
              <a:t>, </a:t>
            </a:r>
            <a:r>
              <a:rPr lang="ru-RU" sz="3200" dirty="0" err="1" smtClean="0"/>
              <a:t>кинжали</a:t>
            </a:r>
            <a:r>
              <a:rPr lang="ru-RU" sz="3200" dirty="0" smtClean="0"/>
              <a:t>; </a:t>
            </a:r>
            <a:r>
              <a:rPr lang="ru-RU" sz="3200" dirty="0" err="1" smtClean="0"/>
              <a:t>бронзові</a:t>
            </a:r>
            <a:r>
              <a:rPr lang="ru-RU" sz="3200" dirty="0" smtClean="0"/>
              <a:t> та </a:t>
            </a:r>
            <a:r>
              <a:rPr lang="ru-RU" sz="3200" dirty="0" err="1" smtClean="0"/>
              <a:t>срібні</a:t>
            </a:r>
            <a:r>
              <a:rPr lang="ru-RU" sz="3200" dirty="0" smtClean="0"/>
              <a:t> </a:t>
            </a:r>
            <a:r>
              <a:rPr lang="ru-RU" sz="3200" dirty="0" err="1" smtClean="0"/>
              <a:t>голки</a:t>
            </a:r>
            <a:r>
              <a:rPr lang="ru-RU" sz="3200" dirty="0" smtClean="0"/>
              <a:t> та шпильки. </a:t>
            </a:r>
            <a:r>
              <a:rPr lang="ru-RU" sz="3200" dirty="0" err="1" smtClean="0"/>
              <a:t>Аморгос</a:t>
            </a:r>
            <a:r>
              <a:rPr lang="ru-RU" sz="3200" dirty="0" smtClean="0"/>
              <a:t>, </a:t>
            </a:r>
            <a:r>
              <a:rPr lang="ru-RU" sz="3200" dirty="0" err="1" smtClean="0"/>
              <a:t>Наксос</a:t>
            </a:r>
            <a:r>
              <a:rPr lang="ru-RU" sz="3200" dirty="0" smtClean="0"/>
              <a:t>, </a:t>
            </a:r>
            <a:r>
              <a:rPr lang="ru-RU" sz="3200" dirty="0" err="1" smtClean="0"/>
              <a:t>Сирос</a:t>
            </a:r>
            <a:r>
              <a:rPr lang="ru-RU" sz="3200" dirty="0" smtClean="0"/>
              <a:t>. </a:t>
            </a:r>
            <a:r>
              <a:rPr lang="ru-RU" sz="3200" dirty="0" err="1" smtClean="0"/>
              <a:t>Національний</a:t>
            </a:r>
            <a:r>
              <a:rPr lang="ru-RU" sz="3200" dirty="0" smtClean="0"/>
              <a:t> </a:t>
            </a:r>
            <a:r>
              <a:rPr lang="ru-RU" sz="3200" dirty="0" err="1" smtClean="0"/>
              <a:t>археологічний</a:t>
            </a:r>
            <a:r>
              <a:rPr lang="ru-RU" sz="3200" dirty="0" smtClean="0"/>
              <a:t> музей. </a:t>
            </a:r>
            <a:r>
              <a:rPr lang="ru-RU" sz="3200" dirty="0" err="1" smtClean="0"/>
              <a:t>Афіни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5" name="Содержимое 4" descr="ris76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670" y="3053415"/>
            <a:ext cx="4717686" cy="3804585"/>
          </a:xfrm>
        </p:spPr>
      </p:pic>
      <p:pic>
        <p:nvPicPr>
          <p:cNvPr id="6" name="Содержимое 5" descr="ris77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63870" y="3068960"/>
            <a:ext cx="4380130" cy="37890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4847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Ранньокикладський</a:t>
            </a:r>
            <a:r>
              <a:rPr lang="uk-UA" dirty="0" smtClean="0"/>
              <a:t> період ІІІ (2300-2000 рр. до н. е.)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0909548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rec.gerodot.ru/kyklades/img/ris65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8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Керамічний</a:t>
            </a:r>
            <a:r>
              <a:rPr lang="ru-RU" sz="2800" dirty="0" smtClean="0"/>
              <a:t> посуд </a:t>
            </a:r>
            <a:r>
              <a:rPr lang="ru-RU" sz="2800" dirty="0" err="1" smtClean="0"/>
              <a:t>Філакопі</a:t>
            </a:r>
            <a:r>
              <a:rPr lang="ru-RU" sz="2800" dirty="0" smtClean="0"/>
              <a:t> I </a:t>
            </a:r>
            <a:r>
              <a:rPr lang="ru-RU" sz="1400" dirty="0" err="1" smtClean="0"/>
              <a:t>Національний</a:t>
            </a:r>
            <a:r>
              <a:rPr lang="ru-RU" sz="1400" dirty="0" smtClean="0"/>
              <a:t> </a:t>
            </a:r>
            <a:r>
              <a:rPr lang="ru-RU" sz="1400" dirty="0" err="1" smtClean="0"/>
              <a:t>археологічний</a:t>
            </a:r>
            <a:r>
              <a:rPr lang="ru-RU" sz="1400" dirty="0" smtClean="0"/>
              <a:t> музей. </a:t>
            </a:r>
            <a:r>
              <a:rPr lang="ru-RU" sz="1400" dirty="0" err="1" smtClean="0"/>
              <a:t>Афіни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4" name="Содержимое 3" descr="http://rec.gerodot.ru/kyklades/img/ris68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832" y="588668"/>
            <a:ext cx="9132168" cy="6275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ernos_Melos_Sevres_3552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1425"/>
          <a:stretch/>
        </p:blipFill>
        <p:spPr>
          <a:xfrm>
            <a:off x="-1" y="0"/>
            <a:ext cx="914400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rmAutofit fontScale="90000"/>
          </a:bodyPr>
          <a:lstStyle/>
          <a:p>
            <a:r>
              <a:rPr lang="uk-UA" dirty="0" err="1" smtClean="0">
                <a:solidFill>
                  <a:schemeClr val="tx1"/>
                </a:solidFill>
              </a:rPr>
              <a:t>Кікладський</a:t>
            </a:r>
            <a:r>
              <a:rPr lang="uk-UA" dirty="0" smtClean="0">
                <a:solidFill>
                  <a:schemeClr val="tx1"/>
                </a:solidFill>
              </a:rPr>
              <a:t> </a:t>
            </a:r>
            <a:r>
              <a:rPr lang="uk-UA" dirty="0" err="1" smtClean="0">
                <a:solidFill>
                  <a:schemeClr val="tx1"/>
                </a:solidFill>
              </a:rPr>
              <a:t>кернос</a:t>
            </a:r>
            <a:r>
              <a:rPr lang="uk-UA" dirty="0" smtClean="0">
                <a:solidFill>
                  <a:schemeClr val="tx1"/>
                </a:solidFill>
              </a:rPr>
              <a:t/>
            </a:r>
            <a:br>
              <a:rPr lang="uk-UA" dirty="0" smtClean="0">
                <a:solidFill>
                  <a:schemeClr val="tx1"/>
                </a:solidFill>
              </a:rPr>
            </a:br>
            <a:r>
              <a:rPr lang="uk-UA" sz="1600" dirty="0" smtClean="0">
                <a:solidFill>
                  <a:schemeClr val="tx1"/>
                </a:solidFill>
              </a:rPr>
              <a:t>давньогрецька посудина з </a:t>
            </a:r>
            <a:r>
              <a:rPr lang="uk-UA" sz="1800" dirty="0" smtClean="0">
                <a:solidFill>
                  <a:schemeClr val="tx1"/>
                </a:solidFill>
              </a:rPr>
              <a:t>чашечками на віночку. </a:t>
            </a:r>
            <a:r>
              <a:rPr lang="uk-UA" sz="1800" dirty="0" err="1" smtClean="0">
                <a:solidFill>
                  <a:schemeClr val="tx1"/>
                </a:solidFill>
              </a:rPr>
              <a:t>Кернос</a:t>
            </a:r>
            <a:r>
              <a:rPr lang="uk-UA" sz="1800" dirty="0" smtClean="0">
                <a:solidFill>
                  <a:schemeClr val="tx1"/>
                </a:solidFill>
              </a:rPr>
              <a:t> був поширений у східній частині </a:t>
            </a:r>
            <a:r>
              <a:rPr lang="uk-UA" sz="1800" dirty="0" err="1" smtClean="0">
                <a:solidFill>
                  <a:schemeClr val="tx1"/>
                </a:solidFill>
              </a:rPr>
              <a:t>Середземномор</a:t>
            </a:r>
            <a:r>
              <a:rPr lang="en-US" sz="1800" dirty="0" smtClean="0">
                <a:solidFill>
                  <a:schemeClr val="tx1"/>
                </a:solidFill>
              </a:rPr>
              <a:t>’</a:t>
            </a:r>
            <a:r>
              <a:rPr lang="uk-UA" sz="1800" dirty="0" smtClean="0">
                <a:solidFill>
                  <a:schemeClr val="tx1"/>
                </a:solidFill>
              </a:rPr>
              <a:t>я. Імовірно, використовувався в ритуальних цілях</a:t>
            </a:r>
            <a:endParaRPr lang="ru-RU" sz="3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643074"/>
          </a:xfrm>
        </p:spPr>
        <p:txBody>
          <a:bodyPr>
            <a:normAutofit fontScale="90000"/>
          </a:bodyPr>
          <a:lstStyle/>
          <a:p>
            <a:r>
              <a:rPr lang="ru-RU" sz="3600" dirty="0" err="1" smtClean="0"/>
              <a:t>Керамічний</a:t>
            </a:r>
            <a:r>
              <a:rPr lang="ru-RU" sz="3600" dirty="0" smtClean="0"/>
              <a:t> посуд.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ru-RU" sz="3600" dirty="0" err="1" smtClean="0"/>
              <a:t>Зооморфний</a:t>
            </a:r>
            <a:r>
              <a:rPr lang="ru-RU" sz="3600" dirty="0" smtClean="0"/>
              <a:t> </a:t>
            </a:r>
            <a:r>
              <a:rPr lang="ru-RU" sz="3600" dirty="0" err="1" smtClean="0"/>
              <a:t>аск</a:t>
            </a:r>
            <a:r>
              <a:rPr lang="ru-RU" sz="3600" dirty="0" smtClean="0"/>
              <a:t>, </a:t>
            </a:r>
            <a:r>
              <a:rPr lang="ru-RU" sz="3600" dirty="0" err="1" smtClean="0"/>
              <a:t>Філакопі</a:t>
            </a:r>
            <a:r>
              <a:rPr lang="ru-RU" sz="3600" dirty="0" smtClean="0"/>
              <a:t> I.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ru-RU" sz="2200" dirty="0" err="1" smtClean="0"/>
              <a:t>Конічна</a:t>
            </a:r>
            <a:r>
              <a:rPr lang="ru-RU" sz="2200" dirty="0" smtClean="0"/>
              <a:t> </a:t>
            </a:r>
            <a:r>
              <a:rPr lang="ru-RU" sz="2200" dirty="0" err="1" smtClean="0"/>
              <a:t>пиксида</a:t>
            </a:r>
            <a:r>
              <a:rPr lang="ru-RU" sz="2200" dirty="0" smtClean="0"/>
              <a:t>, </a:t>
            </a:r>
            <a:r>
              <a:rPr lang="ru-RU" sz="2200" dirty="0" err="1" smtClean="0"/>
              <a:t>Сирос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ru-RU" sz="2200" dirty="0" err="1" smtClean="0"/>
              <a:t>Національний</a:t>
            </a:r>
            <a:r>
              <a:rPr lang="ru-RU" sz="2200" dirty="0" smtClean="0"/>
              <a:t> </a:t>
            </a:r>
            <a:r>
              <a:rPr lang="ru-RU" sz="2200" dirty="0" err="1" smtClean="0"/>
              <a:t>археологічний</a:t>
            </a:r>
            <a:r>
              <a:rPr lang="ru-RU" sz="2200" dirty="0" smtClean="0"/>
              <a:t> музей. </a:t>
            </a:r>
            <a:r>
              <a:rPr lang="ru-RU" sz="2200" dirty="0" err="1" smtClean="0"/>
              <a:t>Афіни</a:t>
            </a:r>
            <a:endParaRPr lang="ru-RU" dirty="0"/>
          </a:p>
        </p:txBody>
      </p:sp>
      <p:pic>
        <p:nvPicPr>
          <p:cNvPr id="5" name="Содержимое 4" descr="ris66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999" y="2204864"/>
            <a:ext cx="5360412" cy="4653136"/>
          </a:xfrm>
        </p:spPr>
      </p:pic>
      <p:pic>
        <p:nvPicPr>
          <p:cNvPr id="6" name="Содержимое 5" descr="ris67.jpg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9513" r="9653"/>
          <a:stretch/>
        </p:blipFill>
        <p:spPr>
          <a:xfrm>
            <a:off x="5364089" y="2192307"/>
            <a:ext cx="3771488" cy="466569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Мрмурові</a:t>
            </a:r>
            <a:r>
              <a:rPr lang="ru-RU" sz="2400" dirty="0" smtClean="0"/>
              <a:t> </a:t>
            </a:r>
            <a:r>
              <a:rPr lang="ru-RU" sz="2400" dirty="0" err="1" smtClean="0"/>
              <a:t>схематичні</a:t>
            </a:r>
            <a:r>
              <a:rPr lang="ru-RU" sz="2400" dirty="0" smtClean="0"/>
              <a:t> </a:t>
            </a:r>
            <a:r>
              <a:rPr lang="ru-RU" sz="2400" dirty="0" err="1" smtClean="0"/>
              <a:t>фігурини</a:t>
            </a:r>
            <a:r>
              <a:rPr lang="ru-RU" sz="2400" dirty="0" smtClean="0"/>
              <a:t> </a:t>
            </a:r>
            <a:r>
              <a:rPr lang="ru-RU" sz="2400" dirty="0" err="1" smtClean="0"/>
              <a:t>постканонічного</a:t>
            </a:r>
            <a:r>
              <a:rPr lang="ru-RU" sz="2400" dirty="0" smtClean="0"/>
              <a:t> типу.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Музей </a:t>
            </a:r>
            <a:r>
              <a:rPr lang="ru-RU" sz="1600" dirty="0" err="1" smtClean="0"/>
              <a:t>Кикладського</a:t>
            </a:r>
            <a:r>
              <a:rPr lang="ru-RU" sz="1600" dirty="0" smtClean="0"/>
              <a:t> </a:t>
            </a:r>
            <a:r>
              <a:rPr lang="ru-RU" sz="1600" dirty="0" err="1" smtClean="0"/>
              <a:t>мистецтва</a:t>
            </a:r>
            <a:r>
              <a:rPr lang="ru-RU" sz="1600" dirty="0" smtClean="0"/>
              <a:t>. </a:t>
            </a:r>
            <a:r>
              <a:rPr lang="ru-RU" sz="1600" dirty="0" err="1" smtClean="0"/>
              <a:t>Афіни</a:t>
            </a:r>
            <a:r>
              <a:rPr lang="ru-RU" sz="1600" dirty="0" smtClean="0"/>
              <a:t>.</a:t>
            </a:r>
            <a:endParaRPr lang="ru-RU" sz="3200" dirty="0"/>
          </a:p>
        </p:txBody>
      </p:sp>
      <p:pic>
        <p:nvPicPr>
          <p:cNvPr id="5" name="Содержимое 4" descr="ris70.jpg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2994" b="3031"/>
          <a:stretch/>
        </p:blipFill>
        <p:spPr>
          <a:xfrm>
            <a:off x="-1" y="908720"/>
            <a:ext cx="4170850" cy="5949280"/>
          </a:xfrm>
        </p:spPr>
      </p:pic>
      <p:pic>
        <p:nvPicPr>
          <p:cNvPr id="6" name="Содержимое 5" descr="ris71.jpg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2406" b="2750"/>
          <a:stretch/>
        </p:blipFill>
        <p:spPr>
          <a:xfrm>
            <a:off x="4165750" y="908720"/>
            <a:ext cx="4981267" cy="59492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71612"/>
          </a:xfrm>
        </p:spPr>
        <p:txBody>
          <a:bodyPr>
            <a:normAutofit fontScale="90000"/>
          </a:bodyPr>
          <a:lstStyle/>
          <a:p>
            <a:r>
              <a:rPr lang="ru-RU" sz="3600" dirty="0" err="1" smtClean="0"/>
              <a:t>Діаграма</a:t>
            </a:r>
            <a:r>
              <a:rPr lang="ru-RU" sz="3600" dirty="0" smtClean="0"/>
              <a:t> </a:t>
            </a:r>
            <a:r>
              <a:rPr lang="ru-RU" sz="3600" dirty="0" err="1" smtClean="0"/>
              <a:t>розвитку</a:t>
            </a:r>
            <a:r>
              <a:rPr lang="ru-RU" sz="3600" dirty="0" smtClean="0"/>
              <a:t> </a:t>
            </a:r>
            <a:r>
              <a:rPr lang="ru-RU" sz="3600" dirty="0" err="1" smtClean="0"/>
              <a:t>кикладських</a:t>
            </a:r>
            <a:r>
              <a:rPr lang="ru-RU" sz="3600" dirty="0" smtClean="0"/>
              <a:t> </a:t>
            </a:r>
            <a:r>
              <a:rPr lang="ru-RU" sz="3600" dirty="0" err="1" smtClean="0"/>
              <a:t>мармурових</a:t>
            </a:r>
            <a:r>
              <a:rPr lang="ru-RU" sz="3600" dirty="0" smtClean="0"/>
              <a:t> </a:t>
            </a:r>
            <a:r>
              <a:rPr lang="ru-RU" sz="3600" dirty="0" err="1" smtClean="0"/>
              <a:t>фігурин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200" dirty="0" err="1" smtClean="0"/>
              <a:t>Костис</a:t>
            </a:r>
            <a:r>
              <a:rPr lang="ru-RU" sz="2200" dirty="0" smtClean="0"/>
              <a:t> </a:t>
            </a:r>
            <a:r>
              <a:rPr lang="ru-RU" sz="2200" dirty="0" err="1" smtClean="0"/>
              <a:t>Іліакис</a:t>
            </a:r>
            <a:r>
              <a:rPr lang="ru-RU" sz="2200" dirty="0" smtClean="0"/>
              <a:t> // </a:t>
            </a:r>
            <a:r>
              <a:rPr lang="ru-RU" sz="2200" dirty="0" err="1" smtClean="0"/>
              <a:t>Greek</a:t>
            </a:r>
            <a:r>
              <a:rPr lang="ru-RU" sz="2200" dirty="0" smtClean="0"/>
              <a:t> </a:t>
            </a:r>
            <a:r>
              <a:rPr lang="ru-RU" sz="2200" dirty="0" err="1" smtClean="0"/>
              <a:t>Art</a:t>
            </a:r>
            <a:r>
              <a:rPr lang="ru-RU" sz="2200" dirty="0" smtClean="0"/>
              <a:t>. </a:t>
            </a:r>
            <a:r>
              <a:rPr lang="ru-RU" sz="2200" dirty="0" err="1" smtClean="0"/>
              <a:t>The</a:t>
            </a:r>
            <a:r>
              <a:rPr lang="ru-RU" sz="2200" dirty="0" smtClean="0"/>
              <a:t> </a:t>
            </a:r>
            <a:r>
              <a:rPr lang="ru-RU" sz="2200" dirty="0" err="1" smtClean="0"/>
              <a:t>Dawn</a:t>
            </a:r>
            <a:r>
              <a:rPr lang="ru-RU" sz="2200" dirty="0" smtClean="0"/>
              <a:t> </a:t>
            </a:r>
            <a:r>
              <a:rPr lang="ru-RU" sz="2200" dirty="0" err="1" smtClean="0"/>
              <a:t>of</a:t>
            </a:r>
            <a:r>
              <a:rPr lang="ru-RU" sz="2200" dirty="0" smtClean="0"/>
              <a:t> </a:t>
            </a:r>
            <a:r>
              <a:rPr lang="ru-RU" sz="2200" dirty="0" err="1" smtClean="0"/>
              <a:t>Greek</a:t>
            </a:r>
            <a:r>
              <a:rPr lang="ru-RU" sz="2200" dirty="0" smtClean="0"/>
              <a:t> </a:t>
            </a:r>
            <a:r>
              <a:rPr lang="ru-RU" sz="2200" dirty="0" err="1" smtClean="0"/>
              <a:t>Art</a:t>
            </a:r>
            <a:r>
              <a:rPr lang="ru-RU" sz="2200" dirty="0" smtClean="0"/>
              <a:t>, </a:t>
            </a:r>
            <a:r>
              <a:rPr lang="ru-RU" sz="2200" dirty="0" err="1" smtClean="0"/>
              <a:t>Ekdotiki</a:t>
            </a:r>
            <a:r>
              <a:rPr lang="ru-RU" sz="2200" dirty="0" smtClean="0"/>
              <a:t> </a:t>
            </a:r>
            <a:r>
              <a:rPr lang="ru-RU" sz="2200" dirty="0" err="1" smtClean="0"/>
              <a:t>Athenon</a:t>
            </a:r>
            <a:r>
              <a:rPr lang="ru-RU" sz="2200" dirty="0" smtClean="0"/>
              <a:t>, </a:t>
            </a:r>
            <a:r>
              <a:rPr lang="ru-RU" sz="2200" dirty="0" err="1" smtClean="0"/>
              <a:t>Athens</a:t>
            </a:r>
            <a:r>
              <a:rPr lang="ru-RU" sz="2200" dirty="0" smtClean="0"/>
              <a:t> 1994.</a:t>
            </a:r>
            <a:r>
              <a:rPr lang="en-US" sz="2200" dirty="0" smtClean="0"/>
              <a:t>)</a:t>
            </a:r>
            <a:endParaRPr lang="ru-RU" sz="2200" dirty="0"/>
          </a:p>
        </p:txBody>
      </p:sp>
      <p:pic>
        <p:nvPicPr>
          <p:cNvPr id="4" name="Содержимое 3" descr="ris7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43050"/>
            <a:ext cx="9144000" cy="5214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35292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РОЗВИТОК ТОРГІВЛІ НА КРИТІ</a:t>
            </a:r>
          </a:p>
          <a:p>
            <a:r>
              <a:rPr lang="uk-UA" sz="2000" dirty="0" smtClean="0"/>
              <a:t>Країни, з якими торгували:</a:t>
            </a:r>
          </a:p>
          <a:p>
            <a:pPr marL="285750" indent="-285750">
              <a:buFontTx/>
              <a:buChar char="-"/>
            </a:pPr>
            <a:r>
              <a:rPr lang="uk-UA" sz="2000" dirty="0" smtClean="0"/>
              <a:t>з </a:t>
            </a:r>
            <a:r>
              <a:rPr lang="uk-UA" sz="2000" dirty="0"/>
              <a:t>країнами </a:t>
            </a:r>
            <a:r>
              <a:rPr lang="uk-UA" sz="2000" dirty="0" smtClean="0"/>
              <a:t>Сходу (Єгипет, </a:t>
            </a:r>
            <a:r>
              <a:rPr lang="uk-UA" sz="2000" dirty="0" err="1" smtClean="0"/>
              <a:t>Вавілон</a:t>
            </a:r>
            <a:r>
              <a:rPr lang="uk-UA" sz="2000" dirty="0" smtClean="0"/>
              <a:t>);</a:t>
            </a:r>
          </a:p>
          <a:p>
            <a:pPr marL="285750" indent="-285750">
              <a:buFontTx/>
              <a:buChar char="-"/>
            </a:pPr>
            <a:r>
              <a:rPr lang="uk-UA" sz="2000" dirty="0" smtClean="0"/>
              <a:t>Сирія;</a:t>
            </a:r>
          </a:p>
          <a:p>
            <a:pPr marL="285750" indent="-285750">
              <a:buFontTx/>
              <a:buChar char="-"/>
            </a:pPr>
            <a:r>
              <a:rPr lang="uk-UA" sz="2000" dirty="0" smtClean="0"/>
              <a:t>Мала Азія;</a:t>
            </a:r>
          </a:p>
          <a:p>
            <a:pPr marL="285750" indent="-285750">
              <a:buFontTx/>
              <a:buChar char="-"/>
            </a:pPr>
            <a:r>
              <a:rPr lang="uk-UA" sz="2000" dirty="0" smtClean="0"/>
              <a:t>Сицилія;</a:t>
            </a:r>
          </a:p>
          <a:p>
            <a:pPr marL="285750" indent="-285750">
              <a:buFontTx/>
              <a:buChar char="-"/>
            </a:pPr>
            <a:r>
              <a:rPr lang="uk-UA" sz="2000" dirty="0" smtClean="0"/>
              <a:t>Іберійський </a:t>
            </a:r>
            <a:r>
              <a:rPr lang="uk-UA" sz="2000" dirty="0"/>
              <a:t>(</a:t>
            </a:r>
            <a:r>
              <a:rPr lang="uk-UA" sz="2000" dirty="0" smtClean="0"/>
              <a:t>Піренейський) півострів.</a:t>
            </a:r>
          </a:p>
          <a:p>
            <a:r>
              <a:rPr lang="uk-UA" sz="2000" dirty="0" smtClean="0"/>
              <a:t> </a:t>
            </a:r>
          </a:p>
          <a:p>
            <a:r>
              <a:rPr lang="uk-UA" sz="2000" b="1" dirty="0" smtClean="0"/>
              <a:t>ЕКСПОРТ</a:t>
            </a:r>
            <a:r>
              <a:rPr lang="uk-UA" sz="2000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uk-UA" sz="2000" dirty="0" smtClean="0"/>
              <a:t>вино;</a:t>
            </a:r>
          </a:p>
          <a:p>
            <a:pPr marL="285750" indent="-285750">
              <a:buFontTx/>
              <a:buChar char="-"/>
            </a:pPr>
            <a:r>
              <a:rPr lang="uk-UA" sz="2000" dirty="0" smtClean="0"/>
              <a:t>оливкова олія;</a:t>
            </a:r>
          </a:p>
          <a:p>
            <a:pPr marL="285750" indent="-285750">
              <a:buFontTx/>
              <a:buChar char="-"/>
            </a:pPr>
            <a:r>
              <a:rPr lang="uk-UA" sz="2000" dirty="0" smtClean="0"/>
              <a:t>вироби </a:t>
            </a:r>
            <a:r>
              <a:rPr lang="uk-UA" sz="2000" dirty="0"/>
              <a:t>художнього ремесла (посуд, тканини, прикраси та зброя</a:t>
            </a:r>
            <a:r>
              <a:rPr lang="uk-UA" sz="2000" dirty="0" smtClean="0"/>
              <a:t>).</a:t>
            </a:r>
          </a:p>
          <a:p>
            <a:endParaRPr lang="uk-UA" sz="2000" dirty="0" smtClean="0"/>
          </a:p>
          <a:p>
            <a:r>
              <a:rPr lang="uk-UA" sz="2000" b="1" dirty="0" smtClean="0"/>
              <a:t>ІМПОРТ</a:t>
            </a:r>
            <a:r>
              <a:rPr lang="uk-UA" sz="2000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uk-UA" sz="2000" dirty="0" smtClean="0"/>
              <a:t>коні (Сирія);</a:t>
            </a:r>
          </a:p>
          <a:p>
            <a:pPr marL="285750" indent="-285750">
              <a:buFontTx/>
              <a:buChar char="-"/>
            </a:pPr>
            <a:r>
              <a:rPr lang="uk-UA" sz="2000" dirty="0" err="1" smtClean="0"/>
              <a:t>сильфій</a:t>
            </a:r>
            <a:r>
              <a:rPr lang="uk-UA" sz="2000" dirty="0" smtClean="0"/>
              <a:t>, слонова кістка </a:t>
            </a:r>
            <a:r>
              <a:rPr lang="uk-UA" sz="2000" dirty="0"/>
              <a:t>та дорогоцінні </a:t>
            </a:r>
            <a:r>
              <a:rPr lang="uk-UA" sz="2000" dirty="0" smtClean="0"/>
              <a:t>метали (Лівія);</a:t>
            </a:r>
          </a:p>
          <a:p>
            <a:pPr marL="285750" indent="-285750">
              <a:buFontTx/>
              <a:buChar char="-"/>
            </a:pPr>
            <a:r>
              <a:rPr lang="uk-UA" sz="2000" dirty="0"/>
              <a:t>кольорове скло та фаянс (Єгипет);</a:t>
            </a:r>
          </a:p>
          <a:p>
            <a:pPr marL="285750" indent="-285750">
              <a:buFontTx/>
              <a:buChar char="-"/>
            </a:pPr>
            <a:r>
              <a:rPr lang="uk-UA" sz="2000" dirty="0"/>
              <a:t>мідь (Кіпр)</a:t>
            </a:r>
            <a:r>
              <a:rPr lang="uk-UA" sz="2000" dirty="0" smtClean="0"/>
              <a:t>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23778428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Autofit/>
          </a:bodyPr>
          <a:lstStyle/>
          <a:p>
            <a:r>
              <a:rPr lang="ru-RU" sz="2400" dirty="0" err="1" smtClean="0"/>
              <a:t>Класифікація</a:t>
            </a:r>
            <a:r>
              <a:rPr lang="ru-RU" sz="2400" dirty="0" smtClean="0"/>
              <a:t> </a:t>
            </a:r>
            <a:r>
              <a:rPr lang="ru-RU" sz="2400" dirty="0" err="1" smtClean="0"/>
              <a:t>кикладських</a:t>
            </a:r>
            <a:r>
              <a:rPr lang="ru-RU" sz="2400" dirty="0" smtClean="0"/>
              <a:t> </a:t>
            </a:r>
            <a:r>
              <a:rPr lang="ru-RU" sz="2400" dirty="0" err="1" smtClean="0"/>
              <a:t>ідолів</a:t>
            </a:r>
            <a:r>
              <a:rPr lang="ru-RU" sz="2400" dirty="0" smtClean="0"/>
              <a:t> за </a:t>
            </a:r>
            <a:r>
              <a:rPr lang="ru-RU" sz="2400" dirty="0" err="1" smtClean="0"/>
              <a:t>варіантами</a:t>
            </a:r>
            <a:r>
              <a:rPr lang="ru-RU" sz="2400" dirty="0" smtClean="0"/>
              <a:t> </a:t>
            </a:r>
            <a:r>
              <a:rPr lang="ru-RU" sz="2400" dirty="0" err="1" smtClean="0"/>
              <a:t>основних</a:t>
            </a:r>
            <a:r>
              <a:rPr lang="ru-RU" sz="2400" dirty="0" smtClean="0"/>
              <a:t> </a:t>
            </a:r>
            <a:r>
              <a:rPr lang="ru-RU" sz="2400" dirty="0" err="1" smtClean="0"/>
              <a:t>типів</a:t>
            </a:r>
            <a:r>
              <a:rPr lang="ru-RU" sz="2400" dirty="0" smtClean="0"/>
              <a:t> з прикладами: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ru-RU" sz="1400" dirty="0" err="1" smtClean="0"/>
              <a:t>Салиагос</a:t>
            </a:r>
            <a:r>
              <a:rPr lang="ru-RU" sz="1400" dirty="0" smtClean="0"/>
              <a:t>, </a:t>
            </a:r>
            <a:r>
              <a:rPr lang="ru-RU" sz="1400" dirty="0" err="1" smtClean="0"/>
              <a:t>Пластирас</a:t>
            </a:r>
            <a:r>
              <a:rPr lang="ru-RU" sz="1400" dirty="0" smtClean="0"/>
              <a:t>, </a:t>
            </a:r>
            <a:r>
              <a:rPr lang="ru-RU" sz="1400" dirty="0" err="1" smtClean="0"/>
              <a:t>Лурос</a:t>
            </a:r>
            <a:r>
              <a:rPr lang="ru-RU" sz="1400" dirty="0" smtClean="0"/>
              <a:t>, </a:t>
            </a:r>
            <a:r>
              <a:rPr lang="ru-RU" sz="1400" dirty="0" err="1" smtClean="0"/>
              <a:t>Спедос</a:t>
            </a:r>
            <a:r>
              <a:rPr lang="ru-RU" sz="1400" dirty="0" smtClean="0"/>
              <a:t>, </a:t>
            </a:r>
            <a:r>
              <a:rPr lang="ru-RU" sz="1400" dirty="0" err="1" smtClean="0"/>
              <a:t>Капсала</a:t>
            </a:r>
            <a:r>
              <a:rPr lang="ru-RU" sz="1400" dirty="0" smtClean="0"/>
              <a:t>, </a:t>
            </a:r>
            <a:r>
              <a:rPr lang="ru-RU" sz="1400" dirty="0" err="1" smtClean="0"/>
              <a:t>Докатизмата</a:t>
            </a:r>
            <a:r>
              <a:rPr lang="ru-RU" sz="1400" dirty="0" smtClean="0"/>
              <a:t>, </a:t>
            </a:r>
            <a:r>
              <a:rPr lang="ru-RU" sz="1400" dirty="0" err="1" smtClean="0"/>
              <a:t>Кумаса</a:t>
            </a:r>
            <a:r>
              <a:rPr lang="ru-RU" sz="1400" dirty="0" smtClean="0"/>
              <a:t>, </a:t>
            </a:r>
            <a:r>
              <a:rPr lang="ru-RU" sz="1400" dirty="0" err="1" smtClean="0"/>
              <a:t>Халандриани</a:t>
            </a:r>
            <a:r>
              <a:rPr lang="en-US" sz="1400" dirty="0" smtClean="0"/>
              <a:t> (</a:t>
            </a:r>
            <a:r>
              <a:rPr lang="ru-RU" sz="1400" dirty="0" err="1" smtClean="0"/>
              <a:t>Renfrew</a:t>
            </a:r>
            <a:r>
              <a:rPr lang="ru-RU" sz="1400" dirty="0" smtClean="0"/>
              <a:t> C., </a:t>
            </a:r>
            <a:r>
              <a:rPr lang="ru-RU" sz="1400" dirty="0" err="1" smtClean="0"/>
              <a:t>The</a:t>
            </a:r>
            <a:r>
              <a:rPr lang="ru-RU" sz="1400" dirty="0" smtClean="0"/>
              <a:t> </a:t>
            </a:r>
            <a:r>
              <a:rPr lang="ru-RU" sz="1400" dirty="0" err="1" smtClean="0"/>
              <a:t>Development</a:t>
            </a:r>
            <a:r>
              <a:rPr lang="ru-RU" sz="1400" dirty="0" smtClean="0"/>
              <a:t> </a:t>
            </a:r>
            <a:r>
              <a:rPr lang="ru-RU" sz="1400" dirty="0" err="1" smtClean="0"/>
              <a:t>and</a:t>
            </a:r>
            <a:r>
              <a:rPr lang="ru-RU" sz="1400" dirty="0" smtClean="0"/>
              <a:t> </a:t>
            </a:r>
            <a:r>
              <a:rPr lang="ru-RU" sz="1400" dirty="0" err="1" smtClean="0"/>
              <a:t>Chronology</a:t>
            </a:r>
            <a:r>
              <a:rPr lang="ru-RU" sz="1400" dirty="0" smtClean="0"/>
              <a:t> </a:t>
            </a:r>
            <a:r>
              <a:rPr lang="ru-RU" sz="1400" dirty="0" err="1" smtClean="0"/>
              <a:t>of</a:t>
            </a:r>
            <a:r>
              <a:rPr lang="ru-RU" sz="1400" dirty="0" smtClean="0"/>
              <a:t> </a:t>
            </a:r>
            <a:r>
              <a:rPr lang="ru-RU" sz="1400" dirty="0" err="1" smtClean="0"/>
              <a:t>the</a:t>
            </a:r>
            <a:r>
              <a:rPr lang="ru-RU" sz="1400" dirty="0" smtClean="0"/>
              <a:t> </a:t>
            </a:r>
            <a:r>
              <a:rPr lang="ru-RU" sz="1400" dirty="0" err="1" smtClean="0"/>
              <a:t>Early</a:t>
            </a:r>
            <a:r>
              <a:rPr lang="ru-RU" sz="1400" dirty="0" smtClean="0"/>
              <a:t> </a:t>
            </a:r>
            <a:r>
              <a:rPr lang="ru-RU" sz="1400" dirty="0" err="1" smtClean="0"/>
              <a:t>Cycladic</a:t>
            </a:r>
            <a:r>
              <a:rPr lang="ru-RU" sz="1400" dirty="0" smtClean="0"/>
              <a:t> </a:t>
            </a:r>
            <a:r>
              <a:rPr lang="ru-RU" sz="1400" dirty="0" err="1" smtClean="0"/>
              <a:t>Figurines</a:t>
            </a:r>
            <a:r>
              <a:rPr lang="ru-RU" sz="1400" dirty="0" smtClean="0"/>
              <a:t>, AJA 73, 1-32. 1969.</a:t>
            </a:r>
            <a:r>
              <a:rPr lang="en-US" sz="1400" dirty="0" smtClean="0"/>
              <a:t>)</a:t>
            </a:r>
            <a:endParaRPr lang="ru-RU" sz="1400" dirty="0"/>
          </a:p>
        </p:txBody>
      </p:sp>
      <p:pic>
        <p:nvPicPr>
          <p:cNvPr id="4" name="Содержимое 3" descr="http://rec.gerodot.ru/kyklades/img/ris7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68760"/>
            <a:ext cx="9170266" cy="558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12776"/>
            <a:ext cx="9144000" cy="2232248"/>
          </a:xfrm>
        </p:spPr>
        <p:txBody>
          <a:bodyPr>
            <a:normAutofit fontScale="90000"/>
          </a:bodyPr>
          <a:lstStyle/>
          <a:p>
            <a:r>
              <a:rPr lang="uk-UA" sz="6000" dirty="0" err="1" smtClean="0"/>
              <a:t>Еладська</a:t>
            </a:r>
            <a:r>
              <a:rPr lang="uk-UA" sz="6000" dirty="0" smtClean="0"/>
              <a:t> культура</a:t>
            </a:r>
            <a:br>
              <a:rPr lang="uk-UA" sz="6000" dirty="0" smtClean="0"/>
            </a:br>
            <a:r>
              <a:rPr lang="uk-UA" sz="6000" dirty="0" smtClean="0"/>
              <a:t/>
            </a:r>
            <a:br>
              <a:rPr lang="uk-UA" sz="6000" dirty="0" smtClean="0"/>
            </a:br>
            <a:r>
              <a:rPr lang="uk-UA" dirty="0" smtClean="0"/>
              <a:t>(28-10 ст. до н. е.)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Періодизація </a:t>
            </a:r>
            <a:r>
              <a:rPr lang="uk-UA" dirty="0" err="1" smtClean="0">
                <a:solidFill>
                  <a:schemeClr val="bg1"/>
                </a:solidFill>
              </a:rPr>
              <a:t>Еладської</a:t>
            </a:r>
            <a:r>
              <a:rPr lang="uk-UA" dirty="0" smtClean="0">
                <a:solidFill>
                  <a:schemeClr val="bg1"/>
                </a:solidFill>
              </a:rPr>
              <a:t> культури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214422"/>
          <a:ext cx="9144000" cy="50706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48000"/>
                <a:gridCol w="3048000"/>
              </a:tblGrid>
              <a:tr h="5391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err="1">
                          <a:solidFill>
                            <a:schemeClr val="bg1"/>
                          </a:solidFill>
                        </a:rPr>
                        <a:t>Періоди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</a:rPr>
                        <a:t> за </a:t>
                      </a:r>
                      <a:r>
                        <a:rPr lang="ru-RU" sz="2000" b="1" dirty="0" err="1">
                          <a:solidFill>
                            <a:schemeClr val="bg1"/>
                          </a:solidFill>
                        </a:rPr>
                        <a:t>Блегеном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err="1">
                          <a:solidFill>
                            <a:schemeClr val="bg1"/>
                          </a:solidFill>
                        </a:rPr>
                        <a:t>Датування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</a:rPr>
                        <a:t> за </a:t>
                      </a:r>
                      <a:r>
                        <a:rPr lang="ru-RU" sz="2000" b="1" dirty="0" err="1">
                          <a:solidFill>
                            <a:schemeClr val="bg1"/>
                          </a:solidFill>
                        </a:rPr>
                        <a:t>Блегеном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err="1">
                          <a:solidFill>
                            <a:schemeClr val="bg1"/>
                          </a:solidFill>
                        </a:rPr>
                        <a:t>Культури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</a:rPr>
                        <a:t> за </a:t>
                      </a:r>
                      <a:r>
                        <a:rPr lang="ru-RU" sz="2000" b="1" dirty="0" err="1">
                          <a:solidFill>
                            <a:schemeClr val="bg1"/>
                          </a:solidFill>
                        </a:rPr>
                        <a:t>Ренфрю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</a:rPr>
                        <a:t>,</a:t>
                      </a:r>
                      <a:br>
                        <a:rPr lang="ru-RU" sz="20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ru-RU" sz="2000" b="1" dirty="0" err="1">
                          <a:solidFill>
                            <a:schemeClr val="bg1"/>
                          </a:solidFill>
                        </a:rPr>
                        <a:t>кераміка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chemeClr val="bg1"/>
                          </a:solidFill>
                        </a:rPr>
                        <a:t>за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chemeClr val="bg1"/>
                          </a:solidFill>
                        </a:rPr>
                        <a:t>Дікінсоном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</a:tr>
              <a:tr h="4719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</a:rPr>
                        <a:t>Ранньоелладський І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</a:rPr>
                        <a:t>2800-2500 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</a:rPr>
                        <a:t>до н. е.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err="1" smtClean="0">
                          <a:solidFill>
                            <a:schemeClr val="bg1"/>
                          </a:solidFill>
                        </a:rPr>
                        <a:t>Евтресіс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</a:tr>
              <a:tr h="4719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</a:rPr>
                        <a:t>Ранньоелладський ІІ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</a:rPr>
                        <a:t>2500-2300 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</a:rPr>
                        <a:t>до н. е.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err="1" smtClean="0">
                          <a:solidFill>
                            <a:schemeClr val="bg1"/>
                          </a:solidFill>
                        </a:rPr>
                        <a:t>Кораку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</a:rPr>
                        <a:t>локально 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</a:rPr>
                        <a:t> - </a:t>
                      </a:r>
                      <a:r>
                        <a:rPr lang="ru-RU" sz="2000" dirty="0" err="1" smtClean="0">
                          <a:solidFill>
                            <a:schemeClr val="bg1"/>
                          </a:solidFill>
                        </a:rPr>
                        <a:t>Лефканді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</a:tr>
              <a:tr h="4719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</a:rPr>
                        <a:t>Ранньоелладський ІІІ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</a:rPr>
                        <a:t>2300-2100 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</a:rPr>
                        <a:t>до н. е.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u="none" dirty="0" err="1">
                          <a:solidFill>
                            <a:schemeClr val="bg1"/>
                          </a:solidFill>
                        </a:rPr>
                        <a:t>Тиринф</a:t>
                      </a:r>
                      <a:endParaRPr lang="ru-RU" sz="2000" u="none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</a:tr>
              <a:tr h="4719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err="1">
                          <a:solidFill>
                            <a:schemeClr val="bg1"/>
                          </a:solidFill>
                        </a:rPr>
                        <a:t>Середньоелладський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</a:rPr>
                        <a:t>І-ІІІ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</a:rPr>
                        <a:t>2100-1550 до н. е. 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</a:rPr>
                        <a:t>до н. е.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u="none" dirty="0" err="1" smtClean="0">
                          <a:solidFill>
                            <a:schemeClr val="bg1"/>
                          </a:solidFill>
                        </a:rPr>
                        <a:t>Мінійська</a:t>
                      </a:r>
                      <a:r>
                        <a:rPr lang="ru-RU" sz="2000" u="none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u="none" dirty="0" err="1" smtClean="0">
                          <a:solidFill>
                            <a:schemeClr val="bg1"/>
                          </a:solidFill>
                        </a:rPr>
                        <a:t>кераміка</a:t>
                      </a:r>
                      <a:endParaRPr lang="ru-RU" sz="2000" u="none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</a:tr>
              <a:tr h="4719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err="1">
                          <a:solidFill>
                            <a:schemeClr val="bg1"/>
                          </a:solidFill>
                        </a:rPr>
                        <a:t>Пізньоелладський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</a:rPr>
                        <a:t> І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</a:rPr>
                        <a:t>1550-1500 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</a:rPr>
                        <a:t>до н. е.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u="none" dirty="0" err="1">
                          <a:solidFill>
                            <a:schemeClr val="bg1"/>
                          </a:solidFill>
                        </a:rPr>
                        <a:t>Шахтові</a:t>
                      </a:r>
                      <a:r>
                        <a:rPr lang="ru-RU" sz="2000" u="none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u="none" dirty="0" err="1">
                          <a:solidFill>
                            <a:schemeClr val="bg1"/>
                          </a:solidFill>
                        </a:rPr>
                        <a:t>гробниці</a:t>
                      </a:r>
                      <a:endParaRPr lang="ru-RU" sz="2000" u="none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</a:tr>
              <a:tr h="4719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err="1">
                          <a:solidFill>
                            <a:schemeClr val="bg1"/>
                          </a:solidFill>
                        </a:rPr>
                        <a:t>Пізньоелладський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</a:rPr>
                        <a:t> ІІ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</a:rPr>
                        <a:t>1500-1400 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</a:rPr>
                        <a:t>до н. е.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u="none" dirty="0" err="1">
                          <a:solidFill>
                            <a:schemeClr val="bg1"/>
                          </a:solidFill>
                        </a:rPr>
                        <a:t>Мікенська</a:t>
                      </a:r>
                      <a:r>
                        <a:rPr lang="ru-RU" sz="2000" u="none" dirty="0">
                          <a:solidFill>
                            <a:schemeClr val="bg1"/>
                          </a:solidFill>
                        </a:rPr>
                        <a:t> культура</a:t>
                      </a:r>
                      <a:endParaRPr lang="ru-RU" sz="2000" u="none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</a:tr>
              <a:tr h="4719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err="1">
                          <a:solidFill>
                            <a:schemeClr val="bg1"/>
                          </a:solidFill>
                        </a:rPr>
                        <a:t>Пізньоелладський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</a:rPr>
                        <a:t> ІІІ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</a:rPr>
                        <a:t>1400-1060 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</a:rPr>
                        <a:t>до н. е.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u="none" dirty="0" err="1">
                          <a:solidFill>
                            <a:schemeClr val="bg1"/>
                          </a:solidFill>
                        </a:rPr>
                        <a:t>Мікенська</a:t>
                      </a:r>
                      <a:r>
                        <a:rPr lang="ru-RU" sz="2000" u="none" dirty="0">
                          <a:solidFill>
                            <a:schemeClr val="bg1"/>
                          </a:solidFill>
                        </a:rPr>
                        <a:t> культура</a:t>
                      </a:r>
                      <a:endParaRPr lang="ru-RU" sz="2000" u="none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</a:tr>
              <a:tr h="4719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2000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Субмікенський</a:t>
                      </a:r>
                      <a:endParaRPr kumimoji="0" lang="ru-RU" sz="2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20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1060-1000 </a:t>
                      </a:r>
                      <a:r>
                        <a:rPr kumimoji="0" lang="ru-RU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до н. е.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ru-RU" sz="2000" u="none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</a:tr>
              <a:tr h="4719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2000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Протогеометричний</a:t>
                      </a:r>
                      <a:r>
                        <a:rPr kumimoji="0" lang="ru-RU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стиль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1000 до н. е.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ru-RU" sz="2000" u="none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Періодизація </a:t>
            </a:r>
            <a:r>
              <a:rPr lang="uk-UA" dirty="0" err="1" smtClean="0"/>
              <a:t>Еладської</a:t>
            </a:r>
            <a:r>
              <a:rPr lang="uk-UA" dirty="0" smtClean="0"/>
              <a:t> цивілізації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8830008"/>
              </p:ext>
            </p:extLst>
          </p:nvPr>
        </p:nvGraphicFramePr>
        <p:xfrm>
          <a:off x="0" y="1052734"/>
          <a:ext cx="9144000" cy="5805268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4572000"/>
                <a:gridCol w="4572000"/>
              </a:tblGrid>
              <a:tr h="1451317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/>
                        <a:t>Періоди</a:t>
                      </a:r>
                      <a:r>
                        <a:rPr lang="ru-RU" sz="2400" dirty="0"/>
                        <a:t> </a:t>
                      </a:r>
                      <a:r>
                        <a:rPr lang="uk-UA" sz="2400" dirty="0"/>
                        <a:t>та датування </a:t>
                      </a:r>
                      <a:r>
                        <a:rPr lang="ru-RU" sz="2400" dirty="0"/>
                        <a:t>за </a:t>
                      </a:r>
                      <a:r>
                        <a:rPr lang="ru-RU" sz="2400" dirty="0" err="1"/>
                        <a:t>Блегеном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513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/>
                        <a:t>Ранньоелладський</a:t>
                      </a:r>
                      <a:r>
                        <a:rPr lang="ru-RU" sz="2400" dirty="0"/>
                        <a:t> </a:t>
                      </a:r>
                      <a:r>
                        <a:rPr lang="uk-UA" sz="2400" dirty="0"/>
                        <a:t>(</a:t>
                      </a:r>
                      <a:r>
                        <a:rPr lang="en-US" sz="2400" dirty="0"/>
                        <a:t>EH</a:t>
                      </a:r>
                      <a:r>
                        <a:rPr lang="uk-UA" sz="2400" dirty="0"/>
                        <a:t>)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/>
                        <a:t>2800</a:t>
                      </a:r>
                      <a:r>
                        <a:rPr lang="en-US" sz="2400" dirty="0"/>
                        <a:t>-</a:t>
                      </a:r>
                      <a:r>
                        <a:rPr lang="ru-RU" sz="2400" dirty="0"/>
                        <a:t>2</a:t>
                      </a:r>
                      <a:r>
                        <a:rPr lang="en-US" sz="2400" dirty="0"/>
                        <a:t>1</a:t>
                      </a:r>
                      <a:r>
                        <a:rPr lang="ru-RU" sz="2400" dirty="0"/>
                        <a:t>00 до н. е.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</a:tr>
              <a:tr h="14513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/>
                        <a:t>Середньоелладський </a:t>
                      </a:r>
                      <a:r>
                        <a:rPr lang="en-US" sz="2400"/>
                        <a:t>(MH)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/>
                        <a:t>2100</a:t>
                      </a:r>
                      <a:r>
                        <a:rPr lang="en-US" sz="2400" dirty="0"/>
                        <a:t>-1550 </a:t>
                      </a:r>
                      <a:r>
                        <a:rPr lang="ru-RU" sz="2400" dirty="0"/>
                        <a:t>до н. е.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</a:tr>
              <a:tr h="14513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/>
                        <a:t>Пізньоелладський </a:t>
                      </a:r>
                      <a:r>
                        <a:rPr lang="en-US" sz="2400"/>
                        <a:t>(LH)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/>
                        <a:t>1550</a:t>
                      </a:r>
                      <a:r>
                        <a:rPr lang="en-US" sz="2400" dirty="0"/>
                        <a:t>-</a:t>
                      </a:r>
                      <a:r>
                        <a:rPr lang="ru-RU" sz="2400" dirty="0"/>
                        <a:t>1</a:t>
                      </a:r>
                      <a:r>
                        <a:rPr lang="en-US" sz="2400" dirty="0"/>
                        <a:t>06</a:t>
                      </a:r>
                      <a:r>
                        <a:rPr lang="ru-RU" sz="2400" dirty="0"/>
                        <a:t>0 до н. е.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4426633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452" b="4192"/>
          <a:stretch/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877272"/>
            <a:ext cx="9144000" cy="998672"/>
          </a:xfrm>
        </p:spPr>
        <p:txBody>
          <a:bodyPr/>
          <a:lstStyle/>
          <a:p>
            <a:r>
              <a:rPr lang="uk-UA" dirty="0" err="1" smtClean="0">
                <a:solidFill>
                  <a:schemeClr val="bg1"/>
                </a:solidFill>
              </a:rPr>
              <a:t>Мінійська</a:t>
            </a:r>
            <a:r>
              <a:rPr lang="uk-UA" dirty="0" smtClean="0">
                <a:solidFill>
                  <a:schemeClr val="bg1"/>
                </a:solidFill>
              </a:rPr>
              <a:t> кераміка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99041201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15000" cy="1143000"/>
          </a:xfrm>
        </p:spPr>
        <p:txBody>
          <a:bodyPr/>
          <a:lstStyle/>
          <a:p>
            <a:r>
              <a:rPr lang="uk-UA" dirty="0" err="1" smtClean="0"/>
              <a:t>Мінійська</a:t>
            </a:r>
            <a:r>
              <a:rPr lang="uk-UA" dirty="0" smtClean="0"/>
              <a:t> кераміка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650306"/>
          </a:xfrm>
        </p:spPr>
        <p:txBody>
          <a:bodyPr>
            <a:normAutofit/>
          </a:bodyPr>
          <a:lstStyle/>
          <a:p>
            <a:r>
              <a:rPr lang="ru-RU" dirty="0" err="1" smtClean="0"/>
              <a:t>Сіра</a:t>
            </a:r>
            <a:r>
              <a:rPr lang="ru-RU" dirty="0" smtClean="0"/>
              <a:t> </a:t>
            </a:r>
            <a:r>
              <a:rPr lang="ru-RU" dirty="0" err="1" smtClean="0"/>
              <a:t>мінійська</a:t>
            </a:r>
            <a:r>
              <a:rPr lang="ru-RU" dirty="0" smtClean="0"/>
              <a:t> </a:t>
            </a:r>
            <a:r>
              <a:rPr lang="ru-RU" dirty="0" err="1" smtClean="0"/>
              <a:t>кераміка</a:t>
            </a:r>
            <a:r>
              <a:rPr lang="ru-RU" dirty="0" smtClean="0"/>
              <a:t>:</a:t>
            </a:r>
            <a:br>
              <a:rPr lang="ru-RU" dirty="0" smtClean="0"/>
            </a:br>
            <a:r>
              <a:rPr lang="ru-RU" sz="2000" dirty="0" smtClean="0"/>
              <a:t>сосуд з </a:t>
            </a:r>
            <a:r>
              <a:rPr lang="ru-RU" sz="2000" dirty="0" err="1" smtClean="0"/>
              <a:t>Лерни</a:t>
            </a:r>
            <a:r>
              <a:rPr lang="ru-RU" sz="2000" dirty="0" smtClean="0"/>
              <a:t> СЕ </a:t>
            </a:r>
            <a:r>
              <a:rPr lang="ru-RU" sz="2000" dirty="0" err="1" smtClean="0"/>
              <a:t>доби</a:t>
            </a:r>
            <a:r>
              <a:rPr lang="ru-RU" sz="2000" dirty="0" smtClean="0"/>
              <a:t>. Матово-</a:t>
            </a:r>
            <a:r>
              <a:rPr lang="ru-RU" sz="2000" dirty="0" err="1" smtClean="0"/>
              <a:t>розписна</a:t>
            </a:r>
            <a:r>
              <a:rPr lang="ru-RU" sz="2000" dirty="0" smtClean="0"/>
              <a:t> </a:t>
            </a:r>
            <a:r>
              <a:rPr lang="ru-RU" sz="2000" dirty="0" err="1" smtClean="0"/>
              <a:t>кераміка</a:t>
            </a:r>
            <a:r>
              <a:rPr lang="ru-RU" sz="2000" dirty="0" smtClean="0"/>
              <a:t>:</a:t>
            </a:r>
            <a:br>
              <a:rPr lang="ru-RU" sz="2000" dirty="0" smtClean="0"/>
            </a:br>
            <a:r>
              <a:rPr lang="ru-RU" sz="2000" dirty="0" smtClean="0"/>
              <a:t>сосуд з о. </a:t>
            </a:r>
            <a:r>
              <a:rPr lang="ru-RU" sz="2000" dirty="0" err="1" smtClean="0"/>
              <a:t>Егіна</a:t>
            </a:r>
            <a:r>
              <a:rPr lang="ru-RU" sz="2000" dirty="0" smtClean="0"/>
              <a:t> СЕ </a:t>
            </a:r>
            <a:r>
              <a:rPr lang="ru-RU" sz="2000" dirty="0" err="1" smtClean="0"/>
              <a:t>доби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4" name="Содержимое 3" descr="gray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357562"/>
            <a:ext cx="9171452" cy="35004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273c9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89212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>
            <a:norm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Мінійська</a:t>
            </a:r>
            <a:r>
              <a:rPr lang="uk-UA" dirty="0" smtClean="0">
                <a:solidFill>
                  <a:schemeClr val="bg1"/>
                </a:solidFill>
              </a:rPr>
              <a:t> кераміка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14300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Еладські</a:t>
            </a:r>
            <a:r>
              <a:rPr lang="ru-RU" dirty="0" smtClean="0"/>
              <a:t> </a:t>
            </a:r>
            <a:r>
              <a:rPr lang="ru-RU" dirty="0" err="1" smtClean="0"/>
              <a:t>сосуди</a:t>
            </a:r>
            <a:r>
              <a:rPr lang="ru-RU" dirty="0" smtClean="0"/>
              <a:t> XIV ст. до н. е.:</a:t>
            </a:r>
            <a:br>
              <a:rPr lang="ru-RU" dirty="0" smtClean="0"/>
            </a:br>
            <a:r>
              <a:rPr lang="ru-RU" dirty="0" smtClean="0"/>
              <a:t>ПЕ III А</a:t>
            </a:r>
            <a:endParaRPr lang="ru-RU" dirty="0"/>
          </a:p>
        </p:txBody>
      </p:sp>
      <p:pic>
        <p:nvPicPr>
          <p:cNvPr id="4" name="Содержимое 3" descr="p168_2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69" r="2134"/>
          <a:stretch/>
        </p:blipFill>
        <p:spPr>
          <a:xfrm>
            <a:off x="-26289" y="1600742"/>
            <a:ext cx="9170289" cy="52572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Еладські</a:t>
            </a:r>
            <a:r>
              <a:rPr lang="ru-RU" dirty="0" smtClean="0"/>
              <a:t> </a:t>
            </a:r>
            <a:r>
              <a:rPr lang="ru-RU" dirty="0" err="1" smtClean="0"/>
              <a:t>сосуди</a:t>
            </a:r>
            <a:r>
              <a:rPr lang="ru-RU" dirty="0" smtClean="0"/>
              <a:t> XIII ст. до н. е.:</a:t>
            </a:r>
            <a:br>
              <a:rPr lang="ru-RU" dirty="0" smtClean="0"/>
            </a:br>
            <a:r>
              <a:rPr lang="ru-RU" dirty="0" smtClean="0"/>
              <a:t>ПЕ III В</a:t>
            </a:r>
            <a:endParaRPr lang="ru-RU" dirty="0"/>
          </a:p>
        </p:txBody>
      </p:sp>
      <p:pic>
        <p:nvPicPr>
          <p:cNvPr id="4" name="Содержимое 3" descr="p168_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2743200"/>
            <a:ext cx="9144001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48" y="0"/>
            <a:ext cx="4857752" cy="6858000"/>
          </a:xfrm>
        </p:spPr>
        <p:txBody>
          <a:bodyPr>
            <a:normAutofit/>
          </a:bodyPr>
          <a:lstStyle/>
          <a:p>
            <a:r>
              <a:rPr lang="uk-UA" dirty="0" smtClean="0"/>
              <a:t>Богиня зі зміями (</a:t>
            </a:r>
            <a:r>
              <a:rPr lang="uk-UA" dirty="0" err="1" smtClean="0"/>
              <a:t>Кноський</a:t>
            </a:r>
            <a:r>
              <a:rPr lang="uk-UA" dirty="0" smtClean="0"/>
              <a:t> палац)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sz="3200" dirty="0" smtClean="0"/>
              <a:t>(1700-1600 рр. до н. е.)</a:t>
            </a:r>
            <a:endParaRPr lang="ru-RU" sz="3200" dirty="0"/>
          </a:p>
        </p:txBody>
      </p:sp>
      <p:pic>
        <p:nvPicPr>
          <p:cNvPr id="4" name="Содержимое 3" descr="http://pics.livejournal.com/li_ta_va/pic/0000qgwe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41485"/>
            <a:ext cx="4143372" cy="681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Еладські</a:t>
            </a:r>
            <a:r>
              <a:rPr lang="ru-RU" dirty="0" smtClean="0"/>
              <a:t> </a:t>
            </a:r>
            <a:r>
              <a:rPr lang="ru-RU" dirty="0" err="1" smtClean="0"/>
              <a:t>сосуди</a:t>
            </a:r>
            <a:r>
              <a:rPr lang="ru-RU" dirty="0" smtClean="0"/>
              <a:t> XII-XI ст. до н. е.: ПЕ III С</a:t>
            </a:r>
            <a:endParaRPr lang="ru-RU" dirty="0"/>
          </a:p>
        </p:txBody>
      </p:sp>
      <p:pic>
        <p:nvPicPr>
          <p:cNvPr id="4" name="Содержимое 3" descr="p169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80606"/>
            <a:ext cx="9144000" cy="52773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Еладські</a:t>
            </a:r>
            <a:r>
              <a:rPr lang="ru-RU" dirty="0" smtClean="0"/>
              <a:t> </a:t>
            </a:r>
            <a:r>
              <a:rPr lang="ru-RU" dirty="0" err="1" smtClean="0"/>
              <a:t>сосуди</a:t>
            </a:r>
            <a:r>
              <a:rPr lang="ru-RU" dirty="0" smtClean="0"/>
              <a:t> XII-XI ст. до н. е.: </a:t>
            </a:r>
            <a:r>
              <a:rPr lang="ru-RU" sz="3100" dirty="0" smtClean="0"/>
              <a:t>ПЕ III С</a:t>
            </a:r>
            <a:br>
              <a:rPr lang="ru-RU" sz="3100" dirty="0" smtClean="0"/>
            </a:br>
            <a:r>
              <a:rPr lang="ru-RU" sz="3100" dirty="0" smtClean="0"/>
              <a:t>(в – </a:t>
            </a:r>
            <a:r>
              <a:rPr lang="ru-RU" sz="3100" dirty="0" err="1" smtClean="0"/>
              <a:t>вузький</a:t>
            </a:r>
            <a:r>
              <a:rPr lang="ru-RU" sz="3100" dirty="0" smtClean="0"/>
              <a:t> стиль, г – </a:t>
            </a:r>
            <a:r>
              <a:rPr lang="ru-RU" sz="3100" dirty="0" err="1" smtClean="0"/>
              <a:t>амбарний</a:t>
            </a:r>
            <a:r>
              <a:rPr lang="ru-RU" sz="3100" dirty="0" smtClean="0"/>
              <a:t> стиль)</a:t>
            </a:r>
            <a:endParaRPr lang="ru-RU" sz="3100" dirty="0"/>
          </a:p>
        </p:txBody>
      </p:sp>
      <p:pic>
        <p:nvPicPr>
          <p:cNvPr id="4" name="Содержимое 3" descr="p169_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2037804"/>
            <a:ext cx="9144001" cy="48201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347864" cy="2924944"/>
          </a:xfrm>
        </p:spPr>
        <p:txBody>
          <a:bodyPr>
            <a:normAutofit/>
          </a:bodyPr>
          <a:lstStyle/>
          <a:p>
            <a:pPr algn="ctr"/>
            <a:r>
              <a:rPr lang="uk-UA" sz="2800" dirty="0" err="1" smtClean="0">
                <a:solidFill>
                  <a:schemeClr val="bg1"/>
                </a:solidFill>
              </a:rPr>
              <a:t>“Будинок</a:t>
            </a:r>
            <a:r>
              <a:rPr lang="uk-UA" sz="2800" dirty="0" smtClean="0">
                <a:solidFill>
                  <a:schemeClr val="bg1"/>
                </a:solidFill>
              </a:rPr>
              <a:t> </a:t>
            </a:r>
            <a:r>
              <a:rPr lang="uk-UA" sz="2800" dirty="0" err="1" smtClean="0">
                <a:solidFill>
                  <a:schemeClr val="bg1"/>
                </a:solidFill>
              </a:rPr>
              <a:t>черепиць”</a:t>
            </a:r>
            <a:r>
              <a:rPr lang="uk-UA" sz="2800" dirty="0" smtClean="0">
                <a:solidFill>
                  <a:schemeClr val="bg1"/>
                </a:solidFill>
              </a:rPr>
              <a:t> у </a:t>
            </a:r>
            <a:r>
              <a:rPr lang="uk-UA" sz="2800" dirty="0" err="1" smtClean="0">
                <a:solidFill>
                  <a:schemeClr val="bg1"/>
                </a:solidFill>
              </a:rPr>
              <a:t>Лерні</a:t>
            </a:r>
            <a:r>
              <a:rPr lang="uk-UA" sz="2800" dirty="0" smtClean="0">
                <a:solidFill>
                  <a:schemeClr val="bg1"/>
                </a:solidFill>
              </a:rPr>
              <a:t> </a:t>
            </a:r>
            <a:r>
              <a:rPr lang="uk-UA" sz="2400" dirty="0" smtClean="0">
                <a:solidFill>
                  <a:schemeClr val="bg1"/>
                </a:solidFill>
              </a:rPr>
              <a:t>(2 пол. ІІІ тис. до н. е.)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4077072"/>
            <a:ext cx="9144000" cy="2780928"/>
          </a:xfrm>
        </p:spPr>
        <p:txBody>
          <a:bodyPr>
            <a:noAutofit/>
          </a:bodyPr>
          <a:lstStyle/>
          <a:p>
            <a:pPr algn="just"/>
            <a:r>
              <a:rPr lang="ru-RU" sz="1600" dirty="0" err="1" smtClean="0"/>
              <a:t>Лерна</a:t>
            </a:r>
            <a:r>
              <a:rPr lang="ru-RU" sz="1600" dirty="0" smtClean="0"/>
              <a:t> (</a:t>
            </a:r>
            <a:r>
              <a:rPr lang="ru-RU" sz="1600" dirty="0" err="1" smtClean="0"/>
              <a:t>Lerna</a:t>
            </a:r>
            <a:r>
              <a:rPr lang="ru-RU" sz="1600" dirty="0" smtClean="0"/>
              <a:t>) – </a:t>
            </a:r>
            <a:r>
              <a:rPr lang="ru-RU" sz="1600" dirty="0" err="1" smtClean="0"/>
              <a:t>давня</a:t>
            </a:r>
            <a:r>
              <a:rPr lang="ru-RU" sz="1600" dirty="0" smtClean="0"/>
              <a:t> </a:t>
            </a:r>
            <a:r>
              <a:rPr lang="ru-RU" sz="1600" dirty="0" err="1" smtClean="0"/>
              <a:t>назва</a:t>
            </a:r>
            <a:r>
              <a:rPr lang="ru-RU" sz="1600" dirty="0" smtClean="0"/>
              <a:t> </a:t>
            </a:r>
            <a:r>
              <a:rPr lang="ru-RU" sz="1600" dirty="0" err="1" smtClean="0"/>
              <a:t>місцевості</a:t>
            </a:r>
            <a:r>
              <a:rPr lang="ru-RU" sz="1600" dirty="0" smtClean="0"/>
              <a:t> на </a:t>
            </a:r>
            <a:r>
              <a:rPr lang="ru-RU" sz="1600" dirty="0" err="1" smtClean="0"/>
              <a:t>півострові</a:t>
            </a:r>
            <a:r>
              <a:rPr lang="ru-RU" sz="1600" dirty="0" smtClean="0"/>
              <a:t> </a:t>
            </a:r>
            <a:r>
              <a:rPr lang="ru-RU" sz="1600" dirty="0" err="1" smtClean="0"/>
              <a:t>Пелопонес</a:t>
            </a:r>
            <a:r>
              <a:rPr lang="ru-RU" sz="1600" dirty="0" smtClean="0"/>
              <a:t>, 10 км на </a:t>
            </a:r>
            <a:r>
              <a:rPr lang="ru-RU" sz="1600" dirty="0" err="1" smtClean="0"/>
              <a:t>південь</a:t>
            </a:r>
            <a:r>
              <a:rPr lang="ru-RU" sz="1600" dirty="0" smtClean="0"/>
              <a:t> </a:t>
            </a:r>
            <a:r>
              <a:rPr lang="ru-RU" sz="1600" dirty="0" err="1" smtClean="0"/>
              <a:t>від</a:t>
            </a:r>
            <a:r>
              <a:rPr lang="ru-RU" sz="1600" dirty="0" smtClean="0"/>
              <a:t> м. Аргос. </a:t>
            </a:r>
            <a:r>
              <a:rPr lang="ru-RU" sz="1600" dirty="0" err="1" smtClean="0"/>
              <a:t>Розкопками</a:t>
            </a:r>
            <a:r>
              <a:rPr lang="ru-RU" sz="1600" dirty="0" smtClean="0"/>
              <a:t> 1952-1957 </a:t>
            </a:r>
            <a:r>
              <a:rPr lang="ru-RU" sz="1600" dirty="0" err="1" smtClean="0"/>
              <a:t>американського</a:t>
            </a:r>
            <a:r>
              <a:rPr lang="ru-RU" sz="1600" dirty="0" smtClean="0"/>
              <a:t> </a:t>
            </a:r>
            <a:r>
              <a:rPr lang="ru-RU" sz="1600" dirty="0" err="1" smtClean="0"/>
              <a:t>вченого</a:t>
            </a:r>
            <a:r>
              <a:rPr lang="ru-RU" sz="1600" dirty="0" smtClean="0"/>
              <a:t> Дж. Л. Каски </a:t>
            </a:r>
            <a:r>
              <a:rPr lang="ru-RU" sz="1600" dirty="0" err="1" smtClean="0"/>
              <a:t>відкрито</a:t>
            </a:r>
            <a:r>
              <a:rPr lang="ru-RU" sz="1600" dirty="0" smtClean="0"/>
              <a:t> </a:t>
            </a:r>
            <a:r>
              <a:rPr lang="ru-RU" sz="1600" dirty="0" err="1" smtClean="0"/>
              <a:t>багатошарове</a:t>
            </a:r>
            <a:r>
              <a:rPr lang="ru-RU" sz="1600" dirty="0" smtClean="0"/>
              <a:t> </a:t>
            </a:r>
            <a:r>
              <a:rPr lang="ru-RU" sz="1600" dirty="0" err="1" smtClean="0"/>
              <a:t>поселення</a:t>
            </a:r>
            <a:r>
              <a:rPr lang="ru-RU" sz="1600" dirty="0" smtClean="0"/>
              <a:t>, яке </a:t>
            </a:r>
            <a:r>
              <a:rPr lang="ru-RU" sz="1600" dirty="0" err="1" smtClean="0"/>
              <a:t>існувало</a:t>
            </a:r>
            <a:r>
              <a:rPr lang="ru-RU" sz="1600" dirty="0" smtClean="0"/>
              <a:t> з </a:t>
            </a:r>
            <a:r>
              <a:rPr lang="ru-RU" sz="1600" dirty="0" err="1" smtClean="0"/>
              <a:t>часів</a:t>
            </a:r>
            <a:r>
              <a:rPr lang="ru-RU" sz="1600" dirty="0" smtClean="0"/>
              <a:t> </a:t>
            </a:r>
            <a:r>
              <a:rPr lang="ru-RU" sz="1600" dirty="0" err="1" smtClean="0"/>
              <a:t>раннього</a:t>
            </a:r>
            <a:r>
              <a:rPr lang="ru-RU" sz="1600" dirty="0" smtClean="0"/>
              <a:t> </a:t>
            </a:r>
            <a:r>
              <a:rPr lang="ru-RU" sz="1600" dirty="0" err="1" smtClean="0"/>
              <a:t>неоліту</a:t>
            </a:r>
            <a:r>
              <a:rPr lang="ru-RU" sz="1600" dirty="0" smtClean="0"/>
              <a:t> до </a:t>
            </a:r>
            <a:r>
              <a:rPr lang="ru-RU" sz="1600" dirty="0" err="1" smtClean="0"/>
              <a:t>епохи</a:t>
            </a:r>
            <a:r>
              <a:rPr lang="ru-RU" sz="1600" dirty="0" smtClean="0"/>
              <a:t> </a:t>
            </a:r>
            <a:r>
              <a:rPr lang="ru-RU" sz="1600" dirty="0" err="1" smtClean="0"/>
              <a:t>пізньоїбронзи</a:t>
            </a:r>
            <a:r>
              <a:rPr lang="ru-RU" sz="1600" dirty="0" smtClean="0"/>
              <a:t> (сер. 6-го тис. до н. е. - 3-я </a:t>
            </a:r>
            <a:r>
              <a:rPr lang="ru-RU" sz="1600" dirty="0" err="1" smtClean="0"/>
              <a:t>чверть</a:t>
            </a:r>
            <a:r>
              <a:rPr lang="ru-RU" sz="1600" dirty="0" smtClean="0"/>
              <a:t> 2-го тис. до н. е.). </a:t>
            </a:r>
            <a:r>
              <a:rPr lang="ru-RU" sz="1600" dirty="0" err="1" smtClean="0"/>
              <a:t>Відкрито</a:t>
            </a:r>
            <a:r>
              <a:rPr lang="ru-RU" sz="1600" dirty="0" smtClean="0"/>
              <a:t> </a:t>
            </a:r>
            <a:r>
              <a:rPr lang="ru-RU" sz="1600" dirty="0" err="1" smtClean="0"/>
              <a:t>залишки</a:t>
            </a:r>
            <a:r>
              <a:rPr lang="ru-RU" sz="1600" dirty="0" smtClean="0"/>
              <a:t> </a:t>
            </a:r>
            <a:r>
              <a:rPr lang="ru-RU" sz="1600" dirty="0" err="1" smtClean="0"/>
              <a:t>оборонних</a:t>
            </a:r>
            <a:r>
              <a:rPr lang="ru-RU" sz="1600" dirty="0" smtClean="0"/>
              <a:t> </a:t>
            </a:r>
            <a:r>
              <a:rPr lang="ru-RU" sz="1600" dirty="0" err="1" smtClean="0"/>
              <a:t>споруд</a:t>
            </a:r>
            <a:r>
              <a:rPr lang="ru-RU" sz="1600" dirty="0" smtClean="0"/>
              <a:t> та </a:t>
            </a:r>
            <a:r>
              <a:rPr lang="ru-RU" sz="1600" dirty="0" err="1" smtClean="0"/>
              <a:t>помешкань</a:t>
            </a:r>
            <a:r>
              <a:rPr lang="ru-RU" sz="1600" dirty="0" smtClean="0"/>
              <a:t>(</a:t>
            </a:r>
            <a:r>
              <a:rPr lang="ru-RU" sz="1600" dirty="0" err="1" smtClean="0"/>
              <a:t>втому</a:t>
            </a:r>
            <a:r>
              <a:rPr lang="ru-RU" sz="1600" dirty="0" smtClean="0"/>
              <a:t> </a:t>
            </a:r>
            <a:r>
              <a:rPr lang="ru-RU" sz="1600" dirty="0" err="1" smtClean="0"/>
              <a:t>числі</a:t>
            </a:r>
            <a:r>
              <a:rPr lang="ru-RU" sz="1600" dirty="0" smtClean="0"/>
              <a:t> </a:t>
            </a:r>
            <a:r>
              <a:rPr lang="ru-RU" sz="1600" dirty="0" err="1" smtClean="0"/>
              <a:t>двоповерхового</a:t>
            </a:r>
            <a:r>
              <a:rPr lang="ru-RU" sz="1600" dirty="0" smtClean="0"/>
              <a:t> </a:t>
            </a:r>
            <a:r>
              <a:rPr lang="ru-RU" sz="1600" dirty="0" err="1" smtClean="0"/>
              <a:t>помешкання</a:t>
            </a:r>
            <a:r>
              <a:rPr lang="ru-RU" sz="1600" dirty="0" smtClean="0"/>
              <a:t> правителя, так званий «</a:t>
            </a:r>
            <a:r>
              <a:rPr lang="ru-RU" sz="1600" dirty="0" err="1" smtClean="0"/>
              <a:t>будинок</a:t>
            </a:r>
            <a:r>
              <a:rPr lang="ru-RU" sz="1600" dirty="0" smtClean="0"/>
              <a:t> </a:t>
            </a:r>
            <a:r>
              <a:rPr lang="ru-RU" sz="1600" dirty="0" err="1" smtClean="0"/>
              <a:t>черепиць</a:t>
            </a:r>
            <a:r>
              <a:rPr lang="ru-RU" sz="1600" dirty="0" smtClean="0"/>
              <a:t>», 2-а половина 3-го тис. до н. е.), </a:t>
            </a:r>
            <a:r>
              <a:rPr lang="ru-RU" sz="1600" dirty="0" err="1" smtClean="0"/>
              <a:t>кераміка</a:t>
            </a:r>
            <a:r>
              <a:rPr lang="ru-RU" sz="1600" dirty="0" smtClean="0"/>
              <a:t> та </a:t>
            </a:r>
            <a:r>
              <a:rPr lang="ru-RU" sz="1600" dirty="0" err="1" smtClean="0"/>
              <a:t>поховання</a:t>
            </a:r>
            <a:r>
              <a:rPr lang="ru-RU" sz="1600" dirty="0" smtClean="0"/>
              <a:t>, </a:t>
            </a:r>
            <a:r>
              <a:rPr lang="ru-RU" sz="1600" dirty="0" err="1" smtClean="0"/>
              <a:t>які</a:t>
            </a:r>
            <a:r>
              <a:rPr lang="ru-RU" sz="1600" dirty="0" smtClean="0"/>
              <a:t> належать до </a:t>
            </a:r>
            <a:r>
              <a:rPr lang="ru-RU" sz="1600" dirty="0" err="1" smtClean="0"/>
              <a:t>різних</a:t>
            </a:r>
            <a:r>
              <a:rPr lang="ru-RU" sz="1600" dirty="0" smtClean="0"/>
              <a:t> </a:t>
            </a:r>
            <a:r>
              <a:rPr lang="ru-RU" sz="1600" dirty="0" err="1" smtClean="0"/>
              <a:t>періодів</a:t>
            </a:r>
            <a:r>
              <a:rPr lang="ru-RU" sz="1600" dirty="0" smtClean="0"/>
              <a:t> </a:t>
            </a:r>
            <a:r>
              <a:rPr lang="ru-RU" sz="1600" dirty="0" err="1" smtClean="0"/>
              <a:t>існування</a:t>
            </a:r>
            <a:r>
              <a:rPr lang="ru-RU" sz="1600" dirty="0" smtClean="0"/>
              <a:t> </a:t>
            </a:r>
            <a:r>
              <a:rPr lang="ru-RU" sz="1600" dirty="0" err="1" smtClean="0"/>
              <a:t>поселення.Карстові</a:t>
            </a:r>
            <a:r>
              <a:rPr lang="ru-RU" sz="1600" dirty="0" smtClean="0"/>
              <a:t> </a:t>
            </a:r>
            <a:r>
              <a:rPr lang="ru-RU" sz="1600" dirty="0" err="1" smtClean="0"/>
              <a:t>джерела</a:t>
            </a:r>
            <a:r>
              <a:rPr lang="ru-RU" sz="1600" dirty="0" smtClean="0"/>
              <a:t> </a:t>
            </a:r>
            <a:r>
              <a:rPr lang="ru-RU" sz="1600" dirty="0" err="1" smtClean="0"/>
              <a:t>збереглися</a:t>
            </a:r>
            <a:r>
              <a:rPr lang="ru-RU" sz="1600" dirty="0" smtClean="0"/>
              <a:t> до </a:t>
            </a:r>
            <a:r>
              <a:rPr lang="ru-RU" sz="1600" dirty="0" err="1" smtClean="0"/>
              <a:t>сьогодення</a:t>
            </a:r>
            <a:r>
              <a:rPr lang="ru-RU" sz="1600" dirty="0" smtClean="0"/>
              <a:t>, в той час як озеро у 19 ст. </a:t>
            </a:r>
            <a:r>
              <a:rPr lang="ru-RU" sz="1600" dirty="0" err="1" smtClean="0"/>
              <a:t>зменшилося</a:t>
            </a:r>
            <a:r>
              <a:rPr lang="ru-RU" sz="1600" dirty="0" smtClean="0"/>
              <a:t> до </a:t>
            </a:r>
            <a:r>
              <a:rPr lang="ru-RU" sz="1600" dirty="0" err="1" smtClean="0"/>
              <a:t>розмірів</a:t>
            </a:r>
            <a:r>
              <a:rPr lang="ru-RU" sz="1600" dirty="0" smtClean="0"/>
              <a:t> </a:t>
            </a:r>
            <a:r>
              <a:rPr lang="ru-RU" sz="1600" dirty="0" err="1" smtClean="0"/>
              <a:t>невеликої</a:t>
            </a:r>
            <a:r>
              <a:rPr lang="ru-RU" sz="1600" dirty="0" smtClean="0"/>
              <a:t> </a:t>
            </a:r>
            <a:r>
              <a:rPr lang="ru-RU" sz="1600" dirty="0" err="1" smtClean="0"/>
              <a:t>лагуни</a:t>
            </a:r>
            <a:r>
              <a:rPr lang="ru-RU" sz="1600" dirty="0" smtClean="0"/>
              <a:t>, а </a:t>
            </a:r>
            <a:r>
              <a:rPr lang="ru-RU" sz="1600" dirty="0" err="1" smtClean="0"/>
              <a:t>потім</a:t>
            </a:r>
            <a:r>
              <a:rPr lang="ru-RU" sz="1600" dirty="0" smtClean="0"/>
              <a:t> пересохло. </a:t>
            </a:r>
            <a:r>
              <a:rPr lang="ru-RU" sz="1600" dirty="0" err="1" smtClean="0"/>
              <a:t>Страбон</a:t>
            </a:r>
            <a:r>
              <a:rPr lang="ru-RU" sz="1600" dirty="0" smtClean="0"/>
              <a:t> писав, </a:t>
            </a:r>
            <a:r>
              <a:rPr lang="ru-RU" sz="1600" dirty="0" err="1" smtClean="0"/>
              <a:t>що</a:t>
            </a:r>
            <a:r>
              <a:rPr lang="ru-RU" sz="1600" dirty="0" smtClean="0"/>
              <a:t> </a:t>
            </a:r>
            <a:r>
              <a:rPr lang="ru-RU" sz="1600" dirty="0" err="1" smtClean="0"/>
              <a:t>лернейськіджерела</a:t>
            </a:r>
            <a:r>
              <a:rPr lang="ru-RU" sz="1600" dirty="0" smtClean="0"/>
              <a:t> </a:t>
            </a:r>
            <a:r>
              <a:rPr lang="ru-RU" sz="1600" dirty="0" err="1" smtClean="0"/>
              <a:t>вважалися</a:t>
            </a:r>
            <a:r>
              <a:rPr lang="ru-RU" sz="1600" dirty="0" smtClean="0"/>
              <a:t> </a:t>
            </a:r>
            <a:r>
              <a:rPr lang="ru-RU" sz="1600" dirty="0" err="1" smtClean="0"/>
              <a:t>цілющими</a:t>
            </a:r>
            <a:r>
              <a:rPr lang="ru-RU" sz="1600" dirty="0" smtClean="0"/>
              <a:t> (</a:t>
            </a:r>
            <a:r>
              <a:rPr lang="ru-RU" sz="1600" dirty="0" err="1" smtClean="0"/>
              <a:t>Географія</a:t>
            </a:r>
            <a:r>
              <a:rPr lang="ru-RU" sz="1600" dirty="0" smtClean="0"/>
              <a:t>, 8.6.8). В </a:t>
            </a:r>
            <a:r>
              <a:rPr lang="ru-RU" sz="1600" dirty="0" err="1" smtClean="0"/>
              <a:t>Лерні</a:t>
            </a:r>
            <a:r>
              <a:rPr lang="ru-RU" sz="1600" dirty="0" smtClean="0"/>
              <a:t> </a:t>
            </a:r>
            <a:r>
              <a:rPr lang="ru-RU" sz="1600" dirty="0" err="1" smtClean="0"/>
              <a:t>відзначалися</a:t>
            </a:r>
            <a:r>
              <a:rPr lang="ru-RU" sz="1600" dirty="0" smtClean="0"/>
              <a:t> </a:t>
            </a:r>
            <a:r>
              <a:rPr lang="ru-RU" sz="1600" dirty="0" err="1" smtClean="0"/>
              <a:t>Лернейські</a:t>
            </a:r>
            <a:r>
              <a:rPr lang="ru-RU" sz="1600" dirty="0" smtClean="0"/>
              <a:t> </a:t>
            </a:r>
            <a:r>
              <a:rPr lang="ru-RU" sz="1600" dirty="0" err="1" smtClean="0"/>
              <a:t>містерії</a:t>
            </a:r>
            <a:r>
              <a:rPr lang="ru-RU" sz="1600" dirty="0" smtClean="0"/>
              <a:t>, </a:t>
            </a:r>
            <a:r>
              <a:rPr lang="ru-RU" sz="1600" dirty="0" err="1" smtClean="0"/>
              <a:t>присвячені</a:t>
            </a:r>
            <a:r>
              <a:rPr lang="ru-RU" sz="1600" dirty="0" smtClean="0"/>
              <a:t> </a:t>
            </a:r>
            <a:r>
              <a:rPr lang="ru-RU" sz="1600" dirty="0" err="1" smtClean="0"/>
              <a:t>Деметрі</a:t>
            </a:r>
            <a:r>
              <a:rPr lang="ru-RU" sz="1600" dirty="0" smtClean="0"/>
              <a:t>. </a:t>
            </a:r>
            <a:r>
              <a:rPr lang="ru-RU" sz="1600" dirty="0" err="1" smtClean="0"/>
              <a:t>Поблизу</a:t>
            </a:r>
            <a:r>
              <a:rPr lang="ru-RU" sz="1600" dirty="0" smtClean="0"/>
              <a:t> </a:t>
            </a:r>
            <a:r>
              <a:rPr lang="ru-RU" sz="1600" dirty="0" err="1" smtClean="0"/>
              <a:t>Алкіонського</a:t>
            </a:r>
            <a:r>
              <a:rPr lang="ru-RU" sz="1600" dirty="0" smtClean="0"/>
              <a:t> озера </a:t>
            </a:r>
            <a:r>
              <a:rPr lang="ru-RU" sz="1600" dirty="0" err="1" smtClean="0"/>
              <a:t>був</a:t>
            </a:r>
            <a:r>
              <a:rPr lang="ru-RU" sz="1600" dirty="0" smtClean="0"/>
              <a:t> </a:t>
            </a:r>
            <a:r>
              <a:rPr lang="ru-RU" sz="1600" dirty="0" err="1" smtClean="0"/>
              <a:t>вхід</a:t>
            </a:r>
            <a:r>
              <a:rPr lang="ru-RU" sz="1600" dirty="0" smtClean="0"/>
              <a:t> у </a:t>
            </a:r>
            <a:r>
              <a:rPr lang="ru-RU" sz="1600" dirty="0" err="1" smtClean="0"/>
              <a:t>підземний</a:t>
            </a:r>
            <a:r>
              <a:rPr lang="ru-RU" sz="1600" dirty="0" smtClean="0"/>
              <a:t> </a:t>
            </a:r>
            <a:r>
              <a:rPr lang="ru-RU" sz="1600" dirty="0" err="1" smtClean="0"/>
              <a:t>світ</a:t>
            </a:r>
            <a:r>
              <a:rPr lang="ru-RU" sz="1600" dirty="0" smtClean="0"/>
              <a:t>. </a:t>
            </a:r>
            <a:r>
              <a:rPr lang="ru-RU" sz="1600" dirty="0" err="1" smtClean="0"/>
              <a:t>Павсаній</a:t>
            </a:r>
            <a:r>
              <a:rPr lang="ru-RU" sz="1600" dirty="0" smtClean="0"/>
              <a:t> (2.37.4) та </a:t>
            </a:r>
            <a:r>
              <a:rPr lang="ru-RU" sz="1600" dirty="0" err="1" smtClean="0"/>
              <a:t>його</a:t>
            </a:r>
            <a:r>
              <a:rPr lang="ru-RU" sz="1600" dirty="0" smtClean="0"/>
              <a:t> </a:t>
            </a:r>
            <a:r>
              <a:rPr lang="ru-RU" sz="1600" dirty="0" err="1" smtClean="0"/>
              <a:t>сучасники</a:t>
            </a:r>
            <a:r>
              <a:rPr lang="ru-RU" sz="1600" dirty="0" smtClean="0"/>
              <a:t> </a:t>
            </a:r>
            <a:r>
              <a:rPr lang="ru-RU" sz="1600" dirty="0" err="1" smtClean="0"/>
              <a:t>були</a:t>
            </a:r>
            <a:r>
              <a:rPr lang="ru-RU" sz="1600" dirty="0" smtClean="0"/>
              <a:t> </a:t>
            </a:r>
            <a:r>
              <a:rPr lang="ru-RU" sz="1600" dirty="0" err="1" smtClean="0"/>
              <a:t>переконані,що</a:t>
            </a:r>
            <a:r>
              <a:rPr lang="ru-RU" sz="1600" dirty="0" smtClean="0"/>
              <a:t> озеро </a:t>
            </a:r>
            <a:r>
              <a:rPr lang="ru-RU" sz="1600" dirty="0" err="1" smtClean="0"/>
              <a:t>надзвичайно</a:t>
            </a:r>
            <a:r>
              <a:rPr lang="ru-RU" sz="1600" dirty="0" smtClean="0"/>
              <a:t> </a:t>
            </a:r>
            <a:r>
              <a:rPr lang="ru-RU" sz="1600" dirty="0" err="1" smtClean="0"/>
              <a:t>глибоке</a:t>
            </a:r>
            <a:r>
              <a:rPr lang="ru-RU" sz="1600" dirty="0" smtClean="0"/>
              <a:t>, та </a:t>
            </a:r>
            <a:r>
              <a:rPr lang="ru-RU" sz="1600" dirty="0" err="1" smtClean="0"/>
              <a:t>нікто</a:t>
            </a:r>
            <a:r>
              <a:rPr lang="ru-RU" sz="1600" dirty="0" smtClean="0"/>
              <a:t> </a:t>
            </a:r>
            <a:r>
              <a:rPr lang="ru-RU" sz="1600" dirty="0" err="1" smtClean="0"/>
              <a:t>зі</a:t>
            </a:r>
            <a:r>
              <a:rPr lang="ru-RU" sz="1600" dirty="0" smtClean="0"/>
              <a:t> </a:t>
            </a:r>
            <a:r>
              <a:rPr lang="ru-RU" sz="1600" dirty="0" err="1" smtClean="0"/>
              <a:t>смертних</a:t>
            </a:r>
            <a:r>
              <a:rPr lang="ru-RU" sz="1600" dirty="0" smtClean="0"/>
              <a:t> не </a:t>
            </a:r>
            <a:r>
              <a:rPr lang="ru-RU" sz="1600" dirty="0" err="1" smtClean="0"/>
              <a:t>міг</a:t>
            </a:r>
            <a:r>
              <a:rPr lang="ru-RU" sz="1600" dirty="0" smtClean="0"/>
              <a:t>  </a:t>
            </a:r>
            <a:r>
              <a:rPr lang="ru-RU" sz="1600" dirty="0" err="1" smtClean="0"/>
              <a:t>досягнути</a:t>
            </a:r>
            <a:r>
              <a:rPr lang="ru-RU" sz="1600" dirty="0" smtClean="0"/>
              <a:t> </a:t>
            </a:r>
            <a:r>
              <a:rPr lang="ru-RU" sz="1600" dirty="0" err="1" smtClean="0"/>
              <a:t>його</a:t>
            </a:r>
            <a:r>
              <a:rPr lang="ru-RU" sz="1600" dirty="0" smtClean="0"/>
              <a:t> дна та </a:t>
            </a:r>
            <a:r>
              <a:rPr lang="ru-RU" sz="1600" dirty="0" err="1" smtClean="0"/>
              <a:t>виплисти</a:t>
            </a:r>
            <a:r>
              <a:rPr lang="ru-RU" sz="1600" dirty="0" smtClean="0"/>
              <a:t>. </a:t>
            </a:r>
            <a:r>
              <a:rPr lang="ru-RU" sz="1600" dirty="0" err="1" smtClean="0"/>
              <a:t>Хоронителькою</a:t>
            </a:r>
            <a:r>
              <a:rPr lang="ru-RU" sz="1600" dirty="0" smtClean="0"/>
              <a:t> входу у </a:t>
            </a:r>
            <a:r>
              <a:rPr lang="ru-RU" sz="1600" dirty="0" err="1" smtClean="0"/>
              <a:t>підземний</a:t>
            </a:r>
            <a:r>
              <a:rPr lang="ru-RU" sz="1600" dirty="0" smtClean="0"/>
              <a:t> </a:t>
            </a:r>
            <a:r>
              <a:rPr lang="ru-RU" sz="1600" dirty="0" err="1" smtClean="0"/>
              <a:t>світ</a:t>
            </a:r>
            <a:r>
              <a:rPr lang="ru-RU" sz="1600" dirty="0" smtClean="0"/>
              <a:t> </a:t>
            </a:r>
            <a:r>
              <a:rPr lang="ru-RU" sz="1600" dirty="0" err="1" smtClean="0"/>
              <a:t>була</a:t>
            </a:r>
            <a:r>
              <a:rPr lang="ru-RU" sz="1600" dirty="0" smtClean="0"/>
              <a:t> </a:t>
            </a:r>
            <a:r>
              <a:rPr lang="ru-RU" sz="1600" dirty="0" err="1" smtClean="0"/>
              <a:t>Лернейська</a:t>
            </a:r>
            <a:r>
              <a:rPr lang="ru-RU" sz="1600" dirty="0" smtClean="0"/>
              <a:t> </a:t>
            </a:r>
            <a:r>
              <a:rPr lang="ru-RU" sz="1600" dirty="0" err="1" smtClean="0"/>
              <a:t>гідра</a:t>
            </a:r>
            <a:r>
              <a:rPr lang="ru-RU" sz="1600" dirty="0" smtClean="0"/>
              <a:t>, яку </a:t>
            </a:r>
            <a:r>
              <a:rPr lang="ru-RU" sz="1600" dirty="0" err="1" smtClean="0"/>
              <a:t>потім</a:t>
            </a:r>
            <a:r>
              <a:rPr lang="ru-RU" sz="1600" dirty="0" smtClean="0"/>
              <a:t> убив Геракл.</a:t>
            </a:r>
            <a:endParaRPr lang="ru-RU" sz="1600" dirty="0"/>
          </a:p>
        </p:txBody>
      </p:sp>
      <p:pic>
        <p:nvPicPr>
          <p:cNvPr id="5" name="Содержимое 3" descr="001b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44234" y="0"/>
            <a:ext cx="5799766" cy="4127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План «</a:t>
            </a:r>
            <a:r>
              <a:rPr lang="ru-RU" dirty="0" err="1" smtClean="0"/>
              <a:t>будинку</a:t>
            </a:r>
            <a:r>
              <a:rPr lang="ru-RU" dirty="0" smtClean="0"/>
              <a:t> </a:t>
            </a:r>
            <a:r>
              <a:rPr lang="ru-RU" dirty="0" err="1" smtClean="0"/>
              <a:t>черепиць</a:t>
            </a:r>
            <a:r>
              <a:rPr lang="ru-RU" dirty="0" smtClean="0"/>
              <a:t>" та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реконструкція</a:t>
            </a:r>
            <a:endParaRPr lang="ru-RU" dirty="0"/>
          </a:p>
        </p:txBody>
      </p:sp>
      <p:pic>
        <p:nvPicPr>
          <p:cNvPr id="6" name="Содержимое 5" descr="54426882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19396" y="2714620"/>
            <a:ext cx="4724606" cy="3429024"/>
          </a:xfrm>
        </p:spPr>
      </p:pic>
      <p:pic>
        <p:nvPicPr>
          <p:cNvPr id="5" name="Содержимое 5" descr="54426849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2714620"/>
            <a:ext cx="4500561" cy="3423038"/>
          </a:xfr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796950"/>
          </a:xfrm>
        </p:spPr>
        <p:txBody>
          <a:bodyPr/>
          <a:lstStyle/>
          <a:p>
            <a:r>
              <a:rPr lang="uk-UA" dirty="0" err="1" smtClean="0"/>
              <a:t>Лерна</a:t>
            </a:r>
            <a:r>
              <a:rPr lang="uk-UA" dirty="0" smtClean="0"/>
              <a:t>. Захисні споруди.</a:t>
            </a:r>
            <a:endParaRPr lang="ru-RU" dirty="0"/>
          </a:p>
        </p:txBody>
      </p:sp>
      <p:pic>
        <p:nvPicPr>
          <p:cNvPr id="4" name="Содержимое 3" descr="001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36712"/>
            <a:ext cx="9144000" cy="602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40768"/>
            <a:ext cx="9144000" cy="2952328"/>
          </a:xfrm>
        </p:spPr>
        <p:txBody>
          <a:bodyPr>
            <a:normAutofit/>
          </a:bodyPr>
          <a:lstStyle/>
          <a:p>
            <a:r>
              <a:rPr lang="uk-UA" sz="6600" dirty="0" err="1" smtClean="0"/>
              <a:t>Мікенська</a:t>
            </a:r>
            <a:r>
              <a:rPr lang="uk-UA" sz="6600" dirty="0" smtClean="0"/>
              <a:t> культура</a:t>
            </a:r>
            <a:br>
              <a:rPr lang="uk-UA" sz="6600" dirty="0" smtClean="0"/>
            </a:br>
            <a:r>
              <a:rPr lang="uk-UA" sz="4800" dirty="0" smtClean="0"/>
              <a:t>(</a:t>
            </a:r>
            <a:r>
              <a:rPr lang="uk-UA" sz="4800" dirty="0" err="1" smtClean="0"/>
              <a:t>пізньоелладська</a:t>
            </a:r>
            <a:r>
              <a:rPr lang="uk-UA" sz="4800" dirty="0" smtClean="0"/>
              <a:t>)</a:t>
            </a:r>
            <a:br>
              <a:rPr lang="uk-UA" sz="4800" dirty="0" smtClean="0"/>
            </a:br>
            <a:r>
              <a:rPr lang="uk-UA" dirty="0" smtClean="0"/>
              <a:t>(17-12 ст. до н. е.)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429684" cy="1828800"/>
          </a:xfrm>
        </p:spPr>
        <p:txBody>
          <a:bodyPr/>
          <a:lstStyle/>
          <a:p>
            <a:pPr algn="ctr"/>
            <a:r>
              <a:rPr lang="uk-UA" dirty="0" smtClean="0"/>
              <a:t>Періодизація розвитку </a:t>
            </a:r>
            <a:r>
              <a:rPr lang="uk-UA" dirty="0" err="1" smtClean="0"/>
              <a:t>Мікенської</a:t>
            </a:r>
            <a:r>
              <a:rPr lang="uk-UA" dirty="0" smtClean="0"/>
              <a:t> цивілізації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2928934"/>
            <a:ext cx="8929718" cy="2500330"/>
          </a:xfrm>
        </p:spPr>
        <p:txBody>
          <a:bodyPr>
            <a:normAutofit/>
          </a:bodyPr>
          <a:lstStyle/>
          <a:p>
            <a:r>
              <a:rPr lang="uk-UA" sz="3600" dirty="0" smtClean="0"/>
              <a:t>- </a:t>
            </a:r>
            <a:r>
              <a:rPr lang="uk-UA" sz="3600" dirty="0" err="1" smtClean="0"/>
              <a:t>ранньомікенський</a:t>
            </a:r>
            <a:r>
              <a:rPr lang="uk-UA" sz="3600" dirty="0" smtClean="0"/>
              <a:t> (1700-1550 рр. до н.е.)</a:t>
            </a:r>
            <a:endParaRPr lang="ru-RU" sz="3600" dirty="0" smtClean="0"/>
          </a:p>
          <a:p>
            <a:r>
              <a:rPr lang="uk-UA" sz="3600" dirty="0" smtClean="0"/>
              <a:t>- </a:t>
            </a:r>
            <a:r>
              <a:rPr lang="uk-UA" sz="3600" dirty="0" err="1" smtClean="0"/>
              <a:t>середньомікенський</a:t>
            </a:r>
            <a:r>
              <a:rPr lang="uk-UA" sz="3600" dirty="0" smtClean="0"/>
              <a:t> (1550-1400 рр. до н.е.)</a:t>
            </a:r>
            <a:endParaRPr lang="ru-RU" sz="3600" dirty="0" smtClean="0"/>
          </a:p>
          <a:p>
            <a:r>
              <a:rPr lang="uk-UA" sz="3600" dirty="0" smtClean="0"/>
              <a:t>- </a:t>
            </a:r>
            <a:r>
              <a:rPr lang="uk-UA" sz="3600" dirty="0" err="1" smtClean="0"/>
              <a:t>пізньомікенський</a:t>
            </a:r>
            <a:r>
              <a:rPr lang="uk-UA" sz="3600" dirty="0" smtClean="0"/>
              <a:t> (1400-1200 рр. до н.е.)</a:t>
            </a:r>
            <a:endParaRPr lang="ru-RU" sz="3600" dirty="0" smtClean="0"/>
          </a:p>
          <a:p>
            <a:endParaRPr lang="ru-RU" sz="3600" dirty="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98px-Mycenaean_Greece_u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-13027"/>
            <a:ext cx="8006640" cy="68710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2280" y="0"/>
            <a:ext cx="1944216" cy="5373216"/>
          </a:xfrm>
        </p:spPr>
        <p:txBody>
          <a:bodyPr>
            <a:normAutofit/>
          </a:bodyPr>
          <a:lstStyle/>
          <a:p>
            <a:r>
              <a:rPr lang="uk-UA" sz="2400" dirty="0" smtClean="0"/>
              <a:t>Греція </a:t>
            </a:r>
            <a:r>
              <a:rPr lang="uk-UA" sz="2400" dirty="0" err="1" smtClean="0"/>
              <a:t>Мікенської</a:t>
            </a:r>
            <a:r>
              <a:rPr lang="uk-UA" sz="2400" dirty="0" smtClean="0"/>
              <a:t> доби</a:t>
            </a:r>
            <a:endParaRPr lang="ru-RU" sz="2400" dirty="0"/>
          </a:p>
        </p:txBody>
      </p:sp>
      <p:pic>
        <p:nvPicPr>
          <p:cNvPr id="4" name="Содержимое 3" descr="005kw9fw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1" y="1"/>
            <a:ext cx="692851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221a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872"/>
          <a:stretch/>
        </p:blipFill>
        <p:spPr>
          <a:xfrm>
            <a:off x="-1" y="0"/>
            <a:ext cx="9144001" cy="684887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81"/>
            <a:ext cx="8229600" cy="846158"/>
          </a:xfrm>
        </p:spPr>
        <p:txBody>
          <a:bodyPr/>
          <a:lstStyle/>
          <a:p>
            <a:r>
              <a:rPr lang="uk-UA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Реконструкція </a:t>
            </a:r>
            <a:r>
              <a:rPr lang="uk-UA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Мікен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9256" y="274638"/>
            <a:ext cx="3257544" cy="5940444"/>
          </a:xfrm>
        </p:spPr>
        <p:txBody>
          <a:bodyPr>
            <a:normAutofit/>
          </a:bodyPr>
          <a:lstStyle/>
          <a:p>
            <a:r>
              <a:rPr lang="uk-UA" dirty="0" smtClean="0"/>
              <a:t>Священний ритон у вигляді голови бика</a:t>
            </a:r>
            <a:br>
              <a:rPr lang="uk-UA" dirty="0" smtClean="0"/>
            </a:br>
            <a:r>
              <a:rPr lang="uk-UA" sz="2200" dirty="0" smtClean="0"/>
              <a:t>(Малий палац у </a:t>
            </a:r>
            <a:r>
              <a:rPr lang="uk-UA" sz="2200" dirty="0" err="1" smtClean="0"/>
              <a:t>Кносі</a:t>
            </a:r>
            <a:r>
              <a:rPr lang="uk-UA" sz="2200" dirty="0" smtClean="0"/>
              <a:t>, стеатит зі вставками з гірського кришталю та </a:t>
            </a:r>
            <a:r>
              <a:rPr lang="uk-UA" sz="2200" dirty="0" err="1" smtClean="0"/>
              <a:t>вапняка</a:t>
            </a:r>
            <a:r>
              <a:rPr lang="uk-UA" sz="2200" dirty="0" smtClean="0"/>
              <a:t>,</a:t>
            </a:r>
            <a:br>
              <a:rPr lang="uk-UA" sz="2200" dirty="0" smtClean="0"/>
            </a:br>
            <a:r>
              <a:rPr lang="uk-UA" sz="2200" dirty="0" err="1" smtClean="0"/>
              <a:t>бл</a:t>
            </a:r>
            <a:r>
              <a:rPr lang="uk-UA" sz="2200" dirty="0" smtClean="0"/>
              <a:t>. 1500 рр. до н. е., </a:t>
            </a:r>
            <a:r>
              <a:rPr lang="uk-UA" sz="2200" dirty="0" err="1" smtClean="0"/>
              <a:t>Геракліон</a:t>
            </a:r>
            <a:r>
              <a:rPr lang="uk-UA" sz="2200" dirty="0" smtClean="0"/>
              <a:t>)</a:t>
            </a:r>
            <a:endParaRPr lang="ru-RU" sz="2200" dirty="0"/>
          </a:p>
        </p:txBody>
      </p:sp>
      <p:pic>
        <p:nvPicPr>
          <p:cNvPr id="4" name="Содержимое 3" descr="http://pics.livejournal.com/li_ta_va/pic/0000rt0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-5"/>
            <a:ext cx="5143504" cy="6858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uk-UA" dirty="0" err="1" smtClean="0"/>
              <a:t>Мікени</a:t>
            </a:r>
            <a:endParaRPr lang="ru-RU" dirty="0"/>
          </a:p>
        </p:txBody>
      </p:sp>
      <p:pic>
        <p:nvPicPr>
          <p:cNvPr id="4" name="Содержимое 3" descr="00bde5tq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68760"/>
            <a:ext cx="9144000" cy="55892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4208" y="2000240"/>
            <a:ext cx="2699792" cy="793228"/>
          </a:xfrm>
        </p:spPr>
        <p:txBody>
          <a:bodyPr>
            <a:noAutofit/>
          </a:bodyPr>
          <a:lstStyle/>
          <a:p>
            <a:pPr algn="ctr"/>
            <a:r>
              <a:rPr lang="uk-UA" sz="4800" dirty="0" err="1" smtClean="0"/>
              <a:t>Мікени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4797152"/>
            <a:ext cx="9144000" cy="2060848"/>
          </a:xfrm>
        </p:spPr>
        <p:txBody>
          <a:bodyPr>
            <a:noAutofit/>
          </a:bodyPr>
          <a:lstStyle/>
          <a:p>
            <a:pPr algn="just"/>
            <a:r>
              <a:rPr lang="ru-RU" sz="1600" dirty="0" err="1" smtClean="0"/>
              <a:t>Мікени</a:t>
            </a:r>
            <a:r>
              <a:rPr lang="ru-RU" sz="1600" dirty="0" smtClean="0"/>
              <a:t> </a:t>
            </a:r>
            <a:r>
              <a:rPr lang="ru-RU" sz="1600" dirty="0" err="1" smtClean="0"/>
              <a:t>розташовані</a:t>
            </a:r>
            <a:r>
              <a:rPr lang="ru-RU" sz="1600" dirty="0" smtClean="0"/>
              <a:t> на </a:t>
            </a:r>
            <a:r>
              <a:rPr lang="ru-RU" sz="1600" dirty="0" err="1" smtClean="0"/>
              <a:t>околиці</a:t>
            </a:r>
            <a:r>
              <a:rPr lang="ru-RU" sz="1600" dirty="0" smtClean="0"/>
              <a:t> </a:t>
            </a:r>
            <a:r>
              <a:rPr lang="ru-RU" sz="1600" dirty="0" err="1" smtClean="0"/>
              <a:t>Арголідської</a:t>
            </a:r>
            <a:r>
              <a:rPr lang="ru-RU" sz="1600" dirty="0" smtClean="0"/>
              <a:t> </a:t>
            </a:r>
            <a:r>
              <a:rPr lang="ru-RU" sz="1600" dirty="0" err="1" smtClean="0"/>
              <a:t>долини</a:t>
            </a:r>
            <a:r>
              <a:rPr lang="ru-RU" sz="1600" dirty="0" smtClean="0"/>
              <a:t> </a:t>
            </a:r>
            <a:r>
              <a:rPr lang="ru-RU" sz="1600" dirty="0" err="1" smtClean="0"/>
              <a:t>біля</a:t>
            </a:r>
            <a:r>
              <a:rPr lang="ru-RU" sz="1600" dirty="0" smtClean="0"/>
              <a:t> </a:t>
            </a:r>
            <a:r>
              <a:rPr lang="ru-RU" sz="1600" dirty="0" err="1" smtClean="0"/>
              <a:t>підніжжя</a:t>
            </a:r>
            <a:r>
              <a:rPr lang="ru-RU" sz="1600" dirty="0" smtClean="0"/>
              <a:t> гори </a:t>
            </a:r>
            <a:r>
              <a:rPr lang="ru-RU" sz="1600" dirty="0" err="1" smtClean="0"/>
              <a:t>Евбея</a:t>
            </a:r>
            <a:r>
              <a:rPr lang="ru-RU" sz="1600" dirty="0" smtClean="0"/>
              <a:t>, на </a:t>
            </a:r>
            <a:r>
              <a:rPr lang="ru-RU" sz="1600" dirty="0" err="1" smtClean="0"/>
              <a:t>дорозі</a:t>
            </a:r>
            <a:r>
              <a:rPr lang="ru-RU" sz="1600" dirty="0" smtClean="0"/>
              <a:t>, яка </a:t>
            </a:r>
            <a:r>
              <a:rPr lang="ru-RU" sz="1600" dirty="0" err="1" smtClean="0"/>
              <a:t>поєднувала</a:t>
            </a:r>
            <a:r>
              <a:rPr lang="ru-RU" sz="1600" dirty="0" smtClean="0"/>
              <a:t> </a:t>
            </a:r>
            <a:r>
              <a:rPr lang="ru-RU" sz="1600" dirty="0" err="1" smtClean="0"/>
              <a:t>Арголідську</a:t>
            </a:r>
            <a:r>
              <a:rPr lang="ru-RU" sz="1600" dirty="0" smtClean="0"/>
              <a:t> затоку з </a:t>
            </a:r>
            <a:r>
              <a:rPr lang="ru-RU" sz="1600" dirty="0" err="1" smtClean="0"/>
              <a:t>північчю</a:t>
            </a:r>
            <a:r>
              <a:rPr lang="ru-RU" sz="1600" dirty="0" smtClean="0"/>
              <a:t> (Коринф, </a:t>
            </a:r>
            <a:r>
              <a:rPr lang="ru-RU" sz="1600" dirty="0" err="1" smtClean="0"/>
              <a:t>Афіни</a:t>
            </a:r>
            <a:r>
              <a:rPr lang="ru-RU" sz="1600" dirty="0" smtClean="0"/>
              <a:t>). </a:t>
            </a:r>
            <a:r>
              <a:rPr lang="ru-RU" sz="1600" dirty="0" err="1" smtClean="0"/>
              <a:t>Перші</a:t>
            </a:r>
            <a:r>
              <a:rPr lang="ru-RU" sz="1600" dirty="0" smtClean="0"/>
              <a:t> </a:t>
            </a:r>
            <a:r>
              <a:rPr lang="ru-RU" sz="1600" dirty="0" err="1" smtClean="0"/>
              <a:t>поселення</a:t>
            </a:r>
            <a:r>
              <a:rPr lang="ru-RU" sz="1600" dirty="0" smtClean="0"/>
              <a:t> на </a:t>
            </a:r>
            <a:r>
              <a:rPr lang="ru-RU" sz="1600" dirty="0" err="1" smtClean="0"/>
              <a:t>цьому</a:t>
            </a:r>
            <a:r>
              <a:rPr lang="ru-RU" sz="1600" dirty="0" smtClean="0"/>
              <a:t> </a:t>
            </a:r>
            <a:r>
              <a:rPr lang="ru-RU" sz="1600" dirty="0" err="1" smtClean="0"/>
              <a:t>пагорбі</a:t>
            </a:r>
            <a:r>
              <a:rPr lang="ru-RU" sz="1600" dirty="0" smtClean="0"/>
              <a:t> належать до </a:t>
            </a:r>
            <a:r>
              <a:rPr lang="ru-RU" sz="1600" dirty="0" err="1" smtClean="0"/>
              <a:t>епохи</a:t>
            </a:r>
            <a:r>
              <a:rPr lang="ru-RU" sz="1600" dirty="0" smtClean="0"/>
              <a:t> </a:t>
            </a:r>
            <a:r>
              <a:rPr lang="ru-RU" sz="1600" dirty="0" err="1" smtClean="0"/>
              <a:t>неоліта</a:t>
            </a:r>
            <a:r>
              <a:rPr lang="ru-RU" sz="1600" dirty="0" smtClean="0"/>
              <a:t> (4 тис. до Р.Х.). </a:t>
            </a:r>
            <a:r>
              <a:rPr lang="ru-RU" sz="1600" dirty="0" err="1" smtClean="0"/>
              <a:t>Розквіт</a:t>
            </a:r>
            <a:r>
              <a:rPr lang="ru-RU" sz="1600" dirty="0" smtClean="0"/>
              <a:t> </a:t>
            </a:r>
            <a:r>
              <a:rPr lang="ru-RU" sz="1600" dirty="0" err="1" smtClean="0"/>
              <a:t>Мікен</a:t>
            </a:r>
            <a:r>
              <a:rPr lang="ru-RU" sz="1600" dirty="0" smtClean="0"/>
              <a:t> </a:t>
            </a:r>
            <a:r>
              <a:rPr lang="ru-RU" sz="1600" dirty="0" err="1" smtClean="0"/>
              <a:t>припадає</a:t>
            </a:r>
            <a:r>
              <a:rPr lang="ru-RU" sz="1600" dirty="0" smtClean="0"/>
              <a:t> на </a:t>
            </a:r>
            <a:r>
              <a:rPr lang="ru-RU" sz="1600" dirty="0" err="1" smtClean="0"/>
              <a:t>пізній</a:t>
            </a:r>
            <a:r>
              <a:rPr lang="ru-RU" sz="1600" dirty="0" smtClean="0"/>
              <a:t> </a:t>
            </a:r>
            <a:r>
              <a:rPr lang="ru-RU" sz="1600" dirty="0" err="1" smtClean="0"/>
              <a:t>період</a:t>
            </a:r>
            <a:r>
              <a:rPr lang="ru-RU" sz="1600" dirty="0" smtClean="0"/>
              <a:t> бронзового </a:t>
            </a:r>
            <a:r>
              <a:rPr lang="ru-RU" sz="1600" dirty="0" err="1" smtClean="0"/>
              <a:t>століття</a:t>
            </a:r>
            <a:r>
              <a:rPr lang="ru-RU" sz="1600" dirty="0" smtClean="0"/>
              <a:t> (1350-1200 </a:t>
            </a:r>
            <a:r>
              <a:rPr lang="ru-RU" sz="1600" dirty="0" err="1" smtClean="0"/>
              <a:t>рр</a:t>
            </a:r>
            <a:r>
              <a:rPr lang="ru-RU" sz="1600" dirty="0" smtClean="0"/>
              <a:t>. до Р.Х.). У </a:t>
            </a:r>
            <a:r>
              <a:rPr lang="ru-RU" sz="1600" dirty="0" err="1" smtClean="0"/>
              <a:t>цей</a:t>
            </a:r>
            <a:r>
              <a:rPr lang="ru-RU" sz="1600" dirty="0" smtClean="0"/>
              <a:t> </a:t>
            </a:r>
            <a:r>
              <a:rPr lang="ru-RU" sz="1600" dirty="0" err="1" smtClean="0"/>
              <a:t>період</a:t>
            </a:r>
            <a:r>
              <a:rPr lang="ru-RU" sz="1600" dirty="0" smtClean="0"/>
              <a:t> </a:t>
            </a:r>
            <a:r>
              <a:rPr lang="ru-RU" sz="1600" dirty="0" err="1" smtClean="0"/>
              <a:t>мікенський</a:t>
            </a:r>
            <a:r>
              <a:rPr lang="ru-RU" sz="1600" dirty="0" smtClean="0"/>
              <a:t> акрополь </a:t>
            </a:r>
            <a:r>
              <a:rPr lang="ru-RU" sz="1600" dirty="0" err="1" smtClean="0"/>
              <a:t>був</a:t>
            </a:r>
            <a:r>
              <a:rPr lang="ru-RU" sz="1600" dirty="0" smtClean="0"/>
              <a:t> </a:t>
            </a:r>
            <a:r>
              <a:rPr lang="ru-RU" sz="1600" dirty="0" err="1" smtClean="0"/>
              <a:t>оточений</a:t>
            </a:r>
            <a:r>
              <a:rPr lang="ru-RU" sz="1600" dirty="0" smtClean="0"/>
              <a:t> </a:t>
            </a:r>
            <a:r>
              <a:rPr lang="ru-RU" sz="1600" dirty="0" err="1" smtClean="0"/>
              <a:t>масивними</a:t>
            </a:r>
            <a:r>
              <a:rPr lang="ru-RU" sz="1600" dirty="0" smtClean="0"/>
              <a:t> </a:t>
            </a:r>
            <a:r>
              <a:rPr lang="ru-RU" sz="1600" dirty="0" err="1" smtClean="0"/>
              <a:t>фортифікаційними</a:t>
            </a:r>
            <a:r>
              <a:rPr lang="ru-RU" sz="1600" dirty="0" smtClean="0"/>
              <a:t> </a:t>
            </a:r>
            <a:r>
              <a:rPr lang="ru-RU" sz="1600" dirty="0" err="1" smtClean="0"/>
              <a:t>спорудами</a:t>
            </a:r>
            <a:r>
              <a:rPr lang="ru-RU" sz="1600" dirty="0" smtClean="0"/>
              <a:t>, </a:t>
            </a:r>
            <a:r>
              <a:rPr lang="ru-RU" sz="1600" dirty="0" err="1" smtClean="0"/>
              <a:t>побудованими</a:t>
            </a:r>
            <a:r>
              <a:rPr lang="ru-RU" sz="1600" dirty="0" smtClean="0"/>
              <a:t> у три </a:t>
            </a:r>
            <a:r>
              <a:rPr lang="ru-RU" sz="1600" dirty="0" err="1" smtClean="0"/>
              <a:t>етапи</a:t>
            </a:r>
            <a:r>
              <a:rPr lang="ru-RU" sz="1600" dirty="0" smtClean="0"/>
              <a:t>: 1350, 1250 та 1225 </a:t>
            </a:r>
            <a:r>
              <a:rPr lang="ru-RU" sz="1600" dirty="0" err="1" smtClean="0"/>
              <a:t>рр</a:t>
            </a:r>
            <a:r>
              <a:rPr lang="ru-RU" sz="1600" dirty="0" smtClean="0"/>
              <a:t>. до Р.Х., </a:t>
            </a:r>
            <a:r>
              <a:rPr lang="ru-RU" sz="1600" dirty="0" err="1" smtClean="0"/>
              <a:t>які</a:t>
            </a:r>
            <a:r>
              <a:rPr lang="ru-RU" sz="1600" dirty="0" smtClean="0"/>
              <a:t> </a:t>
            </a:r>
            <a:r>
              <a:rPr lang="ru-RU" sz="1600" dirty="0" err="1" smtClean="0"/>
              <a:t>давні</a:t>
            </a:r>
            <a:r>
              <a:rPr lang="ru-RU" sz="1600" dirty="0" smtClean="0"/>
              <a:t> греки </a:t>
            </a:r>
            <a:r>
              <a:rPr lang="ru-RU" sz="1600" dirty="0" err="1" smtClean="0"/>
              <a:t>називали</a:t>
            </a:r>
            <a:r>
              <a:rPr lang="ru-RU" sz="1600" dirty="0" smtClean="0"/>
              <a:t> «</a:t>
            </a:r>
            <a:r>
              <a:rPr lang="ru-RU" sz="1600" dirty="0" err="1" smtClean="0"/>
              <a:t>циклопічними</a:t>
            </a:r>
            <a:r>
              <a:rPr lang="ru-RU" sz="1600" dirty="0" smtClean="0"/>
              <a:t> </a:t>
            </a:r>
            <a:r>
              <a:rPr lang="ru-RU" sz="1600" dirty="0" err="1" smtClean="0"/>
              <a:t>стінами</a:t>
            </a:r>
            <a:r>
              <a:rPr lang="ru-RU" sz="1600" dirty="0" smtClean="0"/>
              <a:t>». </a:t>
            </a:r>
            <a:r>
              <a:rPr lang="ru-RU" sz="1600" dirty="0" err="1" smtClean="0"/>
              <a:t>Таку</a:t>
            </a:r>
            <a:r>
              <a:rPr lang="ru-RU" sz="1600" dirty="0" smtClean="0"/>
              <a:t> </a:t>
            </a:r>
            <a:r>
              <a:rPr lang="ru-RU" sz="1600" dirty="0" err="1" smtClean="0"/>
              <a:t>назву</a:t>
            </a:r>
            <a:r>
              <a:rPr lang="ru-RU" sz="1600" dirty="0" smtClean="0"/>
              <a:t> </a:t>
            </a:r>
            <a:r>
              <a:rPr lang="ru-RU" sz="1600" dirty="0" err="1" smtClean="0"/>
              <a:t>було</a:t>
            </a:r>
            <a:r>
              <a:rPr lang="ru-RU" sz="1600" dirty="0" smtClean="0"/>
              <a:t> дано через те, </a:t>
            </a:r>
            <a:r>
              <a:rPr lang="ru-RU" sz="1600" dirty="0" err="1" smtClean="0"/>
              <a:t>що</a:t>
            </a:r>
            <a:r>
              <a:rPr lang="ru-RU" sz="1600" dirty="0" smtClean="0"/>
              <a:t> </a:t>
            </a:r>
            <a:r>
              <a:rPr lang="ru-RU" sz="1600" dirty="0" err="1" smtClean="0"/>
              <a:t>що</a:t>
            </a:r>
            <a:r>
              <a:rPr lang="ru-RU" sz="1600" dirty="0" smtClean="0"/>
              <a:t> </a:t>
            </a:r>
            <a:r>
              <a:rPr lang="ru-RU" sz="1600" dirty="0" err="1" smtClean="0"/>
              <a:t>давнім</a:t>
            </a:r>
            <a:r>
              <a:rPr lang="ru-RU" sz="1600" dirty="0" smtClean="0"/>
              <a:t> грекам </a:t>
            </a:r>
            <a:r>
              <a:rPr lang="ru-RU" sz="1600" dirty="0" err="1" smtClean="0"/>
              <a:t>було</a:t>
            </a:r>
            <a:r>
              <a:rPr lang="ru-RU" sz="1600" dirty="0" smtClean="0"/>
              <a:t> </a:t>
            </a:r>
            <a:r>
              <a:rPr lang="ru-RU" sz="1600" dirty="0" err="1" smtClean="0"/>
              <a:t>важко</a:t>
            </a:r>
            <a:r>
              <a:rPr lang="ru-RU" sz="1600" dirty="0" smtClean="0"/>
              <a:t> </a:t>
            </a:r>
            <a:r>
              <a:rPr lang="ru-RU" sz="1600" dirty="0" err="1" smtClean="0"/>
              <a:t>повірити</a:t>
            </a:r>
            <a:r>
              <a:rPr lang="ru-RU" sz="1600" dirty="0" smtClean="0"/>
              <a:t>, </a:t>
            </a:r>
            <a:r>
              <a:rPr lang="ru-RU" sz="1600" dirty="0" err="1" smtClean="0"/>
              <a:t>що</a:t>
            </a:r>
            <a:r>
              <a:rPr lang="ru-RU" sz="1600" dirty="0" smtClean="0"/>
              <a:t> </a:t>
            </a:r>
            <a:r>
              <a:rPr lang="ru-RU" sz="1600" dirty="0" err="1" smtClean="0"/>
              <a:t>такі</a:t>
            </a:r>
            <a:r>
              <a:rPr lang="ru-RU" sz="1600" dirty="0" smtClean="0"/>
              <a:t> </a:t>
            </a:r>
            <a:r>
              <a:rPr lang="ru-RU" sz="1600" dirty="0" err="1" smtClean="0"/>
              <a:t>величезні</a:t>
            </a:r>
            <a:r>
              <a:rPr lang="ru-RU" sz="1600" dirty="0" smtClean="0"/>
              <a:t> </a:t>
            </a:r>
            <a:r>
              <a:rPr lang="ru-RU" sz="1600" dirty="0" err="1" smtClean="0"/>
              <a:t>глиби</a:t>
            </a:r>
            <a:r>
              <a:rPr lang="ru-RU" sz="1600" dirty="0" smtClean="0"/>
              <a:t> (вага </a:t>
            </a:r>
            <a:r>
              <a:rPr lang="ru-RU" sz="1600" dirty="0" err="1" smtClean="0"/>
              <a:t>деяких</a:t>
            </a:r>
            <a:r>
              <a:rPr lang="ru-RU" sz="1600" dirty="0" smtClean="0"/>
              <a:t> доходить до 100 тон), могли бути </a:t>
            </a:r>
            <a:r>
              <a:rPr lang="ru-RU" sz="1600" dirty="0" err="1" smtClean="0"/>
              <a:t>споруджені</a:t>
            </a:r>
            <a:r>
              <a:rPr lang="ru-RU" sz="1600" dirty="0" smtClean="0"/>
              <a:t> людьми.</a:t>
            </a:r>
            <a:endParaRPr lang="ru-RU" sz="1600" dirty="0"/>
          </a:p>
        </p:txBody>
      </p:sp>
      <p:pic>
        <p:nvPicPr>
          <p:cNvPr id="7" name="Содержимое 4" descr="miken0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6444208" cy="480691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8" y="274638"/>
            <a:ext cx="3428992" cy="5869006"/>
          </a:xfrm>
        </p:spPr>
        <p:txBody>
          <a:bodyPr/>
          <a:lstStyle/>
          <a:p>
            <a:r>
              <a:rPr lang="uk-UA" dirty="0" smtClean="0"/>
              <a:t>Циклопічна кладка</a:t>
            </a:r>
            <a:endParaRPr lang="ru-RU" dirty="0"/>
          </a:p>
        </p:txBody>
      </p:sp>
      <p:pic>
        <p:nvPicPr>
          <p:cNvPr id="4" name="Содержимое 3" descr="miken16.jpg"/>
          <p:cNvPicPr>
            <a:picLocks noGrp="1" noChangeAspect="1"/>
          </p:cNvPicPr>
          <p:nvPr>
            <p:ph idx="1"/>
          </p:nvPr>
        </p:nvPicPr>
        <p:blipFill>
          <a:blip r:embed="rId2"/>
          <a:srcRect b="13541"/>
          <a:stretch>
            <a:fillRect/>
          </a:stretch>
        </p:blipFill>
        <p:spPr>
          <a:xfrm>
            <a:off x="0" y="-3275"/>
            <a:ext cx="5357818" cy="68612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2843808" cy="114300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Палац Агамемнона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2143116"/>
            <a:ext cx="3000397" cy="3262321"/>
          </a:xfrm>
        </p:spPr>
        <p:txBody>
          <a:bodyPr>
            <a:noAutofit/>
          </a:bodyPr>
          <a:lstStyle/>
          <a:p>
            <a:r>
              <a:rPr lang="ru-RU" sz="1800" dirty="0" smtClean="0"/>
              <a:t>У </a:t>
            </a:r>
            <a:r>
              <a:rPr lang="ru-RU" sz="1800" dirty="0" err="1" smtClean="0"/>
              <a:t>Мікенах</a:t>
            </a:r>
            <a:r>
              <a:rPr lang="ru-RU" sz="1800" dirty="0" smtClean="0"/>
              <a:t> </a:t>
            </a:r>
            <a:r>
              <a:rPr lang="ru-RU" sz="1800" dirty="0" err="1" smtClean="0"/>
              <a:t>був</a:t>
            </a:r>
            <a:r>
              <a:rPr lang="ru-RU" sz="1800" dirty="0" smtClean="0"/>
              <a:t> «Палац Агамемнона», де, як </a:t>
            </a:r>
            <a:r>
              <a:rPr lang="ru-RU" sz="1800" dirty="0" err="1" smtClean="0"/>
              <a:t>стверджують</a:t>
            </a:r>
            <a:r>
              <a:rPr lang="ru-RU" sz="1800" dirty="0" smtClean="0"/>
              <a:t> </a:t>
            </a:r>
            <a:r>
              <a:rPr lang="ru-RU" sz="1800" dirty="0" err="1" smtClean="0"/>
              <a:t>міфи</a:t>
            </a:r>
            <a:r>
              <a:rPr lang="ru-RU" sz="1800" dirty="0" smtClean="0"/>
              <a:t>, дружина </a:t>
            </a:r>
            <a:r>
              <a:rPr lang="ru-RU" sz="1800" dirty="0" err="1" smtClean="0"/>
              <a:t>могутнього</a:t>
            </a:r>
            <a:r>
              <a:rPr lang="ru-RU" sz="1800" dirty="0" smtClean="0"/>
              <a:t>  Агамемнона </a:t>
            </a:r>
            <a:r>
              <a:rPr lang="ru-RU" sz="1800" dirty="0" err="1" smtClean="0"/>
              <a:t>Клітемнестра</a:t>
            </a:r>
            <a:r>
              <a:rPr lang="ru-RU" sz="1800" dirty="0" smtClean="0"/>
              <a:t> вбила вождя </a:t>
            </a:r>
            <a:r>
              <a:rPr lang="ru-RU" sz="1800" dirty="0" err="1" smtClean="0"/>
              <a:t>усіх</a:t>
            </a:r>
            <a:r>
              <a:rPr lang="ru-RU" sz="1800" dirty="0" smtClean="0"/>
              <a:t> </a:t>
            </a:r>
            <a:r>
              <a:rPr lang="ru-RU" sz="1800" dirty="0" err="1" smtClean="0"/>
              <a:t>греків</a:t>
            </a:r>
            <a:r>
              <a:rPr lang="ru-RU" sz="1800" dirty="0" smtClean="0"/>
              <a:t>, </a:t>
            </a:r>
            <a:r>
              <a:rPr lang="ru-RU" sz="1800" dirty="0" err="1" smtClean="0"/>
              <a:t>який</a:t>
            </a:r>
            <a:r>
              <a:rPr lang="ru-RU" sz="1800" dirty="0" smtClean="0"/>
              <a:t> </a:t>
            </a:r>
            <a:r>
              <a:rPr lang="ru-RU" sz="1800" dirty="0" err="1" smtClean="0"/>
              <a:t>повернувся</a:t>
            </a:r>
            <a:r>
              <a:rPr lang="ru-RU" sz="1800" dirty="0" smtClean="0"/>
              <a:t> з </a:t>
            </a:r>
            <a:r>
              <a:rPr lang="ru-RU" sz="1800" dirty="0" err="1" smtClean="0"/>
              <a:t>Трої</a:t>
            </a:r>
            <a:r>
              <a:rPr lang="ru-RU" sz="1800" dirty="0" smtClean="0"/>
              <a:t>. На </a:t>
            </a:r>
            <a:r>
              <a:rPr lang="ru-RU" sz="1800" dirty="0" err="1" smtClean="0"/>
              <a:t>вершині</a:t>
            </a:r>
            <a:r>
              <a:rPr lang="ru-RU" sz="1800" dirty="0" smtClean="0"/>
              <a:t> </a:t>
            </a:r>
            <a:r>
              <a:rPr lang="ru-RU" sz="1800" dirty="0" err="1" smtClean="0"/>
              <a:t>пагорбу</a:t>
            </a:r>
            <a:r>
              <a:rPr lang="ru-RU" sz="1800" dirty="0" smtClean="0"/>
              <a:t> </a:t>
            </a:r>
            <a:r>
              <a:rPr lang="ru-RU" sz="1800" dirty="0" err="1" smtClean="0"/>
              <a:t>знайдено</a:t>
            </a:r>
            <a:r>
              <a:rPr lang="ru-RU" sz="1800" dirty="0" smtClean="0"/>
              <a:t> </a:t>
            </a:r>
            <a:r>
              <a:rPr lang="ru-RU" sz="1800" dirty="0" err="1" smtClean="0"/>
              <a:t>залишки</a:t>
            </a:r>
            <a:r>
              <a:rPr lang="ru-RU" sz="1800" dirty="0" smtClean="0"/>
              <a:t> палацу, </a:t>
            </a:r>
            <a:r>
              <a:rPr lang="ru-RU" sz="1800" dirty="0" err="1" smtClean="0"/>
              <a:t>нижче</a:t>
            </a:r>
            <a:r>
              <a:rPr lang="ru-RU" sz="1800" dirty="0" smtClean="0"/>
              <a:t> на </a:t>
            </a:r>
            <a:r>
              <a:rPr lang="ru-RU" sz="1800" dirty="0" err="1" smtClean="0"/>
              <a:t>схилі</a:t>
            </a:r>
            <a:r>
              <a:rPr lang="ru-RU" sz="1800" dirty="0" smtClean="0"/>
              <a:t> – </a:t>
            </a:r>
            <a:r>
              <a:rPr lang="ru-RU" sz="1800" dirty="0" err="1" smtClean="0"/>
              <a:t>частково</a:t>
            </a:r>
            <a:r>
              <a:rPr lang="ru-RU" sz="1800" dirty="0" smtClean="0"/>
              <a:t> </a:t>
            </a:r>
            <a:r>
              <a:rPr lang="ru-RU" sz="1800" dirty="0" err="1" smtClean="0"/>
              <a:t>залишки</a:t>
            </a:r>
            <a:r>
              <a:rPr lang="ru-RU" sz="1800" dirty="0" smtClean="0"/>
              <a:t> </a:t>
            </a:r>
            <a:r>
              <a:rPr lang="ru-RU" sz="1800" dirty="0" err="1" smtClean="0"/>
              <a:t>будинків</a:t>
            </a:r>
            <a:r>
              <a:rPr lang="ru-RU" sz="1800" dirty="0" smtClean="0"/>
              <a:t>. </a:t>
            </a:r>
            <a:r>
              <a:rPr lang="ru-RU" sz="1800" dirty="0" err="1" smtClean="0"/>
              <a:t>Збереглися</a:t>
            </a:r>
            <a:r>
              <a:rPr lang="ru-RU" sz="1800" dirty="0" smtClean="0"/>
              <a:t> </a:t>
            </a:r>
            <a:r>
              <a:rPr lang="ru-RU" sz="1800" dirty="0" err="1" smtClean="0"/>
              <a:t>також</a:t>
            </a:r>
            <a:r>
              <a:rPr lang="ru-RU" sz="1800" dirty="0" smtClean="0"/>
              <a:t> </a:t>
            </a:r>
            <a:r>
              <a:rPr lang="ru-RU" sz="1800" dirty="0" err="1" smtClean="0"/>
              <a:t>монументальні</a:t>
            </a:r>
            <a:r>
              <a:rPr lang="ru-RU" sz="1800" dirty="0" smtClean="0"/>
              <a:t> Лев</a:t>
            </a:r>
            <a:r>
              <a:rPr lang="en-US" sz="1800" dirty="0" smtClean="0"/>
              <a:t>’</a:t>
            </a:r>
            <a:r>
              <a:rPr lang="uk-UA" sz="1800" dirty="0" err="1" smtClean="0"/>
              <a:t>ячі</a:t>
            </a:r>
            <a:r>
              <a:rPr lang="uk-UA" sz="1800" dirty="0" smtClean="0"/>
              <a:t> ворота, головні ворота давніх </a:t>
            </a:r>
            <a:r>
              <a:rPr lang="uk-UA" sz="1800" dirty="0" err="1" smtClean="0"/>
              <a:t>Мікен</a:t>
            </a:r>
            <a:r>
              <a:rPr lang="uk-UA" sz="1800" dirty="0" smtClean="0"/>
              <a:t>,з найдавнішим геральдичним символом Європи.</a:t>
            </a:r>
            <a:endParaRPr lang="ru-RU" sz="1800" dirty="0"/>
          </a:p>
        </p:txBody>
      </p:sp>
      <p:pic>
        <p:nvPicPr>
          <p:cNvPr id="5" name="Содержимое 4" descr="cyclopean_walls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12765"/>
          <a:stretch>
            <a:fillRect/>
          </a:stretch>
        </p:blipFill>
        <p:spPr>
          <a:xfrm>
            <a:off x="3000365" y="-1"/>
            <a:ext cx="6143636" cy="3148821"/>
          </a:xfrm>
        </p:spPr>
      </p:pic>
      <p:pic>
        <p:nvPicPr>
          <p:cNvPr id="6" name="Рисунок 5" descr="lion_gat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64" y="3158463"/>
            <a:ext cx="6143636" cy="3699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uk-UA" dirty="0" smtClean="0"/>
              <a:t>Лев</a:t>
            </a:r>
            <a:r>
              <a:rPr lang="en-US" dirty="0" smtClean="0"/>
              <a:t>’</a:t>
            </a:r>
            <a:r>
              <a:rPr lang="uk-UA" dirty="0" err="1" smtClean="0"/>
              <a:t>ячі</a:t>
            </a:r>
            <a:r>
              <a:rPr lang="uk-UA" dirty="0" smtClean="0"/>
              <a:t> ворота. </a:t>
            </a:r>
            <a:r>
              <a:rPr lang="uk-UA" dirty="0" err="1" smtClean="0"/>
              <a:t>Мікени</a:t>
            </a:r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5" name="Содержимое 4" descr="левині ворота.jpg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2522" r="17796"/>
          <a:stretch/>
        </p:blipFill>
        <p:spPr>
          <a:xfrm>
            <a:off x="0" y="2132856"/>
            <a:ext cx="3760108" cy="4725144"/>
          </a:xfrm>
        </p:spPr>
      </p:pic>
      <p:pic>
        <p:nvPicPr>
          <p:cNvPr id="6" name="Содержимое 5" descr="левячі ворота.jpg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8726" r="11674" b="6209"/>
          <a:stretch/>
        </p:blipFill>
        <p:spPr>
          <a:xfrm>
            <a:off x="3779503" y="2132856"/>
            <a:ext cx="5340482" cy="4725144"/>
          </a:xfr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631844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Мегарон</a:t>
            </a:r>
            <a:endParaRPr lang="ru-RU" dirty="0"/>
          </a:p>
        </p:txBody>
      </p:sp>
      <p:pic>
        <p:nvPicPr>
          <p:cNvPr id="5" name="Содержимое 4" descr="0006pkq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785795"/>
            <a:ext cx="9117213" cy="6072206"/>
          </a:xfr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2328849" cy="727058"/>
          </a:xfrm>
        </p:spPr>
        <p:txBody>
          <a:bodyPr>
            <a:normAutofit fontScale="90000"/>
          </a:bodyPr>
          <a:lstStyle/>
          <a:p>
            <a:r>
              <a:rPr lang="uk-UA" sz="4400" dirty="0" err="1" smtClean="0"/>
              <a:t>Мегарон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123728" y="0"/>
            <a:ext cx="7020272" cy="1071570"/>
          </a:xfrm>
        </p:spPr>
        <p:txBody>
          <a:bodyPr>
            <a:noAutofit/>
          </a:bodyPr>
          <a:lstStyle/>
          <a:p>
            <a:r>
              <a:rPr lang="ru-RU" dirty="0" smtClean="0"/>
              <a:t>- </a:t>
            </a:r>
            <a:r>
              <a:rPr lang="ru-RU" dirty="0" err="1" smtClean="0"/>
              <a:t>Тристоронній</a:t>
            </a:r>
            <a:r>
              <a:rPr lang="ru-RU" dirty="0" smtClean="0"/>
              <a:t> </a:t>
            </a:r>
            <a:r>
              <a:rPr lang="ru-RU" dirty="0" err="1" smtClean="0"/>
              <a:t>поділ</a:t>
            </a:r>
            <a:r>
              <a:rPr lang="ru-RU" dirty="0" smtClean="0"/>
              <a:t>: балкон, коридорчик та </a:t>
            </a:r>
            <a:r>
              <a:rPr lang="ru-RU" dirty="0" err="1" smtClean="0"/>
              <a:t>тронна</a:t>
            </a:r>
            <a:r>
              <a:rPr lang="ru-RU" dirty="0" smtClean="0"/>
              <a:t> </a:t>
            </a:r>
            <a:r>
              <a:rPr lang="ru-RU" dirty="0" err="1" smtClean="0"/>
              <a:t>кімната</a:t>
            </a:r>
            <a:r>
              <a:rPr lang="ru-RU" dirty="0" smtClean="0"/>
              <a:t>;</a:t>
            </a:r>
            <a:br>
              <a:rPr lang="ru-RU" dirty="0" smtClean="0"/>
            </a:br>
            <a:r>
              <a:rPr lang="ru-RU" dirty="0" smtClean="0"/>
              <a:t>- </a:t>
            </a:r>
            <a:r>
              <a:rPr lang="ru-RU" dirty="0" err="1" smtClean="0"/>
              <a:t>велике</a:t>
            </a:r>
            <a:r>
              <a:rPr lang="ru-RU" dirty="0" smtClean="0"/>
              <a:t> </a:t>
            </a:r>
            <a:r>
              <a:rPr lang="ru-RU" dirty="0" err="1" smtClean="0"/>
              <a:t>кругле</a:t>
            </a:r>
            <a:r>
              <a:rPr lang="ru-RU" dirty="0" smtClean="0"/>
              <a:t> </a:t>
            </a:r>
            <a:r>
              <a:rPr lang="ru-RU" dirty="0" err="1" smtClean="0"/>
              <a:t>вогнище</a:t>
            </a:r>
            <a:r>
              <a:rPr lang="ru-RU" dirty="0" smtClean="0"/>
              <a:t> в </a:t>
            </a:r>
            <a:r>
              <a:rPr lang="ru-RU" dirty="0" err="1" smtClean="0"/>
              <a:t>центрі</a:t>
            </a:r>
            <a:r>
              <a:rPr lang="ru-RU" dirty="0" smtClean="0"/>
              <a:t> </a:t>
            </a:r>
            <a:r>
              <a:rPr lang="ru-RU" dirty="0" err="1" smtClean="0"/>
              <a:t>тронної</a:t>
            </a:r>
            <a:r>
              <a:rPr lang="ru-RU" dirty="0" smtClean="0"/>
              <a:t> </a:t>
            </a:r>
            <a:r>
              <a:rPr lang="ru-RU" dirty="0" err="1" smtClean="0"/>
              <a:t>кімнати</a:t>
            </a:r>
            <a:r>
              <a:rPr lang="ru-RU" dirty="0" smtClean="0"/>
              <a:t>;</a:t>
            </a:r>
            <a:br>
              <a:rPr lang="ru-RU" dirty="0" smtClean="0"/>
            </a:br>
            <a:r>
              <a:rPr lang="ru-RU" dirty="0" smtClean="0"/>
              <a:t>- 4 колони,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розташовані</a:t>
            </a:r>
            <a:r>
              <a:rPr lang="ru-RU" dirty="0" smtClean="0"/>
              <a:t> у </a:t>
            </a:r>
            <a:r>
              <a:rPr lang="ru-RU" dirty="0" err="1" smtClean="0"/>
              <a:t>формі</a:t>
            </a:r>
            <a:r>
              <a:rPr lang="ru-RU" dirty="0" smtClean="0"/>
              <a:t> квадрата </a:t>
            </a:r>
            <a:r>
              <a:rPr lang="ru-RU" dirty="0" err="1" smtClean="0"/>
              <a:t>навколо</a:t>
            </a:r>
            <a:r>
              <a:rPr lang="ru-RU" dirty="0" smtClean="0"/>
              <a:t> </a:t>
            </a:r>
            <a:r>
              <a:rPr lang="ru-RU" dirty="0" err="1" smtClean="0"/>
              <a:t>каміна</a:t>
            </a:r>
            <a:r>
              <a:rPr lang="ru-RU" dirty="0" smtClean="0"/>
              <a:t> у </a:t>
            </a:r>
            <a:r>
              <a:rPr lang="ru-RU" dirty="0" err="1" smtClean="0"/>
              <a:t>тронній</a:t>
            </a:r>
            <a:r>
              <a:rPr lang="ru-RU" dirty="0" smtClean="0"/>
              <a:t> </a:t>
            </a:r>
            <a:r>
              <a:rPr lang="ru-RU" dirty="0" err="1" smtClean="0"/>
              <a:t>кімнаті</a:t>
            </a:r>
            <a:r>
              <a:rPr lang="ru-RU" dirty="0" smtClean="0"/>
              <a:t>;</a:t>
            </a:r>
            <a:br>
              <a:rPr lang="ru-RU" dirty="0" smtClean="0"/>
            </a:br>
            <a:r>
              <a:rPr lang="ru-RU" dirty="0" smtClean="0"/>
              <a:t>- трон </a:t>
            </a:r>
            <a:r>
              <a:rPr lang="ru-RU" dirty="0" err="1" smtClean="0"/>
              <a:t>розташований</a:t>
            </a:r>
            <a:r>
              <a:rPr lang="ru-RU" dirty="0" smtClean="0"/>
              <a:t> </a:t>
            </a:r>
            <a:r>
              <a:rPr lang="ru-RU" dirty="0" err="1" smtClean="0"/>
              <a:t>навпроти</a:t>
            </a:r>
            <a:r>
              <a:rPr lang="ru-RU" dirty="0" smtClean="0"/>
              <a:t> </a:t>
            </a:r>
            <a:r>
              <a:rPr lang="ru-RU" dirty="0" err="1" smtClean="0"/>
              <a:t>середини</a:t>
            </a:r>
            <a:r>
              <a:rPr lang="ru-RU" dirty="0" smtClean="0"/>
              <a:t> </a:t>
            </a:r>
            <a:r>
              <a:rPr lang="ru-RU" dirty="0" err="1" smtClean="0"/>
              <a:t>правої</a:t>
            </a:r>
            <a:r>
              <a:rPr lang="ru-RU" dirty="0" smtClean="0"/>
              <a:t> </a:t>
            </a:r>
            <a:r>
              <a:rPr lang="ru-RU" dirty="0" err="1" smtClean="0"/>
              <a:t>стіни</a:t>
            </a:r>
            <a:r>
              <a:rPr lang="ru-RU" dirty="0" smtClean="0"/>
              <a:t> в </a:t>
            </a:r>
            <a:r>
              <a:rPr lang="ru-RU" dirty="0" err="1" smtClean="0"/>
              <a:t>тронній</a:t>
            </a:r>
            <a:r>
              <a:rPr lang="ru-RU" dirty="0" smtClean="0"/>
              <a:t> </a:t>
            </a:r>
            <a:r>
              <a:rPr lang="ru-RU" dirty="0" err="1" smtClean="0"/>
              <a:t>кімнаті</a:t>
            </a:r>
            <a:r>
              <a:rPr lang="ru-RU" dirty="0" smtClean="0"/>
              <a:t>;</a:t>
            </a:r>
            <a:br>
              <a:rPr lang="ru-RU" dirty="0" smtClean="0"/>
            </a:br>
            <a:r>
              <a:rPr lang="ru-RU" dirty="0" smtClean="0"/>
              <a:t>- </a:t>
            </a:r>
            <a:r>
              <a:rPr lang="ru-RU" dirty="0" err="1" smtClean="0"/>
              <a:t>підлога</a:t>
            </a:r>
            <a:r>
              <a:rPr lang="ru-RU" dirty="0" smtClean="0"/>
              <a:t> та </a:t>
            </a:r>
            <a:r>
              <a:rPr lang="ru-RU" dirty="0" err="1" smtClean="0"/>
              <a:t>стіни</a:t>
            </a:r>
            <a:r>
              <a:rPr lang="ru-RU" dirty="0" smtClean="0"/>
              <a:t> мегарона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прикрашені</a:t>
            </a:r>
            <a:r>
              <a:rPr lang="ru-RU" dirty="0" smtClean="0"/>
              <a:t> фресками та </a:t>
            </a:r>
            <a:r>
              <a:rPr lang="ru-RU" dirty="0" err="1" smtClean="0"/>
              <a:t>геометричними</a:t>
            </a:r>
            <a:r>
              <a:rPr lang="ru-RU" dirty="0" smtClean="0"/>
              <a:t> орнаментами;</a:t>
            </a:r>
            <a:br>
              <a:rPr lang="ru-RU" dirty="0" smtClean="0"/>
            </a:br>
            <a:r>
              <a:rPr lang="ru-RU" dirty="0" smtClean="0"/>
              <a:t>- </a:t>
            </a:r>
            <a:r>
              <a:rPr lang="ru-RU" dirty="0" err="1" smtClean="0"/>
              <a:t>біля</a:t>
            </a:r>
            <a:r>
              <a:rPr lang="ru-RU" dirty="0" smtClean="0"/>
              <a:t> </a:t>
            </a:r>
            <a:r>
              <a:rPr lang="ru-RU" dirty="0" err="1" smtClean="0"/>
              <a:t>правої</a:t>
            </a:r>
            <a:r>
              <a:rPr lang="ru-RU" dirty="0" smtClean="0"/>
              <a:t> та </a:t>
            </a:r>
            <a:r>
              <a:rPr lang="ru-RU" dirty="0" err="1" smtClean="0"/>
              <a:t>лівої</a:t>
            </a:r>
            <a:r>
              <a:rPr lang="ru-RU" dirty="0" smtClean="0"/>
              <a:t> </a:t>
            </a:r>
            <a:r>
              <a:rPr lang="ru-RU" dirty="0" err="1" smtClean="0"/>
              <a:t>стін</a:t>
            </a:r>
            <a:r>
              <a:rPr lang="ru-RU" dirty="0" smtClean="0"/>
              <a:t> </a:t>
            </a:r>
            <a:r>
              <a:rPr lang="ru-RU" dirty="0" err="1" smtClean="0"/>
              <a:t>тронної</a:t>
            </a:r>
            <a:r>
              <a:rPr lang="ru-RU" dirty="0" smtClean="0"/>
              <a:t> </a:t>
            </a:r>
            <a:r>
              <a:rPr lang="ru-RU" dirty="0" err="1" smtClean="0"/>
              <a:t>зали</a:t>
            </a:r>
            <a:r>
              <a:rPr lang="ru-RU" dirty="0" smtClean="0"/>
              <a:t> </a:t>
            </a:r>
            <a:r>
              <a:rPr lang="ru-RU" dirty="0" err="1" smtClean="0"/>
              <a:t>розташовані</a:t>
            </a:r>
            <a:r>
              <a:rPr lang="ru-RU" dirty="0" smtClean="0"/>
              <a:t> </a:t>
            </a:r>
            <a:r>
              <a:rPr lang="ru-RU" dirty="0" err="1" smtClean="0"/>
              <a:t>камінні</a:t>
            </a:r>
            <a:r>
              <a:rPr lang="ru-RU" dirty="0" smtClean="0"/>
              <a:t> </a:t>
            </a:r>
            <a:r>
              <a:rPr lang="ru-RU" dirty="0" err="1" smtClean="0"/>
              <a:t>лавиці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Содержимое 3" descr="0020155b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412776"/>
            <a:ext cx="9144000" cy="5445224"/>
          </a:xfr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46158"/>
          </a:xfrm>
        </p:spPr>
        <p:txBody>
          <a:bodyPr/>
          <a:lstStyle/>
          <a:p>
            <a:r>
              <a:rPr lang="ru-RU" dirty="0" err="1" smtClean="0"/>
              <a:t>Шахтні</a:t>
            </a:r>
            <a:r>
              <a:rPr lang="ru-RU" dirty="0" smtClean="0"/>
              <a:t> </a:t>
            </a:r>
            <a:r>
              <a:rPr lang="ru-RU" dirty="0" err="1" smtClean="0"/>
              <a:t>гробниці</a:t>
            </a:r>
            <a:r>
              <a:rPr lang="ru-RU" dirty="0" smtClean="0"/>
              <a:t> кола А</a:t>
            </a:r>
            <a:endParaRPr lang="ru-RU" dirty="0"/>
          </a:p>
        </p:txBody>
      </p:sp>
      <p:pic>
        <p:nvPicPr>
          <p:cNvPr id="4" name="Содержимое 3" descr="miken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80845"/>
            <a:ext cx="9144000" cy="60771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miken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80" y="1"/>
            <a:ext cx="914588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72166"/>
            <a:ext cx="9144000" cy="785834"/>
          </a:xfrm>
        </p:spPr>
        <p:txBody>
          <a:bodyPr>
            <a:norm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Шахтні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гробниці</a:t>
            </a:r>
            <a:r>
              <a:rPr lang="ru-RU" dirty="0" smtClean="0">
                <a:solidFill>
                  <a:schemeClr val="bg1"/>
                </a:solidFill>
              </a:rPr>
              <a:t> кола 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760" y="0"/>
            <a:ext cx="3143240" cy="6858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Стела </a:t>
            </a:r>
            <a:r>
              <a:rPr lang="ru-RU" sz="3200" dirty="0" err="1" smtClean="0"/>
              <a:t>шахтної</a:t>
            </a:r>
            <a:r>
              <a:rPr lang="ru-RU" sz="3200" dirty="0" smtClean="0"/>
              <a:t> </a:t>
            </a:r>
            <a:r>
              <a:rPr lang="ru-RU" sz="3200" dirty="0" err="1" smtClean="0"/>
              <a:t>гробниці</a:t>
            </a:r>
            <a:r>
              <a:rPr lang="ru-RU" sz="3200" dirty="0" smtClean="0"/>
              <a:t> </a:t>
            </a:r>
            <a:br>
              <a:rPr lang="ru-RU" sz="3200" dirty="0" smtClean="0"/>
            </a:br>
            <a:r>
              <a:rPr lang="ru-RU" sz="3200" dirty="0" smtClean="0"/>
              <a:t>кола А </a:t>
            </a:r>
            <a:br>
              <a:rPr lang="ru-RU" sz="3200" dirty="0" smtClean="0"/>
            </a:br>
            <a:r>
              <a:rPr lang="ru-RU" sz="3200" dirty="0" err="1" smtClean="0"/>
              <a:t>із</a:t>
            </a:r>
            <a:r>
              <a:rPr lang="ru-RU" sz="3200" dirty="0" smtClean="0"/>
              <a:t> </a:t>
            </a:r>
            <a:r>
              <a:rPr lang="ru-RU" sz="3200" dirty="0" err="1" smtClean="0"/>
              <a:t>зображенням</a:t>
            </a:r>
            <a:r>
              <a:rPr lang="ru-RU" sz="3200" dirty="0" smtClean="0"/>
              <a:t> </a:t>
            </a:r>
            <a:r>
              <a:rPr lang="ru-RU" sz="3200" dirty="0" err="1" smtClean="0"/>
              <a:t>колісниці</a:t>
            </a:r>
            <a:endParaRPr lang="ru-RU" sz="3200" dirty="0"/>
          </a:p>
        </p:txBody>
      </p:sp>
      <p:pic>
        <p:nvPicPr>
          <p:cNvPr id="4" name="Содержимое 3" descr="miken14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91779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pics.livejournal.com/li_ta_va/pic/0000sa6q">
            <a:hlinkClick r:id="rId2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445" r="471"/>
          <a:stretch/>
        </p:blipFill>
        <p:spPr bwMode="auto">
          <a:xfrm>
            <a:off x="21665" y="0"/>
            <a:ext cx="91223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Лабрис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bb99bg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667" r="4167"/>
          <a:stretch/>
        </p:blipFill>
        <p:spPr>
          <a:xfrm>
            <a:off x="0" y="1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632488"/>
            <a:ext cx="9144000" cy="1225512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Скарбниця </a:t>
            </a:r>
            <a:r>
              <a:rPr lang="uk-UA" dirty="0" err="1" smtClean="0">
                <a:solidFill>
                  <a:schemeClr val="bg1"/>
                </a:solidFill>
              </a:rPr>
              <a:t>Атрея</a:t>
            </a:r>
            <a:r>
              <a:rPr lang="uk-UA" dirty="0" smtClean="0">
                <a:solidFill>
                  <a:schemeClr val="bg1"/>
                </a:solidFill>
              </a:rPr>
              <a:t>. Реконструкція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06s85a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09" t="1578" r="1384" b="9961"/>
          <a:stretch/>
        </p:blipFill>
        <p:spPr>
          <a:xfrm>
            <a:off x="-1" y="0"/>
            <a:ext cx="914400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46158"/>
          </a:xfrm>
        </p:spPr>
        <p:txBody>
          <a:bodyPr/>
          <a:lstStyle/>
          <a:p>
            <a:r>
              <a:rPr lang="uk-UA" dirty="0" smtClean="0"/>
              <a:t>Скарбниця </a:t>
            </a:r>
            <a:r>
              <a:rPr lang="uk-UA" dirty="0" err="1" smtClean="0"/>
              <a:t>Атрея</a:t>
            </a:r>
            <a:endParaRPr lang="ru-RU" dirty="0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7818" y="0"/>
            <a:ext cx="3371816" cy="4929198"/>
          </a:xfrm>
        </p:spPr>
        <p:txBody>
          <a:bodyPr/>
          <a:lstStyle/>
          <a:p>
            <a:r>
              <a:rPr lang="uk-UA" dirty="0" smtClean="0"/>
              <a:t>Скарбниця </a:t>
            </a:r>
            <a:r>
              <a:rPr lang="uk-UA" dirty="0" err="1" smtClean="0"/>
              <a:t>Атрея</a:t>
            </a:r>
            <a:endParaRPr lang="ru-RU" dirty="0"/>
          </a:p>
        </p:txBody>
      </p:sp>
      <p:pic>
        <p:nvPicPr>
          <p:cNvPr id="4" name="Содержимое 3" descr="mycenae58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5"/>
            <a:ext cx="5143504" cy="6858005"/>
          </a:xfr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1qst7b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32" r="4333" b="4802"/>
          <a:stretch/>
        </p:blipFill>
        <p:spPr>
          <a:xfrm>
            <a:off x="0" y="1"/>
            <a:ext cx="9144000" cy="684542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949280"/>
            <a:ext cx="9144000" cy="90872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Фреска (</a:t>
            </a:r>
            <a:r>
              <a:rPr lang="ru-RU" dirty="0" err="1" smtClean="0">
                <a:solidFill>
                  <a:schemeClr val="bg1"/>
                </a:solidFill>
              </a:rPr>
              <a:t>Мікени</a:t>
            </a:r>
            <a:r>
              <a:rPr lang="ru-RU" dirty="0" smtClean="0">
                <a:solidFill>
                  <a:schemeClr val="bg1"/>
                </a:solidFill>
              </a:rPr>
              <a:t>, 1150 р. до н.е.)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640x480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040" t="6201" r="-1" b="8216"/>
          <a:stretch/>
        </p:blipFill>
        <p:spPr>
          <a:xfrm>
            <a:off x="-15241" y="0"/>
            <a:ext cx="9159241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346"/>
          </a:xfrm>
        </p:spPr>
        <p:txBody>
          <a:bodyPr>
            <a:noAutofit/>
          </a:bodyPr>
          <a:lstStyle/>
          <a:p>
            <a:r>
              <a:rPr lang="ru-RU" sz="3400" dirty="0" smtClean="0">
                <a:solidFill>
                  <a:schemeClr val="bg1"/>
                </a:solidFill>
              </a:rPr>
              <a:t>Фреска «</a:t>
            </a:r>
            <a:r>
              <a:rPr lang="ru-RU" sz="3400" dirty="0" err="1" smtClean="0">
                <a:solidFill>
                  <a:schemeClr val="bg1"/>
                </a:solidFill>
              </a:rPr>
              <a:t>Полювання</a:t>
            </a:r>
            <a:r>
              <a:rPr lang="ru-RU" sz="3400" dirty="0" smtClean="0">
                <a:solidFill>
                  <a:schemeClr val="bg1"/>
                </a:solidFill>
              </a:rPr>
              <a:t> на кабана",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uk-UA" sz="3400" dirty="0" smtClean="0">
                <a:solidFill>
                  <a:schemeClr val="bg1"/>
                </a:solidFill>
              </a:rPr>
              <a:t>Т</a:t>
            </a:r>
            <a:r>
              <a:rPr lang="ru-RU" sz="3400" dirty="0" err="1" smtClean="0">
                <a:solidFill>
                  <a:schemeClr val="bg1"/>
                </a:solidFill>
              </a:rPr>
              <a:t>иринф</a:t>
            </a:r>
            <a:endParaRPr lang="ru-RU" sz="3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9256" y="274638"/>
            <a:ext cx="3257544" cy="5511816"/>
          </a:xfrm>
        </p:spPr>
        <p:txBody>
          <a:bodyPr>
            <a:normAutofit/>
          </a:bodyPr>
          <a:lstStyle/>
          <a:p>
            <a:r>
              <a:rPr lang="ru-RU" dirty="0" smtClean="0"/>
              <a:t>Фреска.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2800" dirty="0" err="1" smtClean="0"/>
              <a:t>Пілос</a:t>
            </a:r>
            <a:r>
              <a:rPr lang="ru-RU" sz="2800" dirty="0" smtClean="0"/>
              <a:t>,</a:t>
            </a:r>
            <a:br>
              <a:rPr lang="ru-RU" sz="2800" dirty="0" smtClean="0"/>
            </a:br>
            <a:r>
              <a:rPr lang="ru-RU" sz="2800" dirty="0" smtClean="0"/>
              <a:t>13 ст. до </a:t>
            </a:r>
            <a:r>
              <a:rPr lang="ru-RU" sz="2800" dirty="0" err="1" smtClean="0"/>
              <a:t>н.е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4" name="Содержимое 3" descr="s640x48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8847"/>
            <a:ext cx="5214942" cy="6876847"/>
          </a:xfr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640x48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28" r="4906" b="5350"/>
          <a:stretch/>
        </p:blipFill>
        <p:spPr>
          <a:xfrm>
            <a:off x="-1" y="0"/>
            <a:ext cx="9144001" cy="689267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661248"/>
            <a:ext cx="9144000" cy="1196752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Фреска («Палац Нестора" в </a:t>
            </a:r>
            <a:r>
              <a:rPr lang="ru-RU" sz="4000" dirty="0" err="1" smtClean="0">
                <a:solidFill>
                  <a:schemeClr val="bg1"/>
                </a:solidFill>
              </a:rPr>
              <a:t>Пілосі</a:t>
            </a:r>
            <a:r>
              <a:rPr lang="ru-RU" sz="4000" dirty="0" smtClean="0">
                <a:solidFill>
                  <a:schemeClr val="bg1"/>
                </a:solidFill>
              </a:rPr>
              <a:t>)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ru-RU" sz="2800" dirty="0" err="1" smtClean="0"/>
              <a:t>Реконструкція</a:t>
            </a:r>
            <a:r>
              <a:rPr lang="ru-RU" sz="2800" dirty="0" smtClean="0"/>
              <a:t> «Палацу Нестора" в </a:t>
            </a:r>
            <a:r>
              <a:rPr lang="ru-RU" sz="2800" dirty="0" err="1" smtClean="0"/>
              <a:t>Пілосі</a:t>
            </a:r>
            <a:endParaRPr lang="ru-RU" sz="2800" dirty="0"/>
          </a:p>
        </p:txBody>
      </p:sp>
      <p:pic>
        <p:nvPicPr>
          <p:cNvPr id="4" name="Содержимое 3" descr="s640x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57238"/>
            <a:ext cx="9144000" cy="6100762"/>
          </a:xfr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63184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Фреска </a:t>
            </a:r>
            <a:r>
              <a:rPr lang="ru-RU" sz="3200" dirty="0" err="1" smtClean="0"/>
              <a:t>з</a:t>
            </a:r>
            <a:r>
              <a:rPr lang="ru-RU" sz="3200" dirty="0" smtClean="0"/>
              <a:t> «Палацу Нестора" в </a:t>
            </a:r>
            <a:r>
              <a:rPr lang="ru-RU" sz="3200" dirty="0" err="1" smtClean="0"/>
              <a:t>Пілосі</a:t>
            </a:r>
            <a:endParaRPr lang="ru-RU" sz="3200" dirty="0"/>
          </a:p>
        </p:txBody>
      </p:sp>
      <p:pic>
        <p:nvPicPr>
          <p:cNvPr id="4" name="Содержимое 3" descr="40x48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14399"/>
            <a:ext cx="9144000" cy="5943601"/>
          </a:xfrm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85794"/>
          </a:xfrm>
        </p:spPr>
        <p:txBody>
          <a:bodyPr>
            <a:normAutofit/>
          </a:bodyPr>
          <a:lstStyle/>
          <a:p>
            <a:r>
              <a:rPr lang="uk-UA" sz="2000" dirty="0" smtClean="0"/>
              <a:t>Маска Агамемнона. </a:t>
            </a:r>
            <a:r>
              <a:rPr lang="en-US" sz="2000" dirty="0" smtClean="0"/>
              <a:t>XVI </a:t>
            </a:r>
            <a:r>
              <a:rPr lang="uk-UA" sz="2000" dirty="0" err="1" smtClean="0"/>
              <a:t>ст</a:t>
            </a:r>
            <a:r>
              <a:rPr lang="ru-RU" sz="2000" dirty="0" smtClean="0"/>
              <a:t>. до н.</a:t>
            </a:r>
            <a:r>
              <a:rPr lang="uk-UA" sz="2000" dirty="0" smtClean="0"/>
              <a:t>е</a:t>
            </a:r>
            <a:r>
              <a:rPr lang="ru-RU" sz="2000" dirty="0" smtClean="0"/>
              <a:t>.  </a:t>
            </a:r>
            <a:r>
              <a:rPr lang="uk-UA" sz="2000" dirty="0" smtClean="0"/>
              <a:t>З гробниць у </a:t>
            </a:r>
            <a:r>
              <a:rPr lang="uk-UA" sz="2000" dirty="0" err="1" smtClean="0"/>
              <a:t>Мікенах</a:t>
            </a:r>
            <a:r>
              <a:rPr lang="uk-UA" sz="2000" dirty="0" smtClean="0"/>
              <a:t> Зберігається в Національному музеї, Афіни, Греція</a:t>
            </a:r>
            <a:endParaRPr lang="ru-RU" sz="2000" dirty="0"/>
          </a:p>
        </p:txBody>
      </p:sp>
      <p:pic>
        <p:nvPicPr>
          <p:cNvPr id="4" name="Содержимое 3" descr="1_127684679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72245"/>
            <a:ext cx="9144000" cy="60857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Clipboard02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79381" y="1"/>
            <a:ext cx="636461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73050"/>
            <a:ext cx="2699792" cy="1139726"/>
          </a:xfrm>
        </p:spPr>
        <p:txBody>
          <a:bodyPr>
            <a:normAutofit/>
          </a:bodyPr>
          <a:lstStyle/>
          <a:p>
            <a:pPr algn="ctr"/>
            <a:r>
              <a:rPr lang="ru-RU" sz="4800" dirty="0" err="1" smtClean="0"/>
              <a:t>Лабрис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33104" y="1844824"/>
            <a:ext cx="2804904" cy="5013176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 smtClean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Подвійна</a:t>
            </a:r>
            <a:r>
              <a:rPr lang="ru-RU" sz="2800" dirty="0" smtClean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2800" dirty="0" err="1" smtClean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сокира</a:t>
            </a:r>
            <a:r>
              <a:rPr lang="ru-RU" sz="2800" dirty="0" smtClean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2800" dirty="0" err="1" smtClean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з</a:t>
            </a:r>
            <a:r>
              <a:rPr lang="ru-RU" sz="2800" dirty="0" smtClean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2800" dirty="0" err="1" smtClean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критським</a:t>
            </a:r>
            <a:r>
              <a:rPr lang="ru-RU" sz="2800" dirty="0" smtClean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2800" dirty="0" err="1" smtClean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ієрогліфічним</a:t>
            </a:r>
            <a:r>
              <a:rPr lang="ru-RU" sz="2800" dirty="0" smtClean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письмом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2483767" cy="1916832"/>
          </a:xfrm>
        </p:spPr>
        <p:txBody>
          <a:bodyPr/>
          <a:lstStyle/>
          <a:p>
            <a:pPr algn="ctr"/>
            <a:r>
              <a:rPr lang="ru-RU" sz="3000" b="1" dirty="0" err="1" smtClean="0"/>
              <a:t>Поховальна</a:t>
            </a:r>
            <a:r>
              <a:rPr lang="ru-RU" sz="3000" b="1" dirty="0" smtClean="0"/>
              <a:t> маска.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16 ст. до н. е.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988840"/>
            <a:ext cx="2500299" cy="4869160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1800" dirty="0" err="1" smtClean="0"/>
              <a:t>Листове</a:t>
            </a:r>
            <a:r>
              <a:rPr lang="ru-RU" sz="1800" dirty="0" smtClean="0"/>
              <a:t> золото; чеканка; </a:t>
            </a:r>
            <a:r>
              <a:rPr lang="ru-RU" sz="1800" dirty="0" err="1" smtClean="0"/>
              <a:t>гравірування</a:t>
            </a:r>
            <a:r>
              <a:rPr lang="ru-RU" sz="1800" dirty="0" smtClean="0"/>
              <a:t>.</a:t>
            </a:r>
            <a:br>
              <a:rPr lang="ru-RU" sz="1800" dirty="0" smtClean="0"/>
            </a:br>
            <a:r>
              <a:rPr lang="ru-RU" sz="1800" dirty="0"/>
              <a:t>З</a:t>
            </a:r>
            <a:r>
              <a:rPr lang="ru-RU" sz="1800" dirty="0" smtClean="0"/>
              <a:t> </a:t>
            </a:r>
            <a:r>
              <a:rPr lang="ru-RU" sz="1800" dirty="0" err="1" smtClean="0"/>
              <a:t>гробниці</a:t>
            </a:r>
            <a:r>
              <a:rPr lang="ru-RU" sz="1800" dirty="0" smtClean="0"/>
              <a:t> V кола в </a:t>
            </a:r>
            <a:r>
              <a:rPr lang="ru-RU" sz="1800" dirty="0" err="1" smtClean="0"/>
              <a:t>Мікенах</a:t>
            </a:r>
            <a:r>
              <a:rPr lang="ru-RU" sz="1800" dirty="0" smtClean="0"/>
              <a:t>. </a:t>
            </a:r>
            <a:r>
              <a:rPr lang="ru-RU" sz="1800" dirty="0" err="1" smtClean="0"/>
              <a:t>Шліман</a:t>
            </a:r>
            <a:r>
              <a:rPr lang="ru-RU" sz="1800" dirty="0" smtClean="0"/>
              <a:t> </a:t>
            </a:r>
            <a:r>
              <a:rPr lang="ru-RU" sz="1800" dirty="0" err="1" smtClean="0"/>
              <a:t>помилково</a:t>
            </a:r>
            <a:r>
              <a:rPr lang="ru-RU" sz="1800" dirty="0" smtClean="0"/>
              <a:t> приписав </a:t>
            </a:r>
            <a:r>
              <a:rPr lang="ru-RU" sz="1800" dirty="0" err="1" smtClean="0"/>
              <a:t>цю</a:t>
            </a:r>
            <a:r>
              <a:rPr lang="ru-RU" sz="1800" dirty="0" smtClean="0"/>
              <a:t> маску легендарному царю Агамемнону. </a:t>
            </a:r>
            <a:r>
              <a:rPr lang="ru-RU" sz="1800" dirty="0" err="1" smtClean="0"/>
              <a:t>Насправді</a:t>
            </a:r>
            <a:r>
              <a:rPr lang="ru-RU" sz="1800" dirty="0" smtClean="0"/>
              <a:t> маска належала </a:t>
            </a:r>
            <a:r>
              <a:rPr lang="ru-RU" sz="1800" dirty="0" err="1" smtClean="0"/>
              <a:t>мікенському</a:t>
            </a:r>
            <a:r>
              <a:rPr lang="ru-RU" sz="1800" dirty="0" smtClean="0"/>
              <a:t> царю, </a:t>
            </a:r>
            <a:r>
              <a:rPr lang="ru-RU" sz="1800" dirty="0" err="1" smtClean="0"/>
              <a:t>який</a:t>
            </a:r>
            <a:r>
              <a:rPr lang="ru-RU" sz="1800" dirty="0" smtClean="0"/>
              <a:t> жив у </a:t>
            </a:r>
            <a:r>
              <a:rPr lang="ru-RU" sz="1800" dirty="0" err="1" smtClean="0"/>
              <a:t>першій</a:t>
            </a:r>
            <a:r>
              <a:rPr lang="ru-RU" sz="1800" dirty="0" smtClean="0"/>
              <a:t> </a:t>
            </a:r>
            <a:r>
              <a:rPr lang="ru-RU" sz="1800" dirty="0" err="1" smtClean="0"/>
              <a:t>половині</a:t>
            </a:r>
            <a:r>
              <a:rPr lang="ru-RU" sz="1800" dirty="0" smtClean="0"/>
              <a:t> 16 ст. до н. е.</a:t>
            </a:r>
            <a:endParaRPr lang="ru-RU" sz="1800" dirty="0"/>
          </a:p>
        </p:txBody>
      </p:sp>
      <p:pic>
        <p:nvPicPr>
          <p:cNvPr id="5" name="Содержимое 3" descr="915427180c0b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53604" y="0"/>
            <a:ext cx="6590396" cy="6858000"/>
          </a:xfrm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2643174" cy="147117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err="1" smtClean="0"/>
              <a:t>Поховальна</a:t>
            </a:r>
            <a:r>
              <a:rPr lang="ru-RU" sz="3200" b="1" dirty="0" smtClean="0"/>
              <a:t> маска. 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5536" y="2708920"/>
            <a:ext cx="2016225" cy="3417244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16 ст. до н. е.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err="1" smtClean="0"/>
              <a:t>Листове</a:t>
            </a:r>
            <a:r>
              <a:rPr lang="ru-RU" sz="2000" dirty="0" smtClean="0"/>
              <a:t> золото; </a:t>
            </a:r>
            <a:r>
              <a:rPr lang="ru-RU" sz="2000" dirty="0" err="1" smtClean="0"/>
              <a:t>гравірування</a:t>
            </a: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2000" dirty="0" smtClean="0"/>
              <a:t>З </a:t>
            </a:r>
            <a:r>
              <a:rPr lang="ru-RU" sz="2000" dirty="0" err="1" smtClean="0"/>
              <a:t>гробниці</a:t>
            </a:r>
            <a:r>
              <a:rPr lang="ru-RU" sz="2000" dirty="0" smtClean="0"/>
              <a:t> V А кола в </a:t>
            </a:r>
            <a:r>
              <a:rPr lang="ru-RU" sz="2000" dirty="0" err="1" smtClean="0"/>
              <a:t>Мікенах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5" name="Содержимое 4" descr="554e9b045136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93194" y="1"/>
            <a:ext cx="6450806" cy="6858000"/>
          </a:xfr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3436909" cy="112590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 smtClean="0"/>
              <a:t>Жіночий</a:t>
            </a:r>
            <a:r>
              <a:rPr lang="ru-RU" sz="2800" b="1" dirty="0" smtClean="0"/>
              <a:t> перстень-печатка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643306" y="0"/>
            <a:ext cx="5500694" cy="1214446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/>
              <a:t>15 ст. до н. е. Золото; </a:t>
            </a:r>
            <a:r>
              <a:rPr lang="ru-RU" sz="1800" dirty="0" err="1" smtClean="0"/>
              <a:t>різьблення</a:t>
            </a:r>
            <a:r>
              <a:rPr lang="ru-RU" sz="1800" dirty="0" smtClean="0"/>
              <a:t>. </a:t>
            </a:r>
            <a:r>
              <a:rPr lang="ru-RU" sz="1800" dirty="0" err="1" smtClean="0"/>
              <a:t>Зображено</a:t>
            </a:r>
            <a:r>
              <a:rPr lang="ru-RU" sz="1800" dirty="0" smtClean="0"/>
              <a:t> </a:t>
            </a:r>
            <a:r>
              <a:rPr lang="ru-RU" sz="1800" dirty="0" err="1" smtClean="0"/>
              <a:t>процесію</a:t>
            </a:r>
            <a:r>
              <a:rPr lang="ru-RU" sz="1800" dirty="0" smtClean="0"/>
              <a:t> </a:t>
            </a:r>
            <a:r>
              <a:rPr lang="ru-RU" sz="1800" dirty="0" err="1" smtClean="0"/>
              <a:t>підношення</a:t>
            </a:r>
            <a:r>
              <a:rPr lang="ru-RU" sz="1800" dirty="0" smtClean="0"/>
              <a:t> </a:t>
            </a:r>
            <a:r>
              <a:rPr lang="ru-RU" sz="1800" dirty="0" err="1" smtClean="0"/>
              <a:t>чотирма</a:t>
            </a:r>
            <a:r>
              <a:rPr lang="ru-RU" sz="1800" dirty="0" smtClean="0"/>
              <a:t> демонами </a:t>
            </a:r>
            <a:r>
              <a:rPr lang="ru-RU" sz="1800" dirty="0" err="1" smtClean="0"/>
              <a:t>ритуальних</a:t>
            </a:r>
            <a:r>
              <a:rPr lang="ru-RU" sz="1800" dirty="0" smtClean="0"/>
              <a:t> </a:t>
            </a:r>
            <a:r>
              <a:rPr lang="ru-RU" sz="1800" dirty="0" err="1" smtClean="0"/>
              <a:t>сосудів</a:t>
            </a:r>
            <a:r>
              <a:rPr lang="ru-RU" sz="1800" dirty="0" smtClean="0"/>
              <a:t> </a:t>
            </a:r>
            <a:r>
              <a:rPr lang="ru-RU" sz="1800" dirty="0" err="1" smtClean="0"/>
              <a:t>богині</a:t>
            </a:r>
            <a:r>
              <a:rPr lang="ru-RU" sz="1800" dirty="0" smtClean="0"/>
              <a:t>, яка </a:t>
            </a:r>
            <a:r>
              <a:rPr lang="ru-RU" sz="1800" dirty="0" err="1" smtClean="0"/>
              <a:t>сидить</a:t>
            </a:r>
            <a:r>
              <a:rPr lang="ru-RU" sz="1800" dirty="0" smtClean="0"/>
              <a:t> на </a:t>
            </a:r>
            <a:r>
              <a:rPr lang="ru-RU" sz="1800" dirty="0" err="1" smtClean="0"/>
              <a:t>троні</a:t>
            </a:r>
            <a:r>
              <a:rPr lang="ru-RU" sz="1800" dirty="0" smtClean="0"/>
              <a:t>. </a:t>
            </a:r>
            <a:r>
              <a:rPr lang="ru-RU" sz="1800" dirty="0" err="1" smtClean="0"/>
              <a:t>Знайдений</a:t>
            </a:r>
            <a:r>
              <a:rPr lang="ru-RU" sz="1800" dirty="0" smtClean="0"/>
              <a:t> у </a:t>
            </a:r>
            <a:r>
              <a:rPr lang="ru-RU" sz="1800" dirty="0" err="1" smtClean="0"/>
              <a:t>Тиринфі</a:t>
            </a:r>
            <a:r>
              <a:rPr lang="ru-RU" sz="1800" dirty="0" smtClean="0"/>
              <a:t>. </a:t>
            </a:r>
            <a:r>
              <a:rPr lang="ru-RU" sz="1800" dirty="0" err="1" smtClean="0"/>
              <a:t>Належить</a:t>
            </a:r>
            <a:r>
              <a:rPr lang="ru-RU" sz="1800" dirty="0" smtClean="0"/>
              <a:t> </a:t>
            </a:r>
            <a:r>
              <a:rPr lang="ru-RU" sz="1800" dirty="0" err="1" smtClean="0"/>
              <a:t>мінойській</a:t>
            </a:r>
            <a:r>
              <a:rPr lang="ru-RU" sz="1800" dirty="0" smtClean="0"/>
              <a:t> </a:t>
            </a:r>
            <a:r>
              <a:rPr lang="ru-RU" sz="1800" dirty="0" err="1" smtClean="0"/>
              <a:t>майстерні</a:t>
            </a:r>
            <a:r>
              <a:rPr lang="ru-RU" sz="1800" dirty="0" smtClean="0"/>
              <a:t>.</a:t>
            </a:r>
            <a:endParaRPr lang="ru-RU" dirty="0"/>
          </a:p>
        </p:txBody>
      </p:sp>
      <p:pic>
        <p:nvPicPr>
          <p:cNvPr id="5" name="Содержимое 4" descr="fd6e2091c83e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348741"/>
            <a:ext cx="9144000" cy="5509259"/>
          </a:xfr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508347" cy="116205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 smtClean="0"/>
              <a:t>Жіночий</a:t>
            </a:r>
            <a:r>
              <a:rPr lang="ru-RU" sz="2800" b="1" dirty="0" smtClean="0"/>
              <a:t> перстень-печатка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500430" y="260648"/>
            <a:ext cx="5643570" cy="864096"/>
          </a:xfrm>
        </p:spPr>
        <p:txBody>
          <a:bodyPr>
            <a:normAutofit/>
          </a:bodyPr>
          <a:lstStyle/>
          <a:p>
            <a:r>
              <a:rPr lang="ru-RU" sz="1700" dirty="0" smtClean="0"/>
              <a:t>15 ст. до н. е. Золото; </a:t>
            </a:r>
            <a:r>
              <a:rPr lang="ru-RU" sz="1700" dirty="0" err="1" smtClean="0"/>
              <a:t>різьблення</a:t>
            </a:r>
            <a:r>
              <a:rPr lang="ru-RU" sz="1700" dirty="0" smtClean="0"/>
              <a:t>.  З </a:t>
            </a:r>
            <a:r>
              <a:rPr lang="ru-RU" sz="1700" dirty="0" err="1" smtClean="0"/>
              <a:t>гробниці</a:t>
            </a:r>
            <a:r>
              <a:rPr lang="ru-RU" sz="1700" dirty="0" smtClean="0"/>
              <a:t> IV кола А в </a:t>
            </a:r>
            <a:r>
              <a:rPr lang="ru-RU" sz="1700" dirty="0" err="1" smtClean="0"/>
              <a:t>Мікенах</a:t>
            </a:r>
            <a:r>
              <a:rPr lang="ru-RU" sz="1700" dirty="0" smtClean="0"/>
              <a:t>. </a:t>
            </a:r>
            <a:r>
              <a:rPr lang="ru-RU" sz="1700" dirty="0" err="1" smtClean="0"/>
              <a:t>Декорований</a:t>
            </a:r>
            <a:r>
              <a:rPr lang="ru-RU" sz="1700" dirty="0" smtClean="0"/>
              <a:t> сценою </a:t>
            </a:r>
            <a:r>
              <a:rPr lang="ru-RU" sz="1700" dirty="0" err="1" smtClean="0"/>
              <a:t>поєдинку</a:t>
            </a:r>
            <a:r>
              <a:rPr lang="ru-RU" sz="1700" dirty="0" smtClean="0"/>
              <a:t>.</a:t>
            </a:r>
            <a:endParaRPr lang="ru-RU" sz="1700" dirty="0"/>
          </a:p>
        </p:txBody>
      </p:sp>
      <p:pic>
        <p:nvPicPr>
          <p:cNvPr id="5" name="Содержимое 4" descr="6872f5585997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268730"/>
            <a:ext cx="9144000" cy="5589270"/>
          </a:xfr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0" y="274638"/>
            <a:ext cx="3857620" cy="5440378"/>
          </a:xfrm>
        </p:spPr>
        <p:txBody>
          <a:bodyPr>
            <a:normAutofit/>
          </a:bodyPr>
          <a:lstStyle/>
          <a:p>
            <a:r>
              <a:rPr lang="uk-UA" dirty="0" smtClean="0"/>
              <a:t>Дзеркало,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sz="2800" dirty="0" smtClean="0"/>
              <a:t>12 ст. до н. е., </a:t>
            </a:r>
            <a:r>
              <a:rPr lang="uk-UA" sz="2800" dirty="0" err="1" smtClean="0"/>
              <a:t>Мікени</a:t>
            </a:r>
            <a:endParaRPr lang="ru-RU" sz="2800" dirty="0"/>
          </a:p>
        </p:txBody>
      </p:sp>
      <p:pic>
        <p:nvPicPr>
          <p:cNvPr id="4" name="Содержимое 3" descr="mirror_medus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4294"/>
            <a:ext cx="5286380" cy="6872294"/>
          </a:xfr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0892" y="0"/>
            <a:ext cx="2143108" cy="6000768"/>
          </a:xfrm>
        </p:spPr>
        <p:txBody>
          <a:bodyPr>
            <a:normAutofit/>
          </a:bodyPr>
          <a:lstStyle/>
          <a:p>
            <a:r>
              <a:rPr lang="uk-UA" sz="3200" dirty="0" smtClean="0"/>
              <a:t>Сережки,</a:t>
            </a:r>
            <a:br>
              <a:rPr lang="uk-UA" sz="3200" dirty="0" smtClean="0"/>
            </a:br>
            <a:r>
              <a:rPr lang="uk-UA" sz="3200" dirty="0"/>
              <a:t/>
            </a:r>
            <a:br>
              <a:rPr lang="uk-UA" sz="3200" dirty="0"/>
            </a:br>
            <a:r>
              <a:rPr lang="uk-UA" sz="3200" dirty="0" smtClean="0"/>
              <a:t> </a:t>
            </a:r>
            <a:r>
              <a:rPr lang="uk-UA" sz="2000" dirty="0" smtClean="0"/>
              <a:t>12 ст. до н. е., </a:t>
            </a:r>
            <a:r>
              <a:rPr lang="uk-UA" sz="2000" dirty="0" err="1" smtClean="0"/>
              <a:t>Мікени</a:t>
            </a:r>
            <a:endParaRPr lang="ru-RU" sz="2000" dirty="0"/>
          </a:p>
        </p:txBody>
      </p:sp>
      <p:pic>
        <p:nvPicPr>
          <p:cNvPr id="4" name="Содержимое 3" descr="Earring_Mycenae_Louvre_Bj1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555" r="5556"/>
          <a:stretch>
            <a:fillRect/>
          </a:stretch>
        </p:blipFill>
        <p:spPr>
          <a:xfrm>
            <a:off x="0" y="0"/>
            <a:ext cx="6858048" cy="6858396"/>
          </a:xfrm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Вінок</a:t>
            </a:r>
            <a:r>
              <a:rPr lang="ru-RU" dirty="0" smtClean="0"/>
              <a:t>. Золото</a:t>
            </a:r>
            <a:endParaRPr lang="ru-RU" dirty="0"/>
          </a:p>
        </p:txBody>
      </p:sp>
      <p:pic>
        <p:nvPicPr>
          <p:cNvPr id="4" name="Содержимое 3" descr="129c030ad301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605" r="7145"/>
          <a:stretch/>
        </p:blipFill>
        <p:spPr>
          <a:xfrm>
            <a:off x="-1" y="2028016"/>
            <a:ext cx="9144001" cy="4830336"/>
          </a:xfr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Намисто з </a:t>
            </a:r>
            <a:r>
              <a:rPr lang="uk-UA" dirty="0" err="1" smtClean="0"/>
              <a:t>мікенських</a:t>
            </a:r>
            <a:r>
              <a:rPr lang="uk-UA" dirty="0" smtClean="0"/>
              <a:t> поховань</a:t>
            </a:r>
            <a:endParaRPr lang="ru-RU" dirty="0"/>
          </a:p>
        </p:txBody>
      </p:sp>
      <p:pic>
        <p:nvPicPr>
          <p:cNvPr id="4" name="Содержимое 3" descr="mycenae60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92201"/>
            <a:ext cx="9144000" cy="5765800"/>
          </a:xfr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_1579_-Gold-jewellery-from-graves-in-Mycenae-16cent-BCtif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83280"/>
            <a:ext cx="9144000" cy="77472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uk-UA" dirty="0" smtClean="0">
                <a:solidFill>
                  <a:schemeClr val="accent2">
                    <a:lumMod val="50000"/>
                  </a:schemeClr>
                </a:solidFill>
              </a:rPr>
              <a:t>Золоті вироби, </a:t>
            </a:r>
            <a:r>
              <a:rPr lang="uk-UA" dirty="0" err="1" smtClean="0">
                <a:solidFill>
                  <a:schemeClr val="accent2">
                    <a:lumMod val="50000"/>
                  </a:schemeClr>
                </a:solidFill>
              </a:rPr>
              <a:t>Мікени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Золотий </a:t>
            </a:r>
            <a:r>
              <a:rPr lang="uk-UA" dirty="0" err="1" smtClean="0"/>
              <a:t>канфар</a:t>
            </a:r>
            <a:r>
              <a:rPr lang="uk-UA" dirty="0" smtClean="0"/>
              <a:t>, </a:t>
            </a:r>
            <a:r>
              <a:rPr lang="uk-UA" sz="2000" dirty="0" err="1" smtClean="0"/>
              <a:t>бл</a:t>
            </a:r>
            <a:r>
              <a:rPr lang="uk-UA" sz="2000" dirty="0" smtClean="0"/>
              <a:t>.</a:t>
            </a:r>
            <a:r>
              <a:rPr lang="en-US" sz="2000" dirty="0" smtClean="0"/>
              <a:t>1550–1500</a:t>
            </a:r>
            <a:r>
              <a:rPr lang="uk-UA" sz="2000" dirty="0" smtClean="0"/>
              <a:t> рр. до н.е.</a:t>
            </a:r>
            <a:endParaRPr lang="ru-RU" sz="2000" dirty="0"/>
          </a:p>
        </p:txBody>
      </p:sp>
      <p:pic>
        <p:nvPicPr>
          <p:cNvPr id="4" name="Содержимое 3" descr="hb_07_286_12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29397"/>
            <a:ext cx="9144000" cy="552860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3071834"/>
          </a:xfrm>
        </p:spPr>
        <p:txBody>
          <a:bodyPr>
            <a:noAutofit/>
          </a:bodyPr>
          <a:lstStyle/>
          <a:p>
            <a:pPr algn="l"/>
            <a:r>
              <a:rPr lang="ru-RU" sz="2800" dirty="0" err="1" smtClean="0">
                <a:solidFill>
                  <a:schemeClr val="tx1"/>
                </a:solidFill>
              </a:rPr>
              <a:t>Глечик</a:t>
            </a:r>
            <a:r>
              <a:rPr lang="ru-RU" sz="2800" dirty="0" smtClean="0">
                <a:solidFill>
                  <a:schemeClr val="tx1"/>
                </a:solidFill>
              </a:rPr>
              <a:t> у </a:t>
            </a:r>
            <a:r>
              <a:rPr lang="ru-RU" sz="2800" dirty="0" err="1" smtClean="0">
                <a:solidFill>
                  <a:schemeClr val="tx1"/>
                </a:solidFill>
              </a:rPr>
              <a:t>вигляді</a:t>
            </a:r>
            <a:r>
              <a:rPr lang="ru-RU" sz="2800" dirty="0" smtClean="0">
                <a:solidFill>
                  <a:schemeClr val="tx1"/>
                </a:solidFill>
              </a:rPr>
              <a:t> птаха</a:t>
            </a:r>
            <a:r>
              <a:rPr lang="ru-RU" sz="2400" dirty="0"/>
              <a:t> </a:t>
            </a:r>
            <a:r>
              <a:rPr lang="ru-RU" sz="2400" dirty="0" smtClean="0"/>
              <a:t>з </a:t>
            </a:r>
            <a:r>
              <a:rPr lang="ru-RU" sz="2400" dirty="0" err="1" smtClean="0"/>
              <a:t>Кумаси</a:t>
            </a:r>
            <a:r>
              <a:rPr lang="ru-RU" sz="2400" dirty="0" smtClean="0"/>
              <a:t>, Крит. </a:t>
            </a:r>
            <a:r>
              <a:rPr lang="ru-RU" sz="2400" dirty="0" err="1" smtClean="0"/>
              <a:t>Теракота</a:t>
            </a:r>
            <a:r>
              <a:rPr lang="ru-RU" sz="2400" dirty="0" smtClean="0"/>
              <a:t>. 2100-1900 </a:t>
            </a:r>
            <a:r>
              <a:rPr lang="ru-RU" sz="2400" dirty="0" err="1" smtClean="0"/>
              <a:t>рр</a:t>
            </a:r>
            <a:r>
              <a:rPr lang="ru-RU" sz="2400" dirty="0" smtClean="0"/>
              <a:t>. до н. е.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err="1" smtClean="0">
                <a:solidFill>
                  <a:schemeClr val="tx1"/>
                </a:solidFill>
              </a:rPr>
              <a:t>Фігурка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тварини</a:t>
            </a:r>
            <a:r>
              <a:rPr lang="ru-RU" sz="2800" dirty="0" smtClean="0"/>
              <a:t>, </a:t>
            </a:r>
            <a:r>
              <a:rPr lang="ru-RU" sz="2800" dirty="0" err="1" smtClean="0"/>
              <a:t>з</a:t>
            </a:r>
            <a:r>
              <a:rPr lang="ru-RU" sz="2400" dirty="0" err="1" smtClean="0"/>
              <a:t>найдена</a:t>
            </a:r>
            <a:r>
              <a:rPr lang="ru-RU" sz="2400" dirty="0" smtClean="0"/>
              <a:t> </a:t>
            </a:r>
            <a:r>
              <a:rPr lang="ru-RU" sz="2400" dirty="0" err="1" smtClean="0"/>
              <a:t>поблизу</a:t>
            </a:r>
            <a:r>
              <a:rPr lang="ru-RU" sz="2400" dirty="0" smtClean="0"/>
              <a:t> </a:t>
            </a:r>
            <a:r>
              <a:rPr lang="ru-RU" sz="2400" dirty="0" err="1" smtClean="0"/>
              <a:t>Поховання</a:t>
            </a:r>
            <a:r>
              <a:rPr lang="ru-RU" sz="2400" dirty="0" smtClean="0"/>
              <a:t> в </a:t>
            </a:r>
            <a:r>
              <a:rPr lang="ru-RU" sz="2400" dirty="0" err="1" smtClean="0"/>
              <a:t>Порті</a:t>
            </a:r>
            <a:r>
              <a:rPr lang="ru-RU" sz="2400" dirty="0" smtClean="0"/>
              <a:t>, Крит. </a:t>
            </a:r>
            <a:r>
              <a:rPr lang="ru-RU" sz="2400" dirty="0" err="1" smtClean="0"/>
              <a:t>Теракота</a:t>
            </a:r>
            <a:r>
              <a:rPr lang="ru-RU" sz="2400" dirty="0" smtClean="0"/>
              <a:t>. 2100-1900 </a:t>
            </a:r>
            <a:r>
              <a:rPr lang="ru-RU" sz="2400" dirty="0" err="1" smtClean="0"/>
              <a:t>рр</a:t>
            </a:r>
            <a:r>
              <a:rPr lang="ru-RU" sz="2400" dirty="0" smtClean="0"/>
              <a:t>. до н. е.</a:t>
            </a:r>
            <a:r>
              <a:rPr lang="ru-RU" sz="2800" dirty="0" smtClean="0"/>
              <a:t> </a:t>
            </a:r>
            <a:br>
              <a:rPr lang="ru-RU" sz="2800" dirty="0" smtClean="0"/>
            </a:br>
            <a:r>
              <a:rPr lang="ru-RU" sz="2800" dirty="0" err="1" smtClean="0">
                <a:solidFill>
                  <a:schemeClr val="tx1"/>
                </a:solidFill>
              </a:rPr>
              <a:t>Жіноча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фігурка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/>
              <a:t>з </a:t>
            </a:r>
            <a:r>
              <a:rPr lang="ru-RU" sz="2400" dirty="0" err="1" smtClean="0"/>
              <a:t>Хамезі</a:t>
            </a:r>
            <a:r>
              <a:rPr lang="ru-RU" sz="2400" dirty="0" smtClean="0"/>
              <a:t>, Крит. </a:t>
            </a:r>
            <a:r>
              <a:rPr lang="ru-RU" sz="2400" dirty="0" err="1" smtClean="0"/>
              <a:t>Теракота</a:t>
            </a:r>
            <a:r>
              <a:rPr lang="ru-RU" sz="2400" dirty="0" smtClean="0"/>
              <a:t>. 2100-1900 </a:t>
            </a:r>
            <a:r>
              <a:rPr lang="ru-RU" sz="2400" dirty="0" err="1" smtClean="0"/>
              <a:t>рр</a:t>
            </a:r>
            <a:r>
              <a:rPr lang="ru-RU" sz="2400" dirty="0" smtClean="0"/>
              <a:t>. до н. е.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4" name="Содержимое 3" descr="greece_history_img_6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320" y="3284984"/>
            <a:ext cx="9189797" cy="35730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2051720" cy="141565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Кубок Нестора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" y="1844824"/>
            <a:ext cx="2000232" cy="4281340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1800" dirty="0" err="1" smtClean="0"/>
              <a:t>Листове</a:t>
            </a:r>
            <a:r>
              <a:rPr lang="ru-RU" sz="1800" dirty="0" smtClean="0"/>
              <a:t> золото.</a:t>
            </a:r>
            <a:br>
              <a:rPr lang="ru-RU" sz="1800" dirty="0" smtClean="0"/>
            </a:br>
            <a:r>
              <a:rPr lang="ru-RU" sz="1800" dirty="0" smtClean="0"/>
              <a:t>З </a:t>
            </a:r>
            <a:r>
              <a:rPr lang="ru-RU" sz="1800" dirty="0" err="1" smtClean="0"/>
              <a:t>гробниці</a:t>
            </a:r>
            <a:r>
              <a:rPr lang="ru-RU" sz="1800" dirty="0" smtClean="0"/>
              <a:t> IV кола А в </a:t>
            </a:r>
            <a:r>
              <a:rPr lang="ru-RU" sz="1800" dirty="0" err="1" smtClean="0"/>
              <a:t>Мікенах</a:t>
            </a:r>
            <a:r>
              <a:rPr lang="ru-RU" sz="1800" dirty="0" smtClean="0"/>
              <a:t>. </a:t>
            </a:r>
            <a:r>
              <a:rPr lang="ru-RU" sz="1800" dirty="0" err="1" smtClean="0"/>
              <a:t>Зроблений</a:t>
            </a:r>
            <a:r>
              <a:rPr lang="ru-RU" sz="1800" dirty="0" smtClean="0"/>
              <a:t> з </a:t>
            </a:r>
            <a:r>
              <a:rPr lang="ru-RU" sz="1800" dirty="0" err="1" smtClean="0"/>
              <a:t>єдиного</a:t>
            </a:r>
            <a:r>
              <a:rPr lang="ru-RU" sz="1800" dirty="0" smtClean="0"/>
              <a:t> золотого листа, до </a:t>
            </a:r>
            <a:r>
              <a:rPr lang="ru-RU" sz="1800" dirty="0" err="1" smtClean="0"/>
              <a:t>якого</a:t>
            </a:r>
            <a:r>
              <a:rPr lang="ru-RU" sz="1800" dirty="0" smtClean="0"/>
              <a:t> </a:t>
            </a:r>
            <a:r>
              <a:rPr lang="ru-RU" sz="1800" dirty="0" err="1" smtClean="0"/>
              <a:t>прикріплені</a:t>
            </a:r>
            <a:r>
              <a:rPr lang="ru-RU" sz="1800" dirty="0" smtClean="0"/>
              <a:t> ручки з </a:t>
            </a:r>
            <a:r>
              <a:rPr lang="ru-RU" sz="1800" dirty="0" err="1" smtClean="0"/>
              <a:t>фігурками</a:t>
            </a:r>
            <a:r>
              <a:rPr lang="ru-RU" sz="1800" dirty="0" smtClean="0"/>
              <a:t> </a:t>
            </a:r>
            <a:r>
              <a:rPr lang="ru-RU" sz="1800" dirty="0" err="1" smtClean="0"/>
              <a:t>птахів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5" name="Содержимое 4" descr="936459cb1d5c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48739" y="0"/>
            <a:ext cx="7095261" cy="6858000"/>
          </a:xfr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4211960" cy="2088232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/>
              <a:t>Ритон у вигляді голови лева</a:t>
            </a:r>
            <a:r>
              <a:rPr lang="uk-UA" sz="3600" dirty="0" smtClean="0"/>
              <a:t> (золото)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2996952"/>
            <a:ext cx="3995936" cy="3462575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XVІ</a:t>
            </a:r>
            <a:r>
              <a:rPr lang="en-US" sz="2000" dirty="0" smtClean="0"/>
              <a:t> </a:t>
            </a:r>
            <a:r>
              <a:rPr lang="uk-UA" sz="2000" dirty="0" err="1" smtClean="0"/>
              <a:t>ст</a:t>
            </a:r>
            <a:r>
              <a:rPr lang="ru-RU" sz="2000" dirty="0" smtClean="0"/>
              <a:t>. до н.</a:t>
            </a:r>
            <a:r>
              <a:rPr lang="uk-UA" sz="2000" dirty="0" smtClean="0"/>
              <a:t>е</a:t>
            </a:r>
            <a:r>
              <a:rPr lang="ru-RU" sz="2000" dirty="0" smtClean="0"/>
              <a:t>.  </a:t>
            </a:r>
            <a:r>
              <a:rPr lang="uk-UA" sz="2000" dirty="0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р</a:t>
            </a:r>
            <a:r>
              <a:rPr lang="uk-UA" sz="2000" dirty="0" err="1" smtClean="0"/>
              <a:t>оз</a:t>
            </a:r>
            <a:r>
              <a:rPr lang="ru-RU" sz="2000" dirty="0" smtClean="0"/>
              <a:t>копок в М</a:t>
            </a:r>
            <a:r>
              <a:rPr lang="uk-UA" sz="2000" dirty="0" smtClean="0"/>
              <a:t>і</a:t>
            </a:r>
            <a:r>
              <a:rPr lang="ru-RU" sz="2000" dirty="0" err="1" smtClean="0"/>
              <a:t>кенах</a:t>
            </a:r>
            <a:r>
              <a:rPr lang="ru-RU" sz="2000" dirty="0" smtClean="0"/>
              <a:t>. </a:t>
            </a:r>
            <a:r>
              <a:rPr lang="uk-UA" sz="2000" dirty="0" smtClean="0"/>
              <a:t>Зберігається в Національному</a:t>
            </a:r>
            <a:r>
              <a:rPr lang="ru-RU" sz="2000" dirty="0" smtClean="0"/>
              <a:t> музе</a:t>
            </a:r>
            <a:r>
              <a:rPr lang="uk-UA" sz="2000" dirty="0" smtClean="0"/>
              <a:t>ї</a:t>
            </a:r>
            <a:r>
              <a:rPr lang="ru-RU" sz="2000" dirty="0" smtClean="0"/>
              <a:t> в </a:t>
            </a:r>
            <a:r>
              <a:rPr lang="ru-RU" sz="2000" dirty="0" err="1" smtClean="0"/>
              <a:t>Аф</a:t>
            </a:r>
            <a:r>
              <a:rPr lang="uk-UA" sz="2000" dirty="0" smtClean="0"/>
              <a:t>і</a:t>
            </a:r>
            <a:r>
              <a:rPr lang="ru-RU" sz="2000" dirty="0" err="1" smtClean="0"/>
              <a:t>нах</a:t>
            </a:r>
            <a:r>
              <a:rPr lang="ru-RU" sz="2000" dirty="0" smtClean="0"/>
              <a:t>, </a:t>
            </a:r>
            <a:r>
              <a:rPr lang="ru-RU" sz="2000" dirty="0" err="1" smtClean="0"/>
              <a:t>Грец</a:t>
            </a:r>
            <a:r>
              <a:rPr lang="uk-UA" sz="2000" dirty="0" smtClean="0"/>
              <a:t>і</a:t>
            </a:r>
            <a:r>
              <a:rPr lang="ru-RU" sz="2000" dirty="0" smtClean="0"/>
              <a:t>я</a:t>
            </a:r>
            <a:endParaRPr lang="ru-RU" sz="2000" dirty="0"/>
          </a:p>
        </p:txBody>
      </p:sp>
      <p:pic>
        <p:nvPicPr>
          <p:cNvPr id="5" name="Содержимое 4" descr="5dd1fb3c230d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14811" y="3273"/>
            <a:ext cx="4929190" cy="6854728"/>
          </a:xfrm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74720"/>
          </a:xfrm>
        </p:spPr>
        <p:txBody>
          <a:bodyPr/>
          <a:lstStyle/>
          <a:p>
            <a:r>
              <a:rPr lang="uk-UA" dirty="0" smtClean="0"/>
              <a:t>Печатка, </a:t>
            </a:r>
            <a:r>
              <a:rPr lang="uk-UA" dirty="0" err="1" smtClean="0"/>
              <a:t>Мікени</a:t>
            </a:r>
            <a:r>
              <a:rPr lang="uk-UA" dirty="0" smtClean="0"/>
              <a:t>, 12 ст. до н. е.</a:t>
            </a:r>
            <a:endParaRPr lang="ru-RU" dirty="0"/>
          </a:p>
        </p:txBody>
      </p:sp>
      <p:pic>
        <p:nvPicPr>
          <p:cNvPr id="4" name="Содержимое 3" descr="02c8239edc3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1980"/>
            <a:ext cx="9144000" cy="6096020"/>
          </a:xfrm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7818" y="274638"/>
            <a:ext cx="3328982" cy="4868874"/>
          </a:xfrm>
        </p:spPr>
        <p:txBody>
          <a:bodyPr/>
          <a:lstStyle/>
          <a:p>
            <a:r>
              <a:rPr lang="uk-UA" dirty="0" smtClean="0"/>
              <a:t>Золото </a:t>
            </a:r>
            <a:r>
              <a:rPr lang="uk-UA" dirty="0" err="1" smtClean="0"/>
              <a:t>Мікен</a:t>
            </a:r>
            <a:endParaRPr lang="ru-RU" dirty="0"/>
          </a:p>
        </p:txBody>
      </p:sp>
      <p:pic>
        <p:nvPicPr>
          <p:cNvPr id="4" name="Содержимое 3" descr="33a754135b2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"/>
            <a:ext cx="5266383" cy="6858000"/>
          </a:xfrm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Кераміка, 12 ст. до н. е., </a:t>
            </a:r>
            <a:r>
              <a:rPr lang="uk-UA" dirty="0" err="1" smtClean="0"/>
              <a:t>Мікени</a:t>
            </a:r>
            <a:endParaRPr lang="ru-RU" dirty="0"/>
          </a:p>
        </p:txBody>
      </p:sp>
      <p:pic>
        <p:nvPicPr>
          <p:cNvPr id="4" name="Содержимое 3" descr="DSC_1581-Mycaenean-pottery-12cent-B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31520"/>
            <a:ext cx="9144000" cy="6126480"/>
          </a:xfrm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224" y="0"/>
            <a:ext cx="2555776" cy="5445224"/>
          </a:xfrm>
        </p:spPr>
        <p:txBody>
          <a:bodyPr>
            <a:normAutofit/>
          </a:bodyPr>
          <a:lstStyle/>
          <a:p>
            <a:r>
              <a:rPr lang="uk-UA" dirty="0" smtClean="0"/>
              <a:t>Чаша,</a:t>
            </a:r>
            <a:br>
              <a:rPr lang="uk-UA" dirty="0" smtClean="0"/>
            </a:br>
            <a:r>
              <a:rPr lang="uk-UA" dirty="0" smtClean="0"/>
              <a:t> </a:t>
            </a:r>
            <a:br>
              <a:rPr lang="uk-UA" dirty="0" smtClean="0"/>
            </a:br>
            <a:r>
              <a:rPr lang="uk-UA" sz="2200" dirty="0" smtClean="0"/>
              <a:t>кін. 14 ст. до н.е., </a:t>
            </a:r>
            <a:r>
              <a:rPr lang="uk-UA" sz="2200" dirty="0" err="1" smtClean="0"/>
              <a:t>Мікени</a:t>
            </a:r>
            <a:r>
              <a:rPr lang="uk-UA" sz="2200" dirty="0" smtClean="0"/>
              <a:t>, теракота</a:t>
            </a:r>
            <a:endParaRPr lang="ru-RU" sz="2200" dirty="0"/>
          </a:p>
        </p:txBody>
      </p:sp>
      <p:pic>
        <p:nvPicPr>
          <p:cNvPr id="4" name="Содержимое 3" descr="h2_1972_118_137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18" r="3956"/>
          <a:stretch/>
        </p:blipFill>
        <p:spPr>
          <a:xfrm>
            <a:off x="0" y="-2664"/>
            <a:ext cx="6553200" cy="6860664"/>
          </a:xfrm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0826" y="0"/>
            <a:ext cx="2643174" cy="5214950"/>
          </a:xfrm>
        </p:spPr>
        <p:txBody>
          <a:bodyPr>
            <a:normAutofit/>
          </a:bodyPr>
          <a:lstStyle/>
          <a:p>
            <a:r>
              <a:rPr lang="uk-UA" dirty="0" smtClean="0"/>
              <a:t>Кратер, </a:t>
            </a:r>
            <a:br>
              <a:rPr lang="uk-UA" dirty="0" smtClean="0"/>
            </a:br>
            <a:r>
              <a:rPr lang="uk-UA" sz="2200" dirty="0" smtClean="0"/>
              <a:t>1 пол. 13 ст. до н.е. </a:t>
            </a:r>
            <a:r>
              <a:rPr lang="uk-UA" sz="2200" dirty="0" err="1" smtClean="0"/>
              <a:t>Мікени</a:t>
            </a:r>
            <a:r>
              <a:rPr lang="uk-UA" sz="2200" dirty="0" smtClean="0"/>
              <a:t>.</a:t>
            </a:r>
            <a:endParaRPr lang="ru-RU" sz="2200" dirty="0"/>
          </a:p>
        </p:txBody>
      </p:sp>
      <p:pic>
        <p:nvPicPr>
          <p:cNvPr id="4" name="Содержимое 3" descr="hb_74_51_96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2875"/>
            <a:ext cx="6500826" cy="6890875"/>
          </a:xfrm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43702" y="0"/>
            <a:ext cx="2500298" cy="5500702"/>
          </a:xfrm>
        </p:spPr>
        <p:txBody>
          <a:bodyPr>
            <a:normAutofit/>
          </a:bodyPr>
          <a:lstStyle/>
          <a:p>
            <a:r>
              <a:rPr lang="uk-UA" sz="2400" dirty="0" smtClean="0"/>
              <a:t>Глечик з восьминогом, </a:t>
            </a:r>
            <a:r>
              <a:rPr lang="uk-UA" sz="2200" dirty="0" err="1" smtClean="0"/>
              <a:t>бл</a:t>
            </a:r>
            <a:r>
              <a:rPr lang="uk-UA" sz="2200" dirty="0" smtClean="0"/>
              <a:t>. 1200-1100 рр. до </a:t>
            </a:r>
            <a:r>
              <a:rPr lang="uk-UA" sz="2200" dirty="0" err="1" smtClean="0"/>
              <a:t>н.е.Теракота</a:t>
            </a:r>
            <a:r>
              <a:rPr lang="uk-UA" sz="2200" dirty="0" smtClean="0"/>
              <a:t>, </a:t>
            </a:r>
            <a:r>
              <a:rPr lang="uk-UA" sz="2200" dirty="0" err="1" smtClean="0"/>
              <a:t>Мікени</a:t>
            </a:r>
            <a:r>
              <a:rPr lang="uk-UA" sz="2200" dirty="0" smtClean="0"/>
              <a:t>.</a:t>
            </a:r>
            <a:endParaRPr lang="ru-RU" sz="2200" dirty="0"/>
          </a:p>
        </p:txBody>
      </p:sp>
      <p:pic>
        <p:nvPicPr>
          <p:cNvPr id="4" name="Содержимое 3" descr="hb_53_11_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6651077" cy="6858000"/>
          </a:xfrm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vasa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6" y="5805264"/>
            <a:ext cx="9142864" cy="1052736"/>
          </a:xfrm>
        </p:spPr>
        <p:txBody>
          <a:bodyPr>
            <a:norm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Військова</a:t>
            </a:r>
            <a:r>
              <a:rPr lang="ru-RU" dirty="0" smtClean="0">
                <a:solidFill>
                  <a:schemeClr val="bg1"/>
                </a:solidFill>
              </a:rPr>
              <a:t> ваза. 12 ст. до н.е.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68346"/>
          </a:xfrm>
        </p:spPr>
        <p:txBody>
          <a:bodyPr>
            <a:normAutofit/>
          </a:bodyPr>
          <a:lstStyle/>
          <a:p>
            <a:r>
              <a:rPr lang="ru-RU" dirty="0" smtClean="0"/>
              <a:t>Клинки кинжал</a:t>
            </a:r>
            <a:r>
              <a:rPr lang="uk-UA" dirty="0" smtClean="0"/>
              <a:t>і</a:t>
            </a:r>
            <a:r>
              <a:rPr lang="ru-RU" dirty="0" smtClean="0"/>
              <a:t>в</a:t>
            </a:r>
            <a:endParaRPr lang="ru-RU" sz="2200" dirty="0"/>
          </a:p>
        </p:txBody>
      </p:sp>
      <p:pic>
        <p:nvPicPr>
          <p:cNvPr id="4" name="Содержимое 3" descr="00bfscwt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35"/>
          <a:stretch/>
        </p:blipFill>
        <p:spPr>
          <a:xfrm>
            <a:off x="0" y="732219"/>
            <a:ext cx="6949440" cy="6125782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948264" y="714356"/>
            <a:ext cx="2195736" cy="614364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(бронза, золото, срібло, чернь)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XVI </a:t>
            </a:r>
            <a:r>
              <a:rPr kumimoji="0" lang="uk-UA" sz="2000" b="1" i="0" u="none" strike="noStrike" kern="1200" cap="none" spc="0" normalizeH="0" baseline="0" noProof="0" dirty="0" err="1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ст</a:t>
            </a:r>
            <a:r>
              <a:rPr kumimoji="0" lang="ru-RU" sz="20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. до н.</a:t>
            </a:r>
            <a:r>
              <a:rPr kumimoji="0" lang="uk-UA" sz="20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е</a:t>
            </a:r>
            <a:r>
              <a:rPr kumimoji="0" lang="ru-RU" sz="20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.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З гробниць в </a:t>
            </a:r>
            <a:r>
              <a:rPr kumimoji="0" lang="uk-UA" sz="2000" b="1" i="0" u="none" strike="noStrike" kern="1200" cap="none" spc="0" normalizeH="0" baseline="0" noProof="0" dirty="0" err="1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Мікенах</a:t>
            </a:r>
            <a:r>
              <a:rPr kumimoji="0" lang="uk-UA" sz="20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. Зберігається в </a:t>
            </a:r>
            <a:r>
              <a:rPr kumimoji="0" lang="ru-RU" sz="2000" b="1" i="0" u="none" strike="noStrike" kern="1200" cap="none" spc="0" normalizeH="0" baseline="0" noProof="0" dirty="0" err="1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Нац</a:t>
            </a:r>
            <a:r>
              <a:rPr kumimoji="0" lang="uk-UA" sz="20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і</a:t>
            </a:r>
            <a:r>
              <a:rPr kumimoji="0" lang="ru-RU" sz="2000" b="1" i="0" u="none" strike="noStrike" kern="1200" cap="none" spc="0" normalizeH="0" baseline="0" noProof="0" dirty="0" err="1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ональном</a:t>
            </a:r>
            <a:r>
              <a:rPr kumimoji="0" lang="uk-UA" sz="20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</a:t>
            </a:r>
            <a:r>
              <a:rPr kumimoji="0" lang="ru-RU" sz="20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музе</a:t>
            </a:r>
            <a:r>
              <a:rPr kumimoji="0" lang="uk-UA" sz="20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ї</a:t>
            </a:r>
            <a:r>
              <a:rPr kumimoji="0" lang="ru-RU" sz="20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в </a:t>
            </a:r>
            <a:r>
              <a:rPr kumimoji="0" lang="ru-RU" sz="2000" b="1" i="0" u="none" strike="noStrike" kern="1200" cap="none" spc="0" normalizeH="0" baseline="0" noProof="0" dirty="0" err="1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Аф</a:t>
            </a:r>
            <a:r>
              <a:rPr kumimoji="0" lang="uk-UA" sz="20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і</a:t>
            </a:r>
            <a:r>
              <a:rPr kumimoji="0" lang="ru-RU" sz="2000" b="1" i="0" u="none" strike="noStrike" kern="1200" cap="none" spc="0" normalizeH="0" baseline="0" noProof="0" dirty="0" err="1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нах</a:t>
            </a:r>
            <a:r>
              <a:rPr kumimoji="0" lang="ru-RU" sz="20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kumimoji="0" lang="ru-RU" sz="2000" b="1" i="0" u="none" strike="noStrike" kern="1200" cap="none" spc="0" normalizeH="0" baseline="0" noProof="0" dirty="0" err="1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Грец</a:t>
            </a:r>
            <a:r>
              <a:rPr kumimoji="0" lang="uk-UA" sz="20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і</a:t>
            </a:r>
            <a:r>
              <a:rPr kumimoji="0" lang="ru-RU" sz="20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я</a:t>
            </a:r>
            <a:endParaRPr kumimoji="0" lang="ru-RU" sz="20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удинМалія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661248"/>
            <a:ext cx="9144000" cy="1196752"/>
          </a:xfrm>
        </p:spPr>
        <p:txBody>
          <a:bodyPr/>
          <a:lstStyle/>
          <a:p>
            <a:r>
              <a:rPr lang="uk-UA" dirty="0" err="1" smtClean="0">
                <a:solidFill>
                  <a:schemeClr val="bg1"/>
                </a:solidFill>
              </a:rPr>
              <a:t>Малія</a:t>
            </a:r>
            <a:r>
              <a:rPr lang="uk-UA" dirty="0" smtClean="0">
                <a:solidFill>
                  <a:schemeClr val="bg1"/>
                </a:solidFill>
              </a:rPr>
              <a:t>. Житловий будинок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48" y="274638"/>
            <a:ext cx="4400552" cy="4940312"/>
          </a:xfrm>
        </p:spPr>
        <p:txBody>
          <a:bodyPr>
            <a:normAutofit/>
          </a:bodyPr>
          <a:lstStyle/>
          <a:p>
            <a:r>
              <a:rPr lang="uk-UA" dirty="0" smtClean="0"/>
              <a:t>Фігура з гробниці в </a:t>
            </a:r>
            <a:r>
              <a:rPr lang="uk-UA" dirty="0" err="1" smtClean="0"/>
              <a:t>Мікенах</a:t>
            </a:r>
            <a:endParaRPr lang="ru-RU" dirty="0"/>
          </a:p>
        </p:txBody>
      </p:sp>
      <p:pic>
        <p:nvPicPr>
          <p:cNvPr id="4" name="Содержимое 3" descr="mycenae6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3710"/>
            <a:ext cx="3857620" cy="6824290"/>
          </a:xfrm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untitled.bmp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59"/>
          <a:stretch/>
        </p:blipFill>
        <p:spPr>
          <a:xfrm>
            <a:off x="0" y="0"/>
            <a:ext cx="9144000" cy="689341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80728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Три жіночі фігури.</a:t>
            </a:r>
            <a:br>
              <a:rPr lang="uk-UA" dirty="0" smtClean="0">
                <a:solidFill>
                  <a:schemeClr val="bg1"/>
                </a:solidFill>
              </a:rPr>
            </a:br>
            <a:r>
              <a:rPr lang="uk-UA" sz="2200" dirty="0" err="1" smtClean="0">
                <a:solidFill>
                  <a:schemeClr val="bg1"/>
                </a:solidFill>
              </a:rPr>
              <a:t>Бл</a:t>
            </a:r>
            <a:r>
              <a:rPr lang="uk-UA" sz="2200" dirty="0" smtClean="0">
                <a:solidFill>
                  <a:schemeClr val="bg1"/>
                </a:solidFill>
              </a:rPr>
              <a:t>.</a:t>
            </a:r>
            <a:r>
              <a:rPr lang="en-US" sz="2200" dirty="0" smtClean="0">
                <a:solidFill>
                  <a:schemeClr val="bg1"/>
                </a:solidFill>
              </a:rPr>
              <a:t> 1400</a:t>
            </a:r>
            <a:r>
              <a:rPr lang="uk-UA" sz="2200" dirty="0" smtClean="0">
                <a:solidFill>
                  <a:schemeClr val="bg1"/>
                </a:solidFill>
              </a:rPr>
              <a:t>-</a:t>
            </a:r>
            <a:r>
              <a:rPr lang="en-US" sz="2200" dirty="0" smtClean="0">
                <a:solidFill>
                  <a:schemeClr val="bg1"/>
                </a:solidFill>
              </a:rPr>
              <a:t>1300 </a:t>
            </a:r>
            <a:r>
              <a:rPr lang="uk-UA" sz="2200" dirty="0" smtClean="0">
                <a:solidFill>
                  <a:schemeClr val="bg1"/>
                </a:solidFill>
              </a:rPr>
              <a:t>рр. до н.е., теракота</a:t>
            </a:r>
            <a:endParaRPr lang="ru-RU" sz="2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357430"/>
            <a:ext cx="8229600" cy="1143000"/>
          </a:xfrm>
        </p:spPr>
        <p:txBody>
          <a:bodyPr/>
          <a:lstStyle/>
          <a:p>
            <a:r>
              <a:rPr lang="uk-UA" dirty="0" smtClean="0"/>
              <a:t>Письмо</a:t>
            </a:r>
            <a:endParaRPr lang="ru-RU" dirty="0"/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8163614"/>
              </p:ext>
            </p:extLst>
          </p:nvPr>
        </p:nvGraphicFramePr>
        <p:xfrm>
          <a:off x="-15672" y="0"/>
          <a:ext cx="9159672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3337"/>
                <a:gridCol w="5356335"/>
              </a:tblGrid>
              <a:tr h="171450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200" dirty="0" smtClean="0"/>
                        <a:t>Системи писемності Егейського світу</a:t>
                      </a:r>
                      <a:endParaRPr lang="ru-RU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714500">
                <a:tc>
                  <a:txBody>
                    <a:bodyPr/>
                    <a:lstStyle/>
                    <a:p>
                      <a:r>
                        <a:rPr lang="uk-UA" sz="3000" dirty="0" smtClean="0"/>
                        <a:t>Ієрогліфічна</a:t>
                      </a:r>
                      <a:endParaRPr lang="ru-RU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000" dirty="0" smtClean="0"/>
                        <a:t>Перша пол. ІІ тис. до н. е.</a:t>
                      </a:r>
                      <a:endParaRPr lang="ru-RU" sz="3000" dirty="0"/>
                    </a:p>
                  </a:txBody>
                  <a:tcPr/>
                </a:tc>
              </a:tr>
              <a:tr h="1714500">
                <a:tc>
                  <a:txBody>
                    <a:bodyPr/>
                    <a:lstStyle/>
                    <a:p>
                      <a:r>
                        <a:rPr lang="uk-UA" sz="3000" dirty="0" smtClean="0"/>
                        <a:t>Лінійне письмо А</a:t>
                      </a:r>
                      <a:endParaRPr lang="ru-RU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000" dirty="0" smtClean="0"/>
                        <a:t>17-14 ст. до н. е.</a:t>
                      </a:r>
                      <a:endParaRPr lang="ru-RU" sz="3000" dirty="0"/>
                    </a:p>
                  </a:txBody>
                  <a:tcPr/>
                </a:tc>
              </a:tr>
              <a:tr h="1714500">
                <a:tc>
                  <a:txBody>
                    <a:bodyPr/>
                    <a:lstStyle/>
                    <a:p>
                      <a:r>
                        <a:rPr lang="uk-UA" sz="3000" dirty="0" smtClean="0"/>
                        <a:t>Лінійне письмо Б</a:t>
                      </a:r>
                      <a:endParaRPr lang="ru-RU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000" dirty="0" smtClean="0"/>
                        <a:t>14-13 ст. до н. е.</a:t>
                      </a:r>
                      <a:endParaRPr lang="ru-RU" sz="3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0" y="274638"/>
            <a:ext cx="3757610" cy="5083188"/>
          </a:xfrm>
        </p:spPr>
        <p:txBody>
          <a:bodyPr>
            <a:normAutofit/>
          </a:bodyPr>
          <a:lstStyle/>
          <a:p>
            <a:r>
              <a:rPr lang="uk-UA" dirty="0" smtClean="0"/>
              <a:t>Лінійне письмо "А"</a:t>
            </a:r>
            <a:br>
              <a:rPr lang="uk-UA" dirty="0" smtClean="0"/>
            </a:br>
            <a:endParaRPr lang="ru-RU" dirty="0"/>
          </a:p>
        </p:txBody>
      </p:sp>
      <p:pic>
        <p:nvPicPr>
          <p:cNvPr id="4" name="Содержимое 3" descr="image020.gif"/>
          <p:cNvPicPr>
            <a:picLocks noGrp="1" noChangeAspect="1"/>
          </p:cNvPicPr>
          <p:nvPr>
            <p:ph idx="1"/>
          </p:nvPr>
        </p:nvPicPr>
        <p:blipFill>
          <a:blip r:embed="rId2"/>
          <a:srcRect l="13513" r="14865"/>
          <a:stretch>
            <a:fillRect/>
          </a:stretch>
        </p:blipFill>
        <p:spPr>
          <a:xfrm>
            <a:off x="0" y="0"/>
            <a:ext cx="4613593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Лінійне письмо А</a:t>
            </a:r>
            <a:endParaRPr lang="ru-RU" dirty="0"/>
          </a:p>
        </p:txBody>
      </p:sp>
      <p:pic>
        <p:nvPicPr>
          <p:cNvPr id="4" name="Содержимое 3" descr="Linijni_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46064"/>
            <a:ext cx="9144000" cy="5011936"/>
          </a:xfrm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Linear A.gif"/>
          <p:cNvPicPr>
            <a:picLocks noGrp="1" noChangeAspect="1"/>
          </p:cNvPicPr>
          <p:nvPr>
            <p:ph idx="1"/>
          </p:nvPr>
        </p:nvPicPr>
        <p:blipFill>
          <a:blip r:embed="rId2"/>
          <a:srcRect t="5148" b="6541"/>
          <a:stretch>
            <a:fillRect/>
          </a:stretch>
        </p:blipFill>
        <p:spPr>
          <a:xfrm>
            <a:off x="0" y="-7269"/>
            <a:ext cx="5000628" cy="6865269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429256" y="274638"/>
            <a:ext cx="3257544" cy="6226196"/>
          </a:xfrm>
        </p:spPr>
        <p:txBody>
          <a:bodyPr>
            <a:normAutofit/>
          </a:bodyPr>
          <a:lstStyle/>
          <a:p>
            <a:r>
              <a:rPr lang="uk-UA" dirty="0" smtClean="0"/>
              <a:t>Лінійне письмо "А"</a:t>
            </a:r>
            <a:br>
              <a:rPr lang="uk-UA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25470"/>
          </a:xfrm>
        </p:spPr>
        <p:txBody>
          <a:bodyPr/>
          <a:lstStyle/>
          <a:p>
            <a:r>
              <a:rPr lang="uk-UA" dirty="0" smtClean="0"/>
              <a:t>Лінійне письмо Б</a:t>
            </a:r>
            <a:endParaRPr lang="ru-RU" dirty="0"/>
          </a:p>
        </p:txBody>
      </p:sp>
      <p:pic>
        <p:nvPicPr>
          <p:cNvPr id="4" name="Содержимое 3" descr="LinearBMicena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06806"/>
            <a:ext cx="9144000" cy="6051194"/>
          </a:xfrm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dirty="0" smtClean="0"/>
              <a:t>Л</a:t>
            </a:r>
            <a:r>
              <a:rPr lang="uk-UA" dirty="0" smtClean="0"/>
              <a:t>і</a:t>
            </a:r>
            <a:r>
              <a:rPr lang="ru-RU" dirty="0" err="1" smtClean="0"/>
              <a:t>нійне</a:t>
            </a:r>
            <a:r>
              <a:rPr lang="ru-RU" dirty="0" smtClean="0"/>
              <a:t> письмо  "Б»</a:t>
            </a:r>
            <a:endParaRPr lang="ru-RU" dirty="0"/>
          </a:p>
        </p:txBody>
      </p:sp>
      <p:pic>
        <p:nvPicPr>
          <p:cNvPr id="4" name="Содержимое 3" descr="image017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00306"/>
            <a:ext cx="9144000" cy="24252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3570" y="274638"/>
            <a:ext cx="3043230" cy="5226064"/>
          </a:xfrm>
        </p:spPr>
        <p:txBody>
          <a:bodyPr/>
          <a:lstStyle/>
          <a:p>
            <a:r>
              <a:rPr lang="uk-UA" dirty="0" smtClean="0"/>
              <a:t>Лінійне письмо Б</a:t>
            </a:r>
            <a:endParaRPr lang="ru-RU" dirty="0"/>
          </a:p>
        </p:txBody>
      </p:sp>
      <p:pic>
        <p:nvPicPr>
          <p:cNvPr id="4" name="Содержимое 3" descr="linear_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580"/>
            <a:ext cx="5429256" cy="686258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Гончар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01208"/>
            <a:ext cx="9144000" cy="1532072"/>
          </a:xfrm>
        </p:spPr>
        <p:txBody>
          <a:bodyPr>
            <a:norm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Малія</a:t>
            </a:r>
            <a:r>
              <a:rPr lang="uk-UA" dirty="0" smtClean="0">
                <a:solidFill>
                  <a:schemeClr val="bg1"/>
                </a:solidFill>
              </a:rPr>
              <a:t>. Залишки гончарної майстерні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631844"/>
          </a:xfrm>
        </p:spPr>
        <p:txBody>
          <a:bodyPr>
            <a:normAutofit/>
          </a:bodyPr>
          <a:lstStyle/>
          <a:p>
            <a:r>
              <a:rPr lang="uk-UA" sz="2400" dirty="0" smtClean="0"/>
              <a:t>Складова таблиця </a:t>
            </a:r>
            <a:r>
              <a:rPr lang="uk-UA" sz="2400" dirty="0" err="1" smtClean="0"/>
              <a:t>Вентріса</a:t>
            </a:r>
            <a:r>
              <a:rPr lang="uk-UA" sz="2400" dirty="0" smtClean="0"/>
              <a:t> лінійного письма Б</a:t>
            </a:r>
            <a:endParaRPr lang="ru-RU" sz="2400" dirty="0"/>
          </a:p>
        </p:txBody>
      </p:sp>
      <p:pic>
        <p:nvPicPr>
          <p:cNvPr id="4" name="Содержимое 3" descr="Linear B.gif"/>
          <p:cNvPicPr>
            <a:picLocks noGrp="1" noChangeAspect="1"/>
          </p:cNvPicPr>
          <p:nvPr>
            <p:ph idx="1"/>
          </p:nvPr>
        </p:nvPicPr>
        <p:blipFill>
          <a:blip r:embed="rId2"/>
          <a:srcRect t="3944" b="3506"/>
          <a:stretch>
            <a:fillRect/>
          </a:stretch>
        </p:blipFill>
        <p:spPr>
          <a:xfrm>
            <a:off x="285720" y="500042"/>
            <a:ext cx="8593817" cy="6357958"/>
          </a:xfrm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6588" y="285728"/>
            <a:ext cx="2257412" cy="5440378"/>
          </a:xfrm>
        </p:spPr>
        <p:txBody>
          <a:bodyPr>
            <a:normAutofit/>
          </a:bodyPr>
          <a:lstStyle/>
          <a:p>
            <a:r>
              <a:rPr lang="uk-UA" sz="2800" dirty="0" err="1" smtClean="0"/>
              <a:t>Фестський</a:t>
            </a:r>
            <a:r>
              <a:rPr lang="uk-UA" sz="2800" dirty="0" smtClean="0"/>
              <a:t> диск</a:t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000" dirty="0" smtClean="0"/>
              <a:t>(17 ст. до н.е.)</a:t>
            </a:r>
            <a:endParaRPr lang="ru-RU" sz="2000" dirty="0"/>
          </a:p>
        </p:txBody>
      </p:sp>
      <p:pic>
        <p:nvPicPr>
          <p:cNvPr id="4" name="Содержимое 3" descr="FEST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6858001" cy="6858001"/>
          </a:xfr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168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Троянська війна</a:t>
            </a:r>
            <a:br>
              <a:rPr lang="uk-UA" dirty="0" smtClean="0"/>
            </a:br>
            <a:r>
              <a:rPr lang="uk-UA" dirty="0" smtClean="0"/>
              <a:t>(1240-1230 рр. до н. е.)</a:t>
            </a:r>
            <a:endParaRPr lang="ru-RU" dirty="0"/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4800" y="142852"/>
            <a:ext cx="8686800" cy="115254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err="1" smtClean="0"/>
              <a:t>Греція</a:t>
            </a:r>
            <a:r>
              <a:rPr lang="ru-RU" dirty="0" smtClean="0"/>
              <a:t> (</a:t>
            </a:r>
            <a:r>
              <a:rPr lang="ru-RU" dirty="0" err="1" smtClean="0"/>
              <a:t>кін</a:t>
            </a:r>
            <a:r>
              <a:rPr lang="ru-RU" dirty="0" smtClean="0"/>
              <a:t>. ІІ тис. до н. е.)</a:t>
            </a:r>
            <a:endParaRPr lang="ru-RU" dirty="0"/>
          </a:p>
        </p:txBody>
      </p:sp>
      <p:pic>
        <p:nvPicPr>
          <p:cNvPr id="15366" name="Picture 6" descr="карта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143000"/>
            <a:ext cx="9144000" cy="5715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9454" y="274638"/>
            <a:ext cx="2214546" cy="6297634"/>
          </a:xfrm>
        </p:spPr>
        <p:txBody>
          <a:bodyPr>
            <a:normAutofit/>
          </a:bodyPr>
          <a:lstStyle/>
          <a:p>
            <a:r>
              <a:rPr lang="uk-UA" sz="2000" dirty="0" smtClean="0"/>
              <a:t>Вторгнення дорійців</a:t>
            </a:r>
            <a:endParaRPr lang="ru-RU" sz="2000" dirty="0"/>
          </a:p>
        </p:txBody>
      </p:sp>
      <p:pic>
        <p:nvPicPr>
          <p:cNvPr id="4" name="Содержимое 3" descr="Grecia12-8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6858000" cy="6858000"/>
          </a:xfrm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500066"/>
          </a:xfrm>
        </p:spPr>
        <p:txBody>
          <a:bodyPr>
            <a:normAutofit/>
          </a:bodyPr>
          <a:lstStyle/>
          <a:p>
            <a:r>
              <a:rPr lang="ru-RU" sz="2000" dirty="0" err="1" smtClean="0"/>
              <a:t>Основні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переселення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грецьких</a:t>
            </a:r>
            <a:r>
              <a:rPr lang="ru-RU" sz="2000" dirty="0" smtClean="0"/>
              <a:t> племен на </a:t>
            </a:r>
            <a:r>
              <a:rPr lang="ru-RU" sz="2000" dirty="0" err="1" smtClean="0"/>
              <a:t>межі</a:t>
            </a:r>
            <a:r>
              <a:rPr lang="ru-RU" sz="2000" dirty="0" smtClean="0"/>
              <a:t> II-I тис. до н.е.</a:t>
            </a:r>
            <a:endParaRPr lang="ru-RU" sz="2000" dirty="0"/>
          </a:p>
        </p:txBody>
      </p:sp>
      <p:pic>
        <p:nvPicPr>
          <p:cNvPr id="4" name="Содержимое 3" descr="map7_27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40574"/>
            <a:ext cx="9144000" cy="5827776"/>
          </a:xfrm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85818"/>
          </a:xfrm>
        </p:spPr>
        <p:txBody>
          <a:bodyPr>
            <a:normAutofit/>
          </a:bodyPr>
          <a:lstStyle/>
          <a:p>
            <a:r>
              <a:rPr lang="uk-UA" dirty="0" smtClean="0"/>
              <a:t>Вторгнення дорійців</a:t>
            </a:r>
            <a:endParaRPr lang="ru-RU" sz="2200" dirty="0"/>
          </a:p>
        </p:txBody>
      </p:sp>
      <p:pic>
        <p:nvPicPr>
          <p:cNvPr id="4" name="Содержимое 3" descr="miken_migratio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36171"/>
            <a:ext cx="9144000" cy="5921829"/>
          </a:xfrm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00124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Народження</a:t>
            </a:r>
            <a:r>
              <a:rPr lang="ru-RU" dirty="0" smtClean="0"/>
              <a:t> </a:t>
            </a:r>
            <a:r>
              <a:rPr lang="ru-RU" dirty="0" err="1" smtClean="0"/>
              <a:t>Єлени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яйця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en-US" sz="2200" dirty="0" smtClean="0"/>
              <a:t>(</a:t>
            </a:r>
            <a:r>
              <a:rPr lang="uk-UA" sz="2200" dirty="0" err="1" smtClean="0"/>
              <a:t>бл</a:t>
            </a:r>
            <a:r>
              <a:rPr lang="ru-RU" sz="2200" dirty="0" smtClean="0"/>
              <a:t>. 375-350 </a:t>
            </a:r>
            <a:r>
              <a:rPr lang="ru-RU" sz="2200" dirty="0" err="1" smtClean="0"/>
              <a:t>рр</a:t>
            </a:r>
            <a:r>
              <a:rPr lang="ru-RU" sz="2200" dirty="0" smtClean="0"/>
              <a:t>. до н.е.). </a:t>
            </a:r>
            <a:r>
              <a:rPr lang="ru-RU" sz="2200" dirty="0" err="1" smtClean="0"/>
              <a:t>Апуліанський</a:t>
            </a:r>
            <a:r>
              <a:rPr lang="ru-RU" sz="2200" dirty="0" smtClean="0"/>
              <a:t> </a:t>
            </a:r>
            <a:r>
              <a:rPr lang="ru-RU" sz="2200" dirty="0" err="1" smtClean="0"/>
              <a:t>червонофігурний</a:t>
            </a:r>
            <a:r>
              <a:rPr lang="ru-RU" sz="2200" dirty="0" smtClean="0"/>
              <a:t> кратер. </a:t>
            </a:r>
            <a:r>
              <a:rPr lang="ru-RU" sz="2200" dirty="0" err="1" smtClean="0"/>
              <a:t>Дійон</a:t>
            </a:r>
            <a:r>
              <a:rPr lang="ru-RU" sz="2200" dirty="0" smtClean="0"/>
              <a:t>. </a:t>
            </a:r>
            <a:r>
              <a:rPr lang="ru-RU" sz="2200" dirty="0" err="1" smtClean="0"/>
              <a:t>Археологічний</a:t>
            </a:r>
            <a:r>
              <a:rPr lang="ru-RU" sz="2200" dirty="0" smtClean="0"/>
              <a:t> музей, </a:t>
            </a:r>
            <a:r>
              <a:rPr lang="ru-RU" sz="2200" dirty="0" err="1" smtClean="0"/>
              <a:t>Барі</a:t>
            </a:r>
            <a:r>
              <a:rPr lang="ru-RU" sz="2200" dirty="0" smtClean="0"/>
              <a:t>.</a:t>
            </a:r>
            <a:endParaRPr lang="ru-RU" dirty="0"/>
          </a:p>
        </p:txBody>
      </p:sp>
      <p:pic>
        <p:nvPicPr>
          <p:cNvPr id="4" name="Содержимое 3" descr="НароджЕлени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83515"/>
            <a:ext cx="9144000" cy="5674485"/>
          </a:xfrm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643074"/>
          </a:xfrm>
        </p:spPr>
        <p:txBody>
          <a:bodyPr>
            <a:normAutofit/>
          </a:bodyPr>
          <a:lstStyle/>
          <a:p>
            <a:r>
              <a:rPr lang="ru-RU" dirty="0" err="1" smtClean="0"/>
              <a:t>Троянська</a:t>
            </a:r>
            <a:r>
              <a:rPr lang="ru-RU" dirty="0" smtClean="0"/>
              <a:t> </a:t>
            </a:r>
            <a:r>
              <a:rPr lang="ru-RU" dirty="0" err="1" smtClean="0"/>
              <a:t>війна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Барельєф</a:t>
            </a:r>
            <a:r>
              <a:rPr lang="ru-RU" dirty="0" smtClean="0"/>
              <a:t> на саркофагу</a:t>
            </a:r>
            <a:endParaRPr lang="ru-RU" dirty="0"/>
          </a:p>
        </p:txBody>
      </p:sp>
      <p:pic>
        <p:nvPicPr>
          <p:cNvPr id="4" name="Содержимое 3" descr="800px-THAM-Battle_at_the_ships_sarcophagus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204864"/>
            <a:ext cx="9092645" cy="3828482"/>
          </a:xfrm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6" y="274638"/>
            <a:ext cx="2285984" cy="6154758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Ахіл</a:t>
            </a:r>
            <a:r>
              <a:rPr lang="ru-RU" sz="2800" dirty="0" smtClean="0"/>
              <a:t> перев</a:t>
            </a:r>
            <a:r>
              <a:rPr lang="en-US" sz="2800" dirty="0" smtClean="0"/>
              <a:t>’</a:t>
            </a:r>
            <a:r>
              <a:rPr lang="ru-RU" sz="2800" dirty="0" err="1" smtClean="0"/>
              <a:t>язує</a:t>
            </a:r>
            <a:r>
              <a:rPr lang="ru-RU" sz="2800" dirty="0" smtClean="0"/>
              <a:t> </a:t>
            </a:r>
            <a:r>
              <a:rPr lang="ru-RU" sz="2800" dirty="0" err="1" smtClean="0"/>
              <a:t>пораненого</a:t>
            </a:r>
            <a:r>
              <a:rPr lang="ru-RU" sz="2800" dirty="0" smtClean="0"/>
              <a:t> </a:t>
            </a:r>
            <a:r>
              <a:rPr lang="ru-RU" sz="2800" dirty="0" err="1" smtClean="0"/>
              <a:t>Патрокла</a:t>
            </a:r>
            <a:endParaRPr lang="ru-RU" sz="2800" dirty="0"/>
          </a:p>
        </p:txBody>
      </p:sp>
      <p:pic>
        <p:nvPicPr>
          <p:cNvPr id="4" name="Содержимое 3" descr="Achilles_Patroclus_Berlin_F227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6886636" cy="68580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Ливарня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17232"/>
            <a:ext cx="9144000" cy="1340768"/>
          </a:xfrm>
        </p:spPr>
        <p:txBody>
          <a:bodyPr/>
          <a:lstStyle/>
          <a:p>
            <a:r>
              <a:rPr lang="uk-UA" dirty="0" err="1" smtClean="0">
                <a:solidFill>
                  <a:schemeClr val="bg1"/>
                </a:solidFill>
              </a:rPr>
              <a:t>Малія</a:t>
            </a:r>
            <a:r>
              <a:rPr lang="uk-UA" dirty="0" smtClean="0">
                <a:solidFill>
                  <a:schemeClr val="bg1"/>
                </a:solidFill>
              </a:rPr>
              <a:t>. Залишки ливарні.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2" y="1214422"/>
            <a:ext cx="3971924" cy="4868874"/>
          </a:xfrm>
        </p:spPr>
        <p:txBody>
          <a:bodyPr>
            <a:normAutofit/>
          </a:bodyPr>
          <a:lstStyle/>
          <a:p>
            <a:r>
              <a:rPr lang="ru-RU" dirty="0" err="1" smtClean="0"/>
              <a:t>Ахіл</a:t>
            </a:r>
            <a:r>
              <a:rPr lang="ru-RU" dirty="0" smtClean="0"/>
              <a:t> та </a:t>
            </a:r>
            <a:r>
              <a:rPr lang="ru-RU" dirty="0" err="1" smtClean="0"/>
              <a:t>вбитий</a:t>
            </a:r>
            <a:r>
              <a:rPr lang="ru-RU" dirty="0" smtClean="0"/>
              <a:t> ним Гектор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Achille_Hecto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15px-Amphora_death_Priam_Louvre_F2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0" y="655091"/>
            <a:ext cx="6357982" cy="620290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34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Неоптолем</a:t>
            </a: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убиває</a:t>
            </a: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царя </a:t>
            </a:r>
            <a:r>
              <a:rPr lang="ru-RU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Пріама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jax_drags_Cassandr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460332"/>
            <a:ext cx="7429552" cy="63976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8968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Аякс </a:t>
            </a:r>
            <a:r>
              <a:rPr lang="ru-RU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Касандра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85794"/>
          </a:xfrm>
        </p:spPr>
        <p:txBody>
          <a:bodyPr>
            <a:noAutofit/>
          </a:bodyPr>
          <a:lstStyle/>
          <a:p>
            <a:r>
              <a:rPr lang="ru-RU" sz="2800" dirty="0" err="1" smtClean="0"/>
              <a:t>Ахіл</a:t>
            </a:r>
            <a:r>
              <a:rPr lang="ru-RU" sz="2800" dirty="0" smtClean="0"/>
              <a:t> </a:t>
            </a:r>
            <a:r>
              <a:rPr lang="ru-RU" sz="2800" dirty="0" err="1" smtClean="0"/>
              <a:t>убиває</a:t>
            </a:r>
            <a:r>
              <a:rPr lang="ru-RU" sz="2800" dirty="0" smtClean="0"/>
              <a:t> мечем </a:t>
            </a:r>
            <a:r>
              <a:rPr lang="ru-RU" sz="2800" dirty="0" err="1" smtClean="0"/>
              <a:t>Пентесилію</a:t>
            </a:r>
            <a:r>
              <a:rPr lang="ru-RU" sz="2800" dirty="0" smtClean="0"/>
              <a:t>, </a:t>
            </a:r>
            <a:r>
              <a:rPr lang="ru-RU" sz="2800" dirty="0" err="1" smtClean="0"/>
              <a:t>царицю</a:t>
            </a:r>
            <a:r>
              <a:rPr lang="ru-RU" sz="2800" dirty="0" smtClean="0"/>
              <a:t> амазонок</a:t>
            </a:r>
            <a:endParaRPr lang="ru-RU" sz="2800" dirty="0"/>
          </a:p>
        </p:txBody>
      </p:sp>
      <p:pic>
        <p:nvPicPr>
          <p:cNvPr id="4" name="Содержимое 3" descr="726px-Penthesilea-Maler_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954033"/>
            <a:ext cx="7143800" cy="5903967"/>
          </a:xfrm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7868"/>
          </a:xfrm>
        </p:spPr>
        <p:txBody>
          <a:bodyPr>
            <a:noAutofit/>
          </a:bodyPr>
          <a:lstStyle/>
          <a:p>
            <a:pPr algn="ctr"/>
            <a:r>
              <a:rPr lang="ru-RU" sz="4000" dirty="0" err="1" smtClean="0"/>
              <a:t>Троянський</a:t>
            </a:r>
            <a:r>
              <a:rPr lang="ru-RU" sz="4000" dirty="0" smtClean="0"/>
              <a:t> </a:t>
            </a:r>
            <a:r>
              <a:rPr lang="ru-RU" sz="4000" dirty="0" err="1" smtClean="0"/>
              <a:t>кінь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214422"/>
            <a:ext cx="2071670" cy="5214974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Бл</a:t>
            </a:r>
            <a:r>
              <a:rPr lang="ru-RU" sz="2400" dirty="0" smtClean="0"/>
              <a:t>. 675-650 </a:t>
            </a:r>
            <a:r>
              <a:rPr lang="ru-RU" sz="2400" dirty="0" err="1" smtClean="0"/>
              <a:t>рр</a:t>
            </a:r>
            <a:r>
              <a:rPr lang="ru-RU" sz="2400" dirty="0" smtClean="0"/>
              <a:t>. до Р.Х.  Фрагмент </a:t>
            </a:r>
            <a:r>
              <a:rPr lang="ru-RU" sz="2400" dirty="0" err="1" smtClean="0"/>
              <a:t>горличка</a:t>
            </a:r>
            <a:r>
              <a:rPr lang="ru-RU" sz="2400" dirty="0" smtClean="0"/>
              <a:t> </a:t>
            </a:r>
            <a:r>
              <a:rPr lang="ru-RU" sz="2400" dirty="0" err="1" smtClean="0"/>
              <a:t>рельєфної</a:t>
            </a:r>
            <a:r>
              <a:rPr lang="ru-RU" sz="2400" dirty="0" smtClean="0"/>
              <a:t> </a:t>
            </a:r>
            <a:r>
              <a:rPr lang="ru-RU" sz="2400" dirty="0" err="1" smtClean="0"/>
              <a:t>поховальної</a:t>
            </a:r>
            <a:r>
              <a:rPr lang="ru-RU" sz="2400" dirty="0" smtClean="0"/>
              <a:t> </a:t>
            </a:r>
            <a:r>
              <a:rPr lang="ru-RU" sz="2400" dirty="0" err="1" smtClean="0"/>
              <a:t>вази</a:t>
            </a:r>
            <a:r>
              <a:rPr lang="ru-RU" sz="2400" dirty="0" smtClean="0"/>
              <a:t>. </a:t>
            </a:r>
            <a:r>
              <a:rPr lang="ru-RU" sz="2400" dirty="0" err="1" smtClean="0"/>
              <a:t>Киклада</a:t>
            </a:r>
            <a:r>
              <a:rPr lang="ru-RU" sz="2400" dirty="0" smtClean="0"/>
              <a:t>. </a:t>
            </a:r>
            <a:r>
              <a:rPr lang="ru-RU" sz="2400" dirty="0" err="1" smtClean="0"/>
              <a:t>Мікенський</a:t>
            </a:r>
            <a:r>
              <a:rPr lang="ru-RU" sz="2400" dirty="0" smtClean="0"/>
              <a:t> </a:t>
            </a:r>
            <a:r>
              <a:rPr lang="ru-RU" sz="2400" dirty="0" err="1" smtClean="0"/>
              <a:t>археологічний</a:t>
            </a:r>
            <a:r>
              <a:rPr lang="ru-RU" sz="2400" dirty="0" smtClean="0"/>
              <a:t> музей, </a:t>
            </a:r>
            <a:r>
              <a:rPr lang="ru-RU" sz="2400" dirty="0" err="1" smtClean="0"/>
              <a:t>Мікени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5" name="Содержимое 3" descr="troya02_posl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39648" y="500042"/>
            <a:ext cx="7004352" cy="6357959"/>
          </a:xfrm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Ulisses-serei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006014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0892" y="274638"/>
            <a:ext cx="2143108" cy="5226064"/>
          </a:xfrm>
        </p:spPr>
        <p:txBody>
          <a:bodyPr>
            <a:normAutofit/>
          </a:bodyPr>
          <a:lstStyle/>
          <a:p>
            <a:r>
              <a:rPr lang="ru-RU" sz="3600" dirty="0" err="1" smtClean="0"/>
              <a:t>Одісей</a:t>
            </a:r>
            <a:r>
              <a:rPr lang="ru-RU" sz="3600" dirty="0" smtClean="0"/>
              <a:t> та сирени</a:t>
            </a:r>
            <a:endParaRPr lang="ru-RU" sz="3600" dirty="0"/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Zhenia\Мои документы\Мои рисунки\corinth-akrocorinth.jpg"/>
          <p:cNvPicPr>
            <a:picLocks noChangeAspect="1" noChangeArrowheads="1"/>
          </p:cNvPicPr>
          <p:nvPr/>
        </p:nvPicPr>
        <p:blipFill>
          <a:blip r:embed="rId2">
            <a:lum bright="40000" contrast="-55000"/>
          </a:blip>
          <a:srcRect/>
          <a:stretch>
            <a:fillRect/>
          </a:stretch>
        </p:blipFill>
        <p:spPr bwMode="auto">
          <a:xfrm>
            <a:off x="0" y="-123264"/>
            <a:ext cx="9286908" cy="6981264"/>
          </a:xfrm>
          <a:prstGeom prst="rect">
            <a:avLst/>
          </a:prstGeom>
          <a:noFill/>
        </p:spPr>
      </p:pic>
      <p:pic>
        <p:nvPicPr>
          <p:cNvPr id="10242" name="Picture 2" descr="C:\Documents and Settings\Zhenia\Мои документы\Мои рисунки\1242423380_pria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57364"/>
            <a:ext cx="9286908" cy="407194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57224" y="285728"/>
            <a:ext cx="7500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C00000"/>
                </a:solidFill>
              </a:rPr>
              <a:t>Жіночі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</a:rPr>
              <a:t>прикраси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</a:rPr>
              <a:t>з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</a:rPr>
              <a:t>Трої</a:t>
            </a:r>
            <a:r>
              <a:rPr lang="ru-RU" sz="3200" b="1" dirty="0" smtClean="0">
                <a:solidFill>
                  <a:srgbClr val="C00000"/>
                </a:solidFill>
              </a:rPr>
              <a:t>, </a:t>
            </a:r>
            <a:r>
              <a:rPr lang="ru-RU" sz="3200" b="1" dirty="0" err="1" smtClean="0">
                <a:solidFill>
                  <a:srgbClr val="C00000"/>
                </a:solidFill>
              </a:rPr>
              <a:t>знайдені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</a:rPr>
              <a:t>під</a:t>
            </a:r>
            <a:r>
              <a:rPr lang="ru-RU" sz="3200" b="1" dirty="0" smtClean="0">
                <a:solidFill>
                  <a:srgbClr val="C00000"/>
                </a:solidFill>
              </a:rPr>
              <a:t> час </a:t>
            </a:r>
            <a:r>
              <a:rPr lang="ru-RU" sz="3200" b="1" dirty="0" err="1" smtClean="0">
                <a:solidFill>
                  <a:srgbClr val="C00000"/>
                </a:solidFill>
              </a:rPr>
              <a:t>розкопок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</a:rPr>
              <a:t>Шліманом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Troya_Column_posl.jpg"/>
          <p:cNvPicPr>
            <a:picLocks noGrp="1" noChangeAspect="1"/>
          </p:cNvPicPr>
          <p:nvPr>
            <p:ph idx="1"/>
          </p:nvPr>
        </p:nvPicPr>
        <p:blipFill>
          <a:blip r:embed="rId2"/>
          <a:srcRect t="540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Троянська колона</a:t>
            </a:r>
            <a:endParaRPr lang="ru-RU" dirty="0"/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Troya_Landscape_pos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rmAutofit/>
          </a:bodyPr>
          <a:lstStyle/>
          <a:p>
            <a:r>
              <a:rPr lang="ru-RU" dirty="0" err="1" smtClean="0"/>
              <a:t>Розкопки</a:t>
            </a:r>
            <a:r>
              <a:rPr lang="ru-RU" dirty="0" smtClean="0"/>
              <a:t> </a:t>
            </a:r>
            <a:r>
              <a:rPr lang="ru-RU" dirty="0" err="1" smtClean="0"/>
              <a:t>античних</a:t>
            </a:r>
            <a:r>
              <a:rPr lang="ru-RU" dirty="0" smtClean="0"/>
              <a:t> </a:t>
            </a:r>
            <a:r>
              <a:rPr lang="ru-RU" dirty="0" err="1" smtClean="0"/>
              <a:t>стін</a:t>
            </a:r>
            <a:r>
              <a:rPr lang="ru-RU" dirty="0" smtClean="0"/>
              <a:t> в </a:t>
            </a:r>
            <a:r>
              <a:rPr lang="ru-RU" dirty="0" err="1" smtClean="0"/>
              <a:t>Трої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5183210_Johann_Ludwig_Heinrich_Julius_Schlieman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712" y="136104"/>
            <a:ext cx="5617806" cy="674136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805264"/>
            <a:ext cx="9144000" cy="1052736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Генріх </a:t>
            </a:r>
            <a:r>
              <a:rPr lang="uk-UA" dirty="0" err="1" smtClean="0">
                <a:solidFill>
                  <a:schemeClr val="bg1"/>
                </a:solidFill>
              </a:rPr>
              <a:t>Шліман</a:t>
            </a:r>
            <a:r>
              <a:rPr lang="uk-UA" dirty="0" smtClean="0">
                <a:solidFill>
                  <a:schemeClr val="bg1"/>
                </a:solidFill>
              </a:rPr>
              <a:t> (1822-1890)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алацМалія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868958"/>
          </a:xfrm>
        </p:spPr>
        <p:txBody>
          <a:bodyPr/>
          <a:lstStyle/>
          <a:p>
            <a:r>
              <a:rPr lang="uk-UA" dirty="0" err="1" smtClean="0">
                <a:solidFill>
                  <a:schemeClr val="bg1"/>
                </a:solidFill>
              </a:rPr>
              <a:t>Малія</a:t>
            </a:r>
            <a:r>
              <a:rPr lang="uk-UA" dirty="0" smtClean="0">
                <a:solidFill>
                  <a:schemeClr val="bg1"/>
                </a:solidFill>
              </a:rPr>
              <a:t>. Залишки палацу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4162474"/>
          </a:xfrm>
        </p:spPr>
        <p:txBody>
          <a:bodyPr/>
          <a:lstStyle/>
          <a:p>
            <a:r>
              <a:rPr lang="uk-UA" dirty="0" err="1" smtClean="0"/>
              <a:t>Малія</a:t>
            </a:r>
            <a:r>
              <a:rPr lang="uk-UA" dirty="0" smtClean="0"/>
              <a:t>. Ринок.</a:t>
            </a:r>
            <a:endParaRPr lang="ru-RU" dirty="0"/>
          </a:p>
        </p:txBody>
      </p:sp>
      <p:pic>
        <p:nvPicPr>
          <p:cNvPr id="4" name="Содержимое 3" descr="РинокМалія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6696" y="-1"/>
            <a:ext cx="5143501" cy="6858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_58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45681"/>
            <a:ext cx="7462612" cy="683747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75406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План </a:t>
            </a:r>
            <a:r>
              <a:rPr lang="uk-UA" dirty="0" err="1" smtClean="0"/>
              <a:t>Кноського</a:t>
            </a:r>
            <a:r>
              <a:rPr lang="uk-UA" dirty="0" smtClean="0"/>
              <a:t> палацу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760" y="0"/>
            <a:ext cx="3143240" cy="5429264"/>
          </a:xfrm>
        </p:spPr>
        <p:txBody>
          <a:bodyPr>
            <a:normAutofit/>
          </a:bodyPr>
          <a:lstStyle/>
          <a:p>
            <a:r>
              <a:rPr lang="uk-UA" dirty="0" smtClean="0"/>
              <a:t>Схема </a:t>
            </a:r>
            <a:r>
              <a:rPr lang="uk-UA" dirty="0" err="1" smtClean="0"/>
              <a:t>Кносського</a:t>
            </a:r>
            <a:r>
              <a:rPr lang="uk-UA" dirty="0" smtClean="0"/>
              <a:t> палацу</a:t>
            </a:r>
            <a:endParaRPr lang="ru-RU" dirty="0"/>
          </a:p>
        </p:txBody>
      </p:sp>
      <p:pic>
        <p:nvPicPr>
          <p:cNvPr id="4" name="Содержимое 3" descr="knosso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3628"/>
            <a:ext cx="5857884" cy="689162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57px-Knossos_R01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32" r="3348" b="7656"/>
          <a:stretch/>
        </p:blipFill>
        <p:spPr>
          <a:xfrm>
            <a:off x="3799" y="0"/>
            <a:ext cx="914020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438"/>
            <a:ext cx="8229600" cy="608250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Кноський</a:t>
            </a:r>
            <a:r>
              <a:rPr lang="uk-UA" dirty="0" smtClean="0"/>
              <a:t> палац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pics.livejournal.com/li_ta_va/pic/0000dhh7">
            <a:hlinkClick r:id="rId2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621"/>
          <a:stretch/>
        </p:blipFill>
        <p:spPr bwMode="auto">
          <a:xfrm>
            <a:off x="0" y="17552"/>
            <a:ext cx="9150240" cy="6840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01328"/>
            <a:ext cx="9144000" cy="1143000"/>
          </a:xfrm>
        </p:spPr>
        <p:txBody>
          <a:bodyPr/>
          <a:lstStyle/>
          <a:p>
            <a:r>
              <a:rPr lang="uk-UA" dirty="0" err="1" smtClean="0"/>
              <a:t>Кноський</a:t>
            </a:r>
            <a:r>
              <a:rPr lang="uk-UA" dirty="0" smtClean="0"/>
              <a:t> палац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_77e65_eb16f163_L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041" r="4742" b="6812"/>
          <a:stretch/>
        </p:blipFill>
        <p:spPr>
          <a:xfrm>
            <a:off x="0" y="6856"/>
            <a:ext cx="9144000" cy="685114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31808"/>
            <a:ext cx="91440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Розкопки </a:t>
            </a:r>
            <a:r>
              <a:rPr lang="uk-UA" dirty="0" err="1" smtClean="0">
                <a:solidFill>
                  <a:schemeClr val="tx1"/>
                </a:solidFill>
              </a:rPr>
              <a:t>Кноського</a:t>
            </a:r>
            <a:r>
              <a:rPr lang="uk-UA" dirty="0" smtClean="0">
                <a:solidFill>
                  <a:schemeClr val="tx1"/>
                </a:solidFill>
              </a:rPr>
              <a:t> палацу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_77e66_8b9ed01e_XXXL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68" r="14077" b="6000"/>
          <a:stretch/>
        </p:blipFill>
        <p:spPr>
          <a:xfrm>
            <a:off x="0" y="10304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82352"/>
          </a:xfrm>
        </p:spPr>
        <p:txBody>
          <a:bodyPr/>
          <a:lstStyle/>
          <a:p>
            <a:r>
              <a:rPr lang="uk-UA" dirty="0" err="1" smtClean="0">
                <a:solidFill>
                  <a:schemeClr val="tx1"/>
                </a:solidFill>
              </a:rPr>
              <a:t>Кноський</a:t>
            </a:r>
            <a:r>
              <a:rPr lang="uk-UA" dirty="0" smtClean="0">
                <a:solidFill>
                  <a:schemeClr val="tx1"/>
                </a:solidFill>
              </a:rPr>
              <a:t> палац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2205377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234"/>
          <a:stretch/>
        </p:blipFill>
        <p:spPr>
          <a:xfrm>
            <a:off x="611560" y="0"/>
            <a:ext cx="7856552" cy="68310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noss 2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1430"/>
          <a:stretch/>
        </p:blipFill>
        <p:spPr>
          <a:xfrm>
            <a:off x="5473" y="1"/>
            <a:ext cx="9138527" cy="68785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93296"/>
            <a:ext cx="9144000" cy="764704"/>
          </a:xfrm>
        </p:spPr>
        <p:txBody>
          <a:bodyPr/>
          <a:lstStyle/>
          <a:p>
            <a:r>
              <a:rPr lang="uk-UA" dirty="0" err="1" smtClean="0">
                <a:solidFill>
                  <a:schemeClr val="bg1"/>
                </a:solidFill>
              </a:rPr>
              <a:t>Кноський</a:t>
            </a:r>
            <a:r>
              <a:rPr lang="uk-UA" dirty="0" smtClean="0">
                <a:solidFill>
                  <a:schemeClr val="bg1"/>
                </a:solidFill>
              </a:rPr>
              <a:t> палац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5715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0113"/>
            <a:ext cx="5639519" cy="68614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nos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432" y="4636"/>
            <a:ext cx="9150431" cy="68689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33" r="4060" b="1547"/>
          <a:stretch/>
        </p:blipFill>
        <p:spPr>
          <a:xfrm>
            <a:off x="-19472" y="1"/>
            <a:ext cx="9171032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0088" y="20920"/>
            <a:ext cx="9144000" cy="908720"/>
          </a:xfrm>
        </p:spPr>
        <p:txBody>
          <a:bodyPr>
            <a:noAutofit/>
          </a:bodyPr>
          <a:lstStyle/>
          <a:p>
            <a:r>
              <a:rPr lang="ru-RU" sz="2800" dirty="0" err="1" smtClean="0">
                <a:solidFill>
                  <a:schemeClr val="tx1"/>
                </a:solidFill>
              </a:rPr>
              <a:t>Кноський</a:t>
            </a:r>
            <a:r>
              <a:rPr lang="ru-RU" sz="2800" dirty="0" smtClean="0">
                <a:solidFill>
                  <a:schemeClr val="tx1"/>
                </a:solidFill>
              </a:rPr>
              <a:t> палац. </a:t>
            </a:r>
            <a:r>
              <a:rPr lang="ru-RU" sz="2800" dirty="0" err="1" smtClean="0">
                <a:solidFill>
                  <a:schemeClr val="tx1"/>
                </a:solidFill>
              </a:rPr>
              <a:t>Поч</a:t>
            </a:r>
            <a:r>
              <a:rPr lang="ru-RU" sz="2800" dirty="0" smtClean="0">
                <a:solidFill>
                  <a:schemeClr val="tx1"/>
                </a:solidFill>
              </a:rPr>
              <a:t>. II тис. до </a:t>
            </a:r>
            <a:r>
              <a:rPr lang="ru-RU" sz="2800" dirty="0" err="1" smtClean="0">
                <a:solidFill>
                  <a:schemeClr val="tx1"/>
                </a:solidFill>
              </a:rPr>
              <a:t>н.е</a:t>
            </a:r>
            <a:r>
              <a:rPr lang="ru-RU" sz="2800" dirty="0" smtClean="0">
                <a:solidFill>
                  <a:schemeClr val="tx1"/>
                </a:solidFill>
              </a:rPr>
              <a:t>.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smtClean="0">
                <a:solidFill>
                  <a:schemeClr val="tx1"/>
                </a:solidFill>
              </a:rPr>
              <a:t>Крит.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816424" cy="5530626"/>
          </a:xfrm>
        </p:spPr>
        <p:txBody>
          <a:bodyPr>
            <a:normAutofit/>
          </a:bodyPr>
          <a:lstStyle/>
          <a:p>
            <a:r>
              <a:rPr lang="ru-RU" dirty="0" err="1" smtClean="0"/>
              <a:t>Цар</a:t>
            </a:r>
            <a:r>
              <a:rPr lang="ru-RU" dirty="0" smtClean="0"/>
              <a:t>-жрец</a:t>
            </a:r>
            <a:r>
              <a:rPr lang="uk-UA" dirty="0" smtClean="0"/>
              <a:t>ь</a:t>
            </a:r>
            <a:br>
              <a:rPr lang="uk-UA" dirty="0" smtClean="0"/>
            </a:br>
            <a:r>
              <a:rPr lang="uk-UA" sz="2200" dirty="0" err="1" smtClean="0"/>
              <a:t>Бл</a:t>
            </a:r>
            <a:r>
              <a:rPr lang="uk-UA" sz="2200" dirty="0" smtClean="0"/>
              <a:t>. 1500 р.</a:t>
            </a:r>
            <a:r>
              <a:rPr lang="ru-RU" sz="2200" dirty="0" smtClean="0"/>
              <a:t> до н.</a:t>
            </a:r>
            <a:r>
              <a:rPr lang="uk-UA" sz="2200" dirty="0" smtClean="0"/>
              <a:t>е</a:t>
            </a:r>
            <a:r>
              <a:rPr lang="ru-RU" sz="2200" dirty="0" smtClean="0"/>
              <a:t>.  </a:t>
            </a:r>
            <a:br>
              <a:rPr lang="ru-RU" sz="2200" dirty="0" smtClean="0"/>
            </a:br>
            <a:r>
              <a:rPr lang="uk-UA" sz="2200" dirty="0" smtClean="0"/>
              <a:t>Розпис з</a:t>
            </a:r>
            <a:r>
              <a:rPr lang="ru-RU" sz="2200" dirty="0" smtClean="0"/>
              <a:t> </a:t>
            </a:r>
            <a:r>
              <a:rPr lang="ru-RU" sz="2200" dirty="0" err="1" smtClean="0"/>
              <a:t>Кнос</a:t>
            </a:r>
            <a:r>
              <a:rPr lang="uk-UA" sz="2200" dirty="0" smtClean="0"/>
              <a:t>ь</a:t>
            </a:r>
            <a:r>
              <a:rPr lang="ru-RU" sz="2200" dirty="0" smtClean="0"/>
              <a:t>кого </a:t>
            </a:r>
            <a:r>
              <a:rPr lang="uk-UA" sz="2200" dirty="0" smtClean="0"/>
              <a:t>палацу</a:t>
            </a:r>
            <a:r>
              <a:rPr lang="ru-RU" sz="2200" dirty="0" smtClean="0"/>
              <a:t> на остров</a:t>
            </a:r>
            <a:r>
              <a:rPr lang="uk-UA" sz="2200" dirty="0" smtClean="0"/>
              <a:t>і</a:t>
            </a:r>
            <a:r>
              <a:rPr lang="ru-RU" sz="2200" dirty="0" smtClean="0"/>
              <a:t> Крит</a:t>
            </a:r>
            <a:r>
              <a:rPr lang="uk-UA" sz="2200" dirty="0" smtClean="0"/>
              <a:t>.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uk-UA" sz="2200" dirty="0" smtClean="0"/>
              <a:t>Зберігається в музеї </a:t>
            </a:r>
            <a:r>
              <a:rPr lang="uk-UA" sz="2200" dirty="0" err="1" smtClean="0"/>
              <a:t>Геракліона</a:t>
            </a:r>
            <a:r>
              <a:rPr lang="ru-RU" sz="2200" dirty="0" smtClean="0"/>
              <a:t>, </a:t>
            </a:r>
            <a:r>
              <a:rPr lang="ru-RU" sz="2200" dirty="0" err="1" smtClean="0"/>
              <a:t>Грец</a:t>
            </a:r>
            <a:r>
              <a:rPr lang="uk-UA" sz="2200" dirty="0" smtClean="0"/>
              <a:t>і</a:t>
            </a:r>
            <a:r>
              <a:rPr lang="ru-RU" sz="2200" dirty="0" smtClean="0"/>
              <a:t>я</a:t>
            </a:r>
            <a:endParaRPr lang="ru-RU" sz="2200" dirty="0"/>
          </a:p>
        </p:txBody>
      </p:sp>
      <p:pic>
        <p:nvPicPr>
          <p:cNvPr id="4" name="Содержимое 3" descr="Knoss 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57356"/>
          </a:xfrm>
        </p:spPr>
        <p:txBody>
          <a:bodyPr>
            <a:noAutofit/>
          </a:bodyPr>
          <a:lstStyle/>
          <a:p>
            <a:r>
              <a:rPr lang="uk-UA" sz="4400" dirty="0" smtClean="0"/>
              <a:t/>
            </a:r>
            <a:br>
              <a:rPr lang="uk-UA" sz="4400" dirty="0" smtClean="0"/>
            </a:br>
            <a:r>
              <a:rPr lang="uk-UA" sz="4400" dirty="0" smtClean="0"/>
              <a:t>Збирач</a:t>
            </a:r>
            <a:r>
              <a:rPr lang="ru-RU" sz="4400" dirty="0" smtClean="0"/>
              <a:t> шафран</a:t>
            </a:r>
            <a:r>
              <a:rPr lang="uk-UA" sz="4400" dirty="0" smtClean="0"/>
              <a:t>у</a:t>
            </a:r>
            <a:br>
              <a:rPr lang="uk-UA" sz="4400" dirty="0" smtClean="0"/>
            </a:br>
            <a:r>
              <a:rPr lang="ru-RU" sz="2000" dirty="0" smtClean="0"/>
              <a:t>1700-1600 </a:t>
            </a:r>
            <a:r>
              <a:rPr lang="uk-UA" sz="2000" dirty="0" err="1" smtClean="0"/>
              <a:t>рр</a:t>
            </a:r>
            <a:r>
              <a:rPr lang="ru-RU" sz="2000" dirty="0" smtClean="0"/>
              <a:t>. до н.</a:t>
            </a:r>
            <a:r>
              <a:rPr lang="uk-UA" sz="2000" dirty="0" smtClean="0"/>
              <a:t>е</a:t>
            </a:r>
            <a:r>
              <a:rPr lang="ru-RU" sz="2000" dirty="0" smtClean="0"/>
              <a:t>.  Фрагмент фрески </a:t>
            </a:r>
            <a:r>
              <a:rPr lang="ru-RU" sz="2000" dirty="0" err="1" smtClean="0"/>
              <a:t>Кнос</a:t>
            </a:r>
            <a:r>
              <a:rPr lang="uk-UA" sz="2000" dirty="0" smtClean="0"/>
              <a:t>ь</a:t>
            </a:r>
            <a:r>
              <a:rPr lang="ru-RU" sz="2000" dirty="0" smtClean="0"/>
              <a:t>кого </a:t>
            </a:r>
            <a:r>
              <a:rPr lang="uk-UA" sz="2000" dirty="0" smtClean="0"/>
              <a:t>палацу</a:t>
            </a:r>
            <a:r>
              <a:rPr lang="ru-RU" sz="2000" dirty="0" smtClean="0"/>
              <a:t>. </a:t>
            </a:r>
            <a:r>
              <a:rPr lang="uk-UA" sz="2000" dirty="0" smtClean="0"/>
              <a:t>Зберігається </a:t>
            </a:r>
            <a:r>
              <a:rPr lang="ru-RU" sz="2000" dirty="0" smtClean="0"/>
              <a:t>в музе</a:t>
            </a:r>
            <a:r>
              <a:rPr lang="uk-UA" sz="2000" dirty="0" smtClean="0"/>
              <a:t>ї</a:t>
            </a:r>
            <a:r>
              <a:rPr lang="ru-RU" sz="2000" dirty="0" smtClean="0"/>
              <a:t> Геракл</a:t>
            </a:r>
            <a:r>
              <a:rPr lang="uk-UA" sz="2000" dirty="0" smtClean="0"/>
              <a:t>і</a:t>
            </a:r>
            <a:r>
              <a:rPr lang="ru-RU" sz="2000" dirty="0" smtClean="0"/>
              <a:t>она, </a:t>
            </a:r>
            <a:r>
              <a:rPr lang="ru-RU" sz="2000" dirty="0" err="1" smtClean="0"/>
              <a:t>Грец</a:t>
            </a:r>
            <a:r>
              <a:rPr lang="uk-UA" sz="2000" dirty="0" smtClean="0"/>
              <a:t>і</a:t>
            </a:r>
            <a:r>
              <a:rPr lang="ru-RU" sz="2000" dirty="0" smtClean="0"/>
              <a:t>я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4" name="Содержимое 3" descr="sobir_shafran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6" y="1892282"/>
            <a:ext cx="9120704" cy="49657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0" y="274638"/>
            <a:ext cx="4829180" cy="6583362"/>
          </a:xfrm>
        </p:spPr>
        <p:txBody>
          <a:bodyPr>
            <a:normAutofit/>
          </a:bodyPr>
          <a:lstStyle/>
          <a:p>
            <a:r>
              <a:rPr lang="ru-RU" dirty="0" smtClean="0"/>
              <a:t>Р</a:t>
            </a:r>
            <a:r>
              <a:rPr lang="uk-UA" dirty="0" smtClean="0"/>
              <a:t>и</a:t>
            </a:r>
            <a:r>
              <a:rPr lang="ru-RU" dirty="0" smtClean="0"/>
              <a:t>ба</a:t>
            </a:r>
            <a:r>
              <a:rPr lang="uk-UA" dirty="0" err="1" smtClean="0"/>
              <a:t>лка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uk-UA" sz="2000" dirty="0" err="1" smtClean="0"/>
              <a:t>Бл</a:t>
            </a:r>
            <a:r>
              <a:rPr lang="ru-RU" sz="2000" dirty="0" smtClean="0"/>
              <a:t>. 1500 </a:t>
            </a:r>
            <a:r>
              <a:rPr lang="uk-UA" sz="2000" dirty="0" smtClean="0"/>
              <a:t>р</a:t>
            </a:r>
            <a:r>
              <a:rPr lang="ru-RU" sz="2000" dirty="0" smtClean="0"/>
              <a:t>. до н.</a:t>
            </a:r>
            <a:r>
              <a:rPr lang="uk-UA" sz="2000" dirty="0" smtClean="0"/>
              <a:t>е</a:t>
            </a:r>
            <a:r>
              <a:rPr lang="ru-RU" sz="2000" dirty="0" smtClean="0"/>
              <a:t>. </a:t>
            </a:r>
            <a:br>
              <a:rPr lang="ru-RU" sz="2000" dirty="0" smtClean="0"/>
            </a:br>
            <a:r>
              <a:rPr lang="uk-UA" sz="2000" dirty="0" smtClean="0"/>
              <a:t>Зберігається в Археологічному музеї,</a:t>
            </a:r>
            <a:r>
              <a:rPr lang="ru-RU" sz="2000" dirty="0" smtClean="0"/>
              <a:t> </a:t>
            </a:r>
            <a:r>
              <a:rPr lang="ru-RU" sz="2000" dirty="0" err="1" smtClean="0"/>
              <a:t>Аф</a:t>
            </a:r>
            <a:r>
              <a:rPr lang="uk-UA" sz="2000" dirty="0" smtClean="0"/>
              <a:t>і</a:t>
            </a:r>
            <a:r>
              <a:rPr lang="ru-RU" sz="2000" dirty="0" err="1" smtClean="0"/>
              <a:t>н</a:t>
            </a:r>
            <a:r>
              <a:rPr lang="uk-UA" sz="2000" dirty="0" smtClean="0"/>
              <a:t>и</a:t>
            </a:r>
            <a:r>
              <a:rPr lang="ru-RU" sz="2000" dirty="0" smtClean="0"/>
              <a:t>, </a:t>
            </a:r>
            <a:r>
              <a:rPr lang="ru-RU" sz="2000" dirty="0" err="1" smtClean="0"/>
              <a:t>Грец</a:t>
            </a:r>
            <a:r>
              <a:rPr lang="uk-UA" sz="2000" dirty="0" smtClean="0"/>
              <a:t>і</a:t>
            </a:r>
            <a:r>
              <a:rPr lang="ru-RU" sz="2000" dirty="0" smtClean="0"/>
              <a:t>я</a:t>
            </a:r>
            <a:br>
              <a:rPr lang="ru-RU" sz="2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653444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58" y="0"/>
            <a:ext cx="4214842" cy="6165304"/>
          </a:xfrm>
        </p:spPr>
        <p:txBody>
          <a:bodyPr>
            <a:normAutofit/>
          </a:bodyPr>
          <a:lstStyle/>
          <a:p>
            <a:r>
              <a:rPr lang="uk-UA" dirty="0" smtClean="0"/>
              <a:t>Парижанка</a:t>
            </a:r>
            <a:br>
              <a:rPr lang="uk-UA" dirty="0" smtClean="0"/>
            </a:br>
            <a:r>
              <a:rPr lang="uk-UA" sz="4400" dirty="0" smtClean="0"/>
              <a:t> </a:t>
            </a:r>
            <a:r>
              <a:rPr lang="uk-UA" sz="2200" dirty="0" smtClean="0"/>
              <a:t>Фрагмент фрески</a:t>
            </a:r>
            <a:br>
              <a:rPr lang="uk-UA" sz="2200" dirty="0" smtClean="0"/>
            </a:br>
            <a:r>
              <a:rPr lang="uk-UA" sz="2200" dirty="0" err="1" smtClean="0"/>
              <a:t>Кноського</a:t>
            </a:r>
            <a:r>
              <a:rPr lang="uk-UA" sz="2200" dirty="0" smtClean="0"/>
              <a:t> палацу.</a:t>
            </a:r>
            <a:br>
              <a:rPr lang="uk-UA" sz="2200" dirty="0" smtClean="0"/>
            </a:br>
            <a:r>
              <a:rPr lang="uk-UA" sz="2200" dirty="0" smtClean="0"/>
              <a:t>1600-1500 рр. до н. е. </a:t>
            </a:r>
            <a:br>
              <a:rPr lang="uk-UA" sz="2200" dirty="0" smtClean="0"/>
            </a:br>
            <a:r>
              <a:rPr lang="uk-UA" sz="2200" dirty="0" err="1" smtClean="0"/>
              <a:t>Геракліон</a:t>
            </a:r>
            <a:r>
              <a:rPr lang="uk-UA" sz="2200" dirty="0" smtClean="0"/>
              <a:t>. Музей.</a:t>
            </a:r>
            <a:endParaRPr lang="ru-RU" sz="2200" dirty="0"/>
          </a:p>
        </p:txBody>
      </p:sp>
      <p:pic>
        <p:nvPicPr>
          <p:cNvPr id="4" name="Содержимое 3" descr="untitled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5026147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2066" y="274638"/>
            <a:ext cx="4071934" cy="5440378"/>
          </a:xfrm>
        </p:spPr>
        <p:txBody>
          <a:bodyPr>
            <a:normAutofit/>
          </a:bodyPr>
          <a:lstStyle/>
          <a:p>
            <a:r>
              <a:rPr lang="uk-UA" dirty="0" smtClean="0"/>
              <a:t>Блакитний птах</a:t>
            </a:r>
            <a:br>
              <a:rPr lang="uk-UA" dirty="0" smtClean="0"/>
            </a:br>
            <a:r>
              <a:rPr lang="uk-UA" sz="2200" dirty="0" smtClean="0"/>
              <a:t>Фрагмент фрески </a:t>
            </a:r>
            <a:r>
              <a:rPr lang="uk-UA" sz="2200" dirty="0" err="1" smtClean="0"/>
              <a:t>Кноського</a:t>
            </a:r>
            <a:r>
              <a:rPr lang="uk-UA" sz="2200" dirty="0" smtClean="0"/>
              <a:t> палацу.</a:t>
            </a:r>
            <a:br>
              <a:rPr lang="uk-UA" sz="2200" dirty="0" smtClean="0"/>
            </a:br>
            <a:r>
              <a:rPr lang="uk-UA" sz="2200" dirty="0" smtClean="0"/>
              <a:t>1600-1500 рр. до н. е. </a:t>
            </a:r>
            <a:r>
              <a:rPr lang="uk-UA" sz="2200" dirty="0" err="1" smtClean="0"/>
              <a:t>Геракліон</a:t>
            </a:r>
            <a:r>
              <a:rPr lang="uk-UA" sz="2200" dirty="0" smtClean="0"/>
              <a:t>. Музей.</a:t>
            </a:r>
            <a:endParaRPr lang="ru-RU" sz="2200" dirty="0"/>
          </a:p>
        </p:txBody>
      </p:sp>
      <p:pic>
        <p:nvPicPr>
          <p:cNvPr id="4" name="Содержимое 3" descr="Блакитний птах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048834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/>
          </a:bodyPr>
          <a:lstStyle/>
          <a:p>
            <a:r>
              <a:rPr lang="uk-UA" dirty="0" smtClean="0"/>
              <a:t>Дами в блакитному </a:t>
            </a:r>
            <a:r>
              <a:rPr lang="uk-UA" sz="2200" dirty="0" smtClean="0"/>
              <a:t>(1100 рр. до н.е.)</a:t>
            </a:r>
            <a:endParaRPr lang="ru-RU" sz="2200" dirty="0"/>
          </a:p>
        </p:txBody>
      </p:sp>
      <p:pic>
        <p:nvPicPr>
          <p:cNvPr id="4" name="Содержимое 3" descr="Knoss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91185"/>
            <a:ext cx="9144000" cy="57668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05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445"/>
            <a:ext cx="9144000" cy="686544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4836"/>
            <a:ext cx="8229600" cy="1012974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1"/>
                </a:solidFill>
              </a:rPr>
              <a:t>Г</a:t>
            </a:r>
            <a:r>
              <a:rPr lang="ru-RU" dirty="0" err="1" smtClean="0">
                <a:solidFill>
                  <a:schemeClr val="tx1"/>
                </a:solidFill>
              </a:rPr>
              <a:t>ра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uk-UA" dirty="0" smtClean="0">
                <a:solidFill>
                  <a:schemeClr val="tx1"/>
                </a:solidFill>
              </a:rPr>
              <a:t>з</a:t>
            </a:r>
            <a:r>
              <a:rPr lang="ru-RU" dirty="0" smtClean="0">
                <a:solidFill>
                  <a:schemeClr val="tx1"/>
                </a:solidFill>
              </a:rPr>
              <a:t> б</a:t>
            </a:r>
            <a:r>
              <a:rPr lang="uk-UA" dirty="0" smtClean="0">
                <a:solidFill>
                  <a:schemeClr val="tx1"/>
                </a:solidFill>
              </a:rPr>
              <a:t>и</a:t>
            </a:r>
            <a:r>
              <a:rPr lang="ru-RU" dirty="0" smtClean="0">
                <a:solidFill>
                  <a:schemeClr val="tx1"/>
                </a:solidFill>
              </a:rPr>
              <a:t>ком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XVI </a:t>
            </a:r>
            <a:r>
              <a:rPr lang="uk-UA" sz="2200" dirty="0" smtClean="0">
                <a:solidFill>
                  <a:schemeClr val="tx1"/>
                </a:solidFill>
              </a:rPr>
              <a:t>ст.</a:t>
            </a:r>
            <a:r>
              <a:rPr lang="ru-RU" sz="2200" dirty="0" smtClean="0">
                <a:solidFill>
                  <a:schemeClr val="tx1"/>
                </a:solidFill>
              </a:rPr>
              <a:t> до н.</a:t>
            </a:r>
            <a:r>
              <a:rPr lang="uk-UA" sz="2200" dirty="0" smtClean="0">
                <a:solidFill>
                  <a:schemeClr val="tx1"/>
                </a:solidFill>
              </a:rPr>
              <a:t>е</a:t>
            </a:r>
            <a:r>
              <a:rPr lang="ru-RU" sz="2200" dirty="0" smtClean="0">
                <a:solidFill>
                  <a:schemeClr val="tx1"/>
                </a:solidFill>
              </a:rPr>
              <a:t>.  </a:t>
            </a:r>
            <a:r>
              <a:rPr lang="ru-RU" sz="2200" dirty="0" err="1" smtClean="0">
                <a:solidFill>
                  <a:schemeClr val="tx1"/>
                </a:solidFill>
              </a:rPr>
              <a:t>Ро</a:t>
            </a:r>
            <a:r>
              <a:rPr lang="uk-UA" sz="2200" dirty="0" smtClean="0">
                <a:solidFill>
                  <a:schemeClr val="tx1"/>
                </a:solidFill>
              </a:rPr>
              <a:t>з</a:t>
            </a:r>
            <a:r>
              <a:rPr lang="ru-RU" sz="2200" dirty="0" err="1" smtClean="0">
                <a:solidFill>
                  <a:schemeClr val="tx1"/>
                </a:solidFill>
              </a:rPr>
              <a:t>пис</a:t>
            </a:r>
            <a:r>
              <a:rPr lang="ru-RU" sz="2200" dirty="0" smtClean="0">
                <a:solidFill>
                  <a:schemeClr val="tx1"/>
                </a:solidFill>
              </a:rPr>
              <a:t> </a:t>
            </a:r>
            <a:r>
              <a:rPr lang="uk-UA" sz="2200" dirty="0" smtClean="0">
                <a:solidFill>
                  <a:schemeClr val="tx1"/>
                </a:solidFill>
              </a:rPr>
              <a:t>палацу</a:t>
            </a:r>
            <a:r>
              <a:rPr lang="ru-RU" sz="2200" dirty="0" smtClean="0">
                <a:solidFill>
                  <a:schemeClr val="tx1"/>
                </a:solidFill>
              </a:rPr>
              <a:t> в </a:t>
            </a:r>
            <a:r>
              <a:rPr lang="ru-RU" sz="2200" dirty="0" err="1" smtClean="0">
                <a:solidFill>
                  <a:schemeClr val="tx1"/>
                </a:solidFill>
              </a:rPr>
              <a:t>Кносс</a:t>
            </a:r>
            <a:r>
              <a:rPr lang="uk-UA" sz="2200" dirty="0" smtClean="0">
                <a:solidFill>
                  <a:schemeClr val="tx1"/>
                </a:solidFill>
              </a:rPr>
              <a:t>і</a:t>
            </a:r>
            <a:r>
              <a:rPr lang="ru-RU" sz="2200" dirty="0" smtClean="0">
                <a:solidFill>
                  <a:schemeClr val="tx1"/>
                </a:solidFill>
              </a:rPr>
              <a:t> на остров</a:t>
            </a:r>
            <a:r>
              <a:rPr lang="uk-UA" sz="2200" dirty="0" smtClean="0">
                <a:solidFill>
                  <a:schemeClr val="tx1"/>
                </a:solidFill>
              </a:rPr>
              <a:t>і</a:t>
            </a:r>
            <a:r>
              <a:rPr lang="ru-RU" sz="2200" dirty="0" smtClean="0">
                <a:solidFill>
                  <a:schemeClr val="tx1"/>
                </a:solidFill>
              </a:rPr>
              <a:t> Крит, </a:t>
            </a:r>
            <a:r>
              <a:rPr lang="ru-RU" sz="2200" dirty="0" err="1" smtClean="0">
                <a:solidFill>
                  <a:schemeClr val="tx1"/>
                </a:solidFill>
              </a:rPr>
              <a:t>Грец</a:t>
            </a:r>
            <a:r>
              <a:rPr lang="uk-UA" sz="2200" dirty="0" smtClean="0">
                <a:solidFill>
                  <a:schemeClr val="tx1"/>
                </a:solidFill>
              </a:rPr>
              <a:t>і</a:t>
            </a:r>
            <a:r>
              <a:rPr lang="ru-RU" sz="2200" dirty="0" smtClean="0">
                <a:solidFill>
                  <a:schemeClr val="tx1"/>
                </a:solidFill>
              </a:rPr>
              <a:t>я</a:t>
            </a:r>
            <a:endParaRPr lang="ru-RU" sz="2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Autofit/>
          </a:bodyPr>
          <a:lstStyle/>
          <a:p>
            <a:r>
              <a:rPr lang="ru-RU" sz="3200" dirty="0" smtClean="0"/>
              <a:t>Брелок у </a:t>
            </a:r>
            <a:r>
              <a:rPr lang="ru-RU" sz="3200" dirty="0" err="1" smtClean="0"/>
              <a:t>вигляді</a:t>
            </a:r>
            <a:r>
              <a:rPr lang="ru-RU" sz="3200" dirty="0" smtClean="0"/>
              <a:t> </a:t>
            </a:r>
            <a:r>
              <a:rPr lang="ru-RU" sz="3200" dirty="0" err="1" smtClean="0"/>
              <a:t>двох</a:t>
            </a:r>
            <a:r>
              <a:rPr lang="ru-RU" sz="3200" dirty="0" smtClean="0"/>
              <a:t> </a:t>
            </a:r>
            <a:r>
              <a:rPr lang="ru-RU" sz="3200" dirty="0" err="1" smtClean="0"/>
              <a:t>бджіл</a:t>
            </a:r>
            <a:r>
              <a:rPr lang="ru-RU" sz="3200" dirty="0" smtClean="0"/>
              <a:t>.</a:t>
            </a:r>
            <a:br>
              <a:rPr lang="ru-RU" sz="3200" dirty="0" smtClean="0"/>
            </a:br>
            <a:r>
              <a:rPr lang="ru-RU" sz="1800" dirty="0" smtClean="0"/>
              <a:t>З </a:t>
            </a:r>
            <a:r>
              <a:rPr lang="ru-RU" sz="1800" dirty="0" err="1" smtClean="0"/>
              <a:t>поховання</a:t>
            </a:r>
            <a:r>
              <a:rPr lang="ru-RU" sz="1800" dirty="0" smtClean="0"/>
              <a:t> </a:t>
            </a:r>
            <a:r>
              <a:rPr lang="ru-RU" sz="1800" dirty="0" err="1" smtClean="0"/>
              <a:t>поблизу</a:t>
            </a:r>
            <a:r>
              <a:rPr lang="ru-RU" sz="1800" dirty="0" smtClean="0"/>
              <a:t> </a:t>
            </a:r>
            <a:r>
              <a:rPr lang="ru-RU" sz="1800" dirty="0" err="1" smtClean="0"/>
              <a:t>Малії</a:t>
            </a:r>
            <a:r>
              <a:rPr lang="ru-RU" sz="1800" dirty="0" smtClean="0"/>
              <a:t>, Крит. Золото, </a:t>
            </a:r>
            <a:br>
              <a:rPr lang="ru-RU" sz="1800" dirty="0" smtClean="0"/>
            </a:br>
            <a:r>
              <a:rPr lang="ru-RU" sz="1800" dirty="0" err="1" smtClean="0"/>
              <a:t>бл</a:t>
            </a:r>
            <a:r>
              <a:rPr lang="ru-RU" sz="1800" dirty="0" smtClean="0"/>
              <a:t>. 2000 р. до </a:t>
            </a:r>
            <a:r>
              <a:rPr lang="ru-RU" sz="1800" dirty="0" err="1" smtClean="0"/>
              <a:t>н.е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4" name="Содержимое 3" descr="026548304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656" y="1111463"/>
            <a:ext cx="6408712" cy="57606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7417" cy="6519614"/>
          </a:xfrm>
        </p:spPr>
      </p:pic>
    </p:spTree>
    <p:extLst>
      <p:ext uri="{BB962C8B-B14F-4D97-AF65-F5344CB8AC3E}">
        <p14:creationId xmlns:p14="http://schemas.microsoft.com/office/powerpoint/2010/main" val="310196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"/>
            <a:ext cx="8229600" cy="868958"/>
          </a:xfrm>
        </p:spPr>
        <p:txBody>
          <a:bodyPr/>
          <a:lstStyle/>
          <a:p>
            <a:r>
              <a:rPr lang="ru-RU" dirty="0" smtClean="0"/>
              <a:t>Ваза "</a:t>
            </a:r>
            <a:r>
              <a:rPr lang="ru-RU" dirty="0" err="1" smtClean="0"/>
              <a:t>камарес</a:t>
            </a:r>
            <a:r>
              <a:rPr lang="ru-RU" dirty="0" smtClean="0"/>
              <a:t>"</a:t>
            </a:r>
            <a:endParaRPr lang="ru-RU" dirty="0"/>
          </a:p>
        </p:txBody>
      </p:sp>
      <p:pic>
        <p:nvPicPr>
          <p:cNvPr id="4" name="Содержимое 3" descr="009-0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62111"/>
            <a:ext cx="9144000" cy="579588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03.jpg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2000"/>
          <a:stretch/>
        </p:blipFill>
        <p:spPr>
          <a:xfrm>
            <a:off x="0" y="0"/>
            <a:ext cx="9144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/>
              <a:t>Ваза "</a:t>
            </a:r>
            <a:r>
              <a:rPr lang="ru-RU" sz="2800" b="1" dirty="0" err="1" smtClean="0"/>
              <a:t>камарес</a:t>
            </a:r>
            <a:r>
              <a:rPr lang="ru-RU" sz="2800" b="1" dirty="0" smtClean="0"/>
              <a:t>".</a:t>
            </a:r>
            <a:br>
              <a:rPr lang="ru-RU" sz="2800" b="1" dirty="0" smtClean="0"/>
            </a:br>
            <a:r>
              <a:rPr lang="ru-RU" sz="1800" b="1" dirty="0" err="1" smtClean="0"/>
              <a:t>Бл</a:t>
            </a:r>
            <a:r>
              <a:rPr lang="ru-RU" sz="1800" b="1" dirty="0" smtClean="0"/>
              <a:t>. 1900-1700 </a:t>
            </a:r>
            <a:r>
              <a:rPr lang="ru-RU" sz="1800" b="1" dirty="0" err="1" smtClean="0"/>
              <a:t>рр</a:t>
            </a:r>
            <a:r>
              <a:rPr lang="ru-RU" sz="1800" b="1" dirty="0" smtClean="0"/>
              <a:t>. до </a:t>
            </a:r>
            <a:r>
              <a:rPr lang="ru-RU" sz="1800" b="1" dirty="0" err="1" smtClean="0"/>
              <a:t>н.е</a:t>
            </a:r>
            <a:r>
              <a:rPr lang="ru-RU" sz="1800" b="1" dirty="0" smtClean="0"/>
              <a:t>. </a:t>
            </a:r>
            <a:r>
              <a:rPr lang="ru-RU" sz="1800" b="1" dirty="0" err="1" smtClean="0"/>
              <a:t>Археологічний</a:t>
            </a:r>
            <a:r>
              <a:rPr lang="ru-RU" sz="1800" b="1" dirty="0" smtClean="0"/>
              <a:t> музей, </a:t>
            </a:r>
            <a:r>
              <a:rPr lang="ru-RU" sz="1800" b="1" dirty="0" err="1" smtClean="0"/>
              <a:t>Геракліон</a:t>
            </a:r>
            <a:r>
              <a:rPr lang="ru-RU" sz="1800" b="1" dirty="0" smtClean="0"/>
              <a:t>.</a:t>
            </a:r>
            <a:br>
              <a:rPr lang="ru-RU" sz="1800" b="1" dirty="0" smtClean="0"/>
            </a:b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5733256"/>
            <a:ext cx="9144000" cy="1124744"/>
          </a:xfrm>
        </p:spPr>
        <p:txBody>
          <a:bodyPr>
            <a:noAutofit/>
          </a:bodyPr>
          <a:lstStyle/>
          <a:p>
            <a:pPr algn="just"/>
            <a:r>
              <a:rPr lang="ru-RU" b="1" dirty="0" err="1" smtClean="0"/>
              <a:t>Критські</a:t>
            </a:r>
            <a:r>
              <a:rPr lang="ru-RU" b="1" dirty="0" smtClean="0"/>
              <a:t> </a:t>
            </a:r>
            <a:r>
              <a:rPr lang="ru-RU" b="1" dirty="0" err="1" smtClean="0"/>
              <a:t>вазописці</a:t>
            </a:r>
            <a:r>
              <a:rPr lang="ru-RU" b="1" dirty="0" smtClean="0"/>
              <a:t> </a:t>
            </a:r>
            <a:r>
              <a:rPr lang="ru-RU" b="1" dirty="0" err="1" smtClean="0"/>
              <a:t>виготовляли</a:t>
            </a:r>
            <a:r>
              <a:rPr lang="ru-RU" b="1" dirty="0" smtClean="0"/>
              <a:t> </a:t>
            </a:r>
            <a:r>
              <a:rPr lang="ru-RU" b="1" dirty="0" err="1" smtClean="0"/>
              <a:t>різні</a:t>
            </a:r>
            <a:r>
              <a:rPr lang="ru-RU" b="1" dirty="0" smtClean="0"/>
              <a:t> за формою та </a:t>
            </a:r>
            <a:r>
              <a:rPr lang="ru-RU" b="1" dirty="0" err="1" smtClean="0"/>
              <a:t>розміром</a:t>
            </a:r>
            <a:r>
              <a:rPr lang="ru-RU" b="1" dirty="0" smtClean="0"/>
              <a:t> </a:t>
            </a:r>
            <a:r>
              <a:rPr lang="ru-RU" b="1" dirty="0" err="1" smtClean="0"/>
              <a:t>сосуди</a:t>
            </a:r>
            <a:r>
              <a:rPr lang="ru-RU" b="1" dirty="0" smtClean="0"/>
              <a:t>. </a:t>
            </a:r>
            <a:r>
              <a:rPr lang="ru-RU" b="1" dirty="0" err="1" smtClean="0"/>
              <a:t>Їх</a:t>
            </a:r>
            <a:r>
              <a:rPr lang="ru-RU" b="1" dirty="0" smtClean="0"/>
              <a:t> </a:t>
            </a:r>
            <a:r>
              <a:rPr lang="ru-RU" b="1" dirty="0" err="1" smtClean="0"/>
              <a:t>розфарбовували</a:t>
            </a:r>
            <a:r>
              <a:rPr lang="ru-RU" b="1" dirty="0" smtClean="0"/>
              <a:t> </a:t>
            </a:r>
            <a:r>
              <a:rPr lang="ru-RU" b="1" dirty="0" err="1" smtClean="0"/>
              <a:t>яскраво</a:t>
            </a:r>
            <a:r>
              <a:rPr lang="ru-RU" b="1" dirty="0" smtClean="0"/>
              <a:t>, </a:t>
            </a:r>
            <a:r>
              <a:rPr lang="ru-RU" b="1" dirty="0" err="1" smtClean="0"/>
              <a:t>використовуючи</a:t>
            </a:r>
            <a:r>
              <a:rPr lang="ru-RU" b="1" dirty="0" smtClean="0"/>
              <a:t> </a:t>
            </a:r>
            <a:r>
              <a:rPr lang="ru-RU" b="1" dirty="0" err="1" smtClean="0"/>
              <a:t>червону</a:t>
            </a:r>
            <a:r>
              <a:rPr lang="ru-RU" b="1" dirty="0" smtClean="0"/>
              <a:t>, </a:t>
            </a:r>
            <a:r>
              <a:rPr lang="ru-RU" b="1" dirty="0" err="1" smtClean="0"/>
              <a:t>чорну</a:t>
            </a:r>
            <a:r>
              <a:rPr lang="ru-RU" b="1" dirty="0" smtClean="0"/>
              <a:t>, </a:t>
            </a:r>
            <a:r>
              <a:rPr lang="ru-RU" b="1" dirty="0" err="1" smtClean="0"/>
              <a:t>білу</a:t>
            </a:r>
            <a:r>
              <a:rPr lang="ru-RU" b="1" dirty="0" smtClean="0"/>
              <a:t>, синю </a:t>
            </a:r>
            <a:r>
              <a:rPr lang="ru-RU" b="1" dirty="0" err="1" smtClean="0"/>
              <a:t>фарби</a:t>
            </a:r>
            <a:r>
              <a:rPr lang="ru-RU" b="1" dirty="0" smtClean="0"/>
              <a:t>. </a:t>
            </a:r>
            <a:r>
              <a:rPr lang="ru-RU" b="1" dirty="0" err="1" smtClean="0"/>
              <a:t>Композиції</a:t>
            </a:r>
            <a:r>
              <a:rPr lang="ru-RU" b="1" dirty="0" smtClean="0"/>
              <a:t>  </a:t>
            </a:r>
            <a:r>
              <a:rPr lang="ru-RU" b="1" dirty="0" err="1" smtClean="0"/>
              <a:t>містили</a:t>
            </a:r>
            <a:r>
              <a:rPr lang="ru-RU" b="1" dirty="0" smtClean="0"/>
              <a:t> як </a:t>
            </a:r>
            <a:r>
              <a:rPr lang="ru-RU" b="1" dirty="0" err="1" smtClean="0"/>
              <a:t>геометризовані</a:t>
            </a:r>
            <a:r>
              <a:rPr lang="ru-RU" b="1" dirty="0" smtClean="0"/>
              <a:t> </a:t>
            </a:r>
            <a:r>
              <a:rPr lang="ru-RU" b="1" dirty="0" err="1" smtClean="0"/>
              <a:t>форми</a:t>
            </a:r>
            <a:r>
              <a:rPr lang="ru-RU" b="1" dirty="0" smtClean="0"/>
              <a:t>, так і </a:t>
            </a:r>
            <a:r>
              <a:rPr lang="ru-RU" b="1" dirty="0" err="1" smtClean="0"/>
              <a:t>образи</a:t>
            </a:r>
            <a:r>
              <a:rPr lang="ru-RU" b="1" dirty="0" smtClean="0"/>
              <a:t> </a:t>
            </a:r>
            <a:r>
              <a:rPr lang="ru-RU" b="1" dirty="0" err="1" smtClean="0"/>
              <a:t>живої</a:t>
            </a:r>
            <a:r>
              <a:rPr lang="ru-RU" b="1" dirty="0" smtClean="0"/>
              <a:t> </a:t>
            </a:r>
            <a:r>
              <a:rPr lang="ru-RU" b="1" dirty="0" err="1" smtClean="0"/>
              <a:t>природи</a:t>
            </a:r>
            <a:r>
              <a:rPr lang="ru-RU" b="1" dirty="0" smtClean="0"/>
              <a:t>. </a:t>
            </a:r>
            <a:r>
              <a:rPr lang="ru-RU" b="1" dirty="0" err="1" smtClean="0"/>
              <a:t>Найкрасивіші</a:t>
            </a:r>
            <a:r>
              <a:rPr lang="ru-RU" b="1" dirty="0" smtClean="0"/>
              <a:t> </a:t>
            </a:r>
            <a:r>
              <a:rPr lang="ru-RU" b="1" dirty="0" err="1" smtClean="0"/>
              <a:t>вази</a:t>
            </a:r>
            <a:r>
              <a:rPr lang="ru-RU" b="1" dirty="0" smtClean="0"/>
              <a:t> </a:t>
            </a:r>
            <a:r>
              <a:rPr lang="ru-RU" b="1" dirty="0" err="1" smtClean="0"/>
              <a:t>Мінойської</a:t>
            </a:r>
            <a:r>
              <a:rPr lang="ru-RU" b="1" dirty="0" smtClean="0"/>
              <a:t> </a:t>
            </a:r>
            <a:r>
              <a:rPr lang="ru-RU" b="1" dirty="0" err="1" smtClean="0"/>
              <a:t>епохи</a:t>
            </a:r>
            <a:r>
              <a:rPr lang="ru-RU" b="1" dirty="0" smtClean="0"/>
              <a:t> </a:t>
            </a:r>
            <a:r>
              <a:rPr lang="ru-RU" b="1" dirty="0" err="1" smtClean="0"/>
              <a:t>знайдені</a:t>
            </a:r>
            <a:r>
              <a:rPr lang="ru-RU" b="1" dirty="0" smtClean="0"/>
              <a:t> у </a:t>
            </a:r>
            <a:r>
              <a:rPr lang="ru-RU" b="1" dirty="0" err="1" smtClean="0"/>
              <a:t>печері</a:t>
            </a:r>
            <a:r>
              <a:rPr lang="ru-RU" b="1" dirty="0" smtClean="0"/>
              <a:t> </a:t>
            </a:r>
            <a:r>
              <a:rPr lang="ru-RU" b="1" dirty="0" err="1" smtClean="0"/>
              <a:t>Камарес</a:t>
            </a:r>
            <a:r>
              <a:rPr lang="ru-RU" b="1" dirty="0" smtClean="0"/>
              <a:t> </a:t>
            </a:r>
            <a:r>
              <a:rPr lang="ru-RU" b="1" dirty="0" err="1" smtClean="0"/>
              <a:t>поблизу</a:t>
            </a:r>
            <a:r>
              <a:rPr lang="ru-RU" b="1" dirty="0" smtClean="0"/>
              <a:t> </a:t>
            </a:r>
            <a:r>
              <a:rPr lang="ru-RU" b="1" dirty="0" err="1" smtClean="0"/>
              <a:t>Феста</a:t>
            </a:r>
            <a:r>
              <a:rPr lang="ru-RU" b="1" dirty="0" smtClean="0"/>
              <a:t>, </a:t>
            </a:r>
            <a:r>
              <a:rPr lang="ru-RU" b="1" dirty="0" err="1" smtClean="0"/>
              <a:t>звідки</a:t>
            </a:r>
            <a:r>
              <a:rPr lang="ru-RU" b="1" dirty="0" smtClean="0"/>
              <a:t>  й походить </a:t>
            </a:r>
            <a:r>
              <a:rPr lang="ru-RU" b="1" dirty="0" err="1" smtClean="0"/>
              <a:t>їх</a:t>
            </a:r>
            <a:r>
              <a:rPr lang="ru-RU" b="1" dirty="0" smtClean="0"/>
              <a:t> </a:t>
            </a:r>
            <a:r>
              <a:rPr lang="ru-RU" b="1" dirty="0" err="1" smtClean="0"/>
              <a:t>назва</a:t>
            </a:r>
            <a:r>
              <a:rPr lang="ru-RU" b="1" dirty="0" smtClean="0"/>
              <a:t> – </a:t>
            </a:r>
            <a:r>
              <a:rPr lang="ru-RU" b="1" dirty="0" err="1" smtClean="0"/>
              <a:t>вази</a:t>
            </a:r>
            <a:r>
              <a:rPr lang="ru-RU" b="1" dirty="0" smtClean="0"/>
              <a:t> «</a:t>
            </a:r>
            <a:r>
              <a:rPr lang="ru-RU" b="1" dirty="0" err="1" smtClean="0"/>
              <a:t>камарес</a:t>
            </a:r>
            <a:r>
              <a:rPr lang="ru-RU" b="1" dirty="0" smtClean="0"/>
              <a:t>».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6176" y="274638"/>
            <a:ext cx="2808312" cy="5674642"/>
          </a:xfrm>
        </p:spPr>
        <p:txBody>
          <a:bodyPr/>
          <a:lstStyle/>
          <a:p>
            <a:r>
              <a:rPr lang="ru-RU" dirty="0" smtClean="0"/>
              <a:t>Ваза "</a:t>
            </a:r>
            <a:r>
              <a:rPr lang="ru-RU" dirty="0" err="1" smtClean="0"/>
              <a:t>камарес</a:t>
            </a:r>
            <a:r>
              <a:rPr lang="ru-RU" dirty="0" smtClean="0"/>
              <a:t>"</a:t>
            </a:r>
            <a:endParaRPr lang="ru-RU" dirty="0"/>
          </a:p>
        </p:txBody>
      </p:sp>
      <p:pic>
        <p:nvPicPr>
          <p:cNvPr id="4" name="Содержимое 3" descr="2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6084405" cy="68592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-Katherine-Kamares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95" r="8991"/>
          <a:stretch/>
        </p:blipFill>
        <p:spPr>
          <a:xfrm>
            <a:off x="0" y="-1857"/>
            <a:ext cx="9144000" cy="685985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8308"/>
            <a:ext cx="9144000" cy="62899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Ваза "</a:t>
            </a:r>
            <a:r>
              <a:rPr lang="ru-RU" dirty="0" err="1" smtClean="0">
                <a:solidFill>
                  <a:schemeClr val="bg1"/>
                </a:solidFill>
              </a:rPr>
              <a:t>камарес</a:t>
            </a:r>
            <a:r>
              <a:rPr lang="ru-RU" dirty="0" smtClean="0">
                <a:solidFill>
                  <a:schemeClr val="bg1"/>
                </a:solidFill>
              </a:rPr>
              <a:t>"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7818" y="1500174"/>
            <a:ext cx="3500462" cy="3154362"/>
          </a:xfrm>
        </p:spPr>
        <p:txBody>
          <a:bodyPr>
            <a:normAutofit/>
          </a:bodyPr>
          <a:lstStyle/>
          <a:p>
            <a:r>
              <a:rPr lang="ru-RU" dirty="0" smtClean="0"/>
              <a:t>Ваза "</a:t>
            </a:r>
            <a:r>
              <a:rPr lang="ru-RU" dirty="0" err="1" smtClean="0"/>
              <a:t>камарес</a:t>
            </a:r>
            <a:r>
              <a:rPr lang="ru-RU" dirty="0" smtClean="0"/>
              <a:t>"</a:t>
            </a:r>
            <a:endParaRPr lang="ru-RU" dirty="0"/>
          </a:p>
        </p:txBody>
      </p:sp>
      <p:pic>
        <p:nvPicPr>
          <p:cNvPr id="4" name="Содержимое 3" descr="443px-Kanne_Meeresstil_asb_2004_PICT339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5561"/>
            <a:ext cx="5076056" cy="6863561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0"/>
            <a:ext cx="3436414" cy="5301208"/>
          </a:xfrm>
        </p:spPr>
        <p:txBody>
          <a:bodyPr/>
          <a:lstStyle/>
          <a:p>
            <a:r>
              <a:rPr lang="ru-RU" dirty="0" smtClean="0"/>
              <a:t>Ваза "</a:t>
            </a:r>
            <a:r>
              <a:rPr lang="ru-RU" dirty="0" err="1" smtClean="0"/>
              <a:t>камарес</a:t>
            </a:r>
            <a:r>
              <a:rPr lang="ru-RU" dirty="0" smtClean="0"/>
              <a:t>"</a:t>
            </a:r>
            <a:endParaRPr lang="ru-RU" dirty="0"/>
          </a:p>
        </p:txBody>
      </p:sp>
      <p:pic>
        <p:nvPicPr>
          <p:cNvPr id="4" name="Содержимое 3" descr="0263241291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456" r="10088"/>
          <a:stretch/>
        </p:blipFill>
        <p:spPr>
          <a:xfrm>
            <a:off x="0" y="-12809"/>
            <a:ext cx="5076056" cy="6862283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4208" y="274638"/>
            <a:ext cx="2699792" cy="538661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Ваза "</a:t>
            </a:r>
            <a:r>
              <a:rPr lang="ru-RU" sz="3600" dirty="0" err="1" smtClean="0"/>
              <a:t>камарес</a:t>
            </a:r>
            <a:r>
              <a:rPr lang="ru-RU" sz="3600" dirty="0" smtClean="0"/>
              <a:t>"</a:t>
            </a:r>
            <a:endParaRPr lang="ru-RU" sz="3600" dirty="0"/>
          </a:p>
        </p:txBody>
      </p:sp>
      <p:pic>
        <p:nvPicPr>
          <p:cNvPr id="4" name="Содержимое 3" descr="kritskoi_kieramiki_1700-1500_ghgh__do_n_e__Morskoi_stil_i_stil_Kamaries__-_kopiia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101" r="10071"/>
          <a:stretch/>
        </p:blipFill>
        <p:spPr>
          <a:xfrm>
            <a:off x="0" y="0"/>
            <a:ext cx="6386269" cy="6857182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6176" y="274638"/>
            <a:ext cx="2987824" cy="5746650"/>
          </a:xfrm>
        </p:spPr>
        <p:txBody>
          <a:bodyPr/>
          <a:lstStyle/>
          <a:p>
            <a:r>
              <a:rPr lang="ru-RU" dirty="0" smtClean="0"/>
              <a:t>Ваза "</a:t>
            </a:r>
            <a:r>
              <a:rPr lang="ru-RU" dirty="0" err="1" smtClean="0"/>
              <a:t>камарес</a:t>
            </a:r>
            <a:r>
              <a:rPr lang="ru-RU" dirty="0" smtClean="0"/>
              <a:t>"</a:t>
            </a:r>
            <a:endParaRPr lang="ru-RU" dirty="0"/>
          </a:p>
        </p:txBody>
      </p:sp>
      <p:pic>
        <p:nvPicPr>
          <p:cNvPr id="4" name="Содержимое 3" descr="kritskoi_kieramiki_1700-1500_ghgh__do_n_e__Morskoi_stil_i_stil_Kamaries__-_kopiia_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6220751" cy="6858000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5458618"/>
          </a:xfrm>
        </p:spPr>
        <p:txBody>
          <a:bodyPr/>
          <a:lstStyle/>
          <a:p>
            <a:r>
              <a:rPr lang="ru-RU" dirty="0" smtClean="0"/>
              <a:t>Ваза "</a:t>
            </a:r>
            <a:r>
              <a:rPr lang="ru-RU" dirty="0" err="1" smtClean="0"/>
              <a:t>камарес</a:t>
            </a:r>
            <a:r>
              <a:rPr lang="ru-RU" dirty="0" smtClean="0"/>
              <a:t>"</a:t>
            </a:r>
            <a:endParaRPr lang="ru-RU" dirty="0"/>
          </a:p>
        </p:txBody>
      </p:sp>
      <p:pic>
        <p:nvPicPr>
          <p:cNvPr id="4" name="Содержимое 3" descr="LHIIA%20Marine%20style%20piriform%20ja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4607718" cy="6858000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96"/>
            <a:ext cx="9144000" cy="1607303"/>
          </a:xfrm>
        </p:spPr>
        <p:txBody>
          <a:bodyPr>
            <a:normAutofit/>
          </a:bodyPr>
          <a:lstStyle/>
          <a:p>
            <a:r>
              <a:rPr lang="ru-RU" dirty="0" smtClean="0"/>
              <a:t>Чаша та соусник, з Василики, </a:t>
            </a:r>
            <a:r>
              <a:rPr lang="ru-RU" sz="2200" dirty="0" smtClean="0"/>
              <a:t>Крит,  2300-2000 до </a:t>
            </a:r>
            <a:r>
              <a:rPr lang="ru-RU" sz="2200" dirty="0" err="1" smtClean="0"/>
              <a:t>н.е</a:t>
            </a:r>
            <a:r>
              <a:rPr lang="ru-RU" sz="2200" dirty="0" smtClean="0"/>
              <a:t>. </a:t>
            </a:r>
            <a:r>
              <a:rPr lang="ru-RU" sz="2200" dirty="0" err="1" smtClean="0"/>
              <a:t>Теракота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 Музей </a:t>
            </a:r>
            <a:r>
              <a:rPr lang="ru-RU" sz="2200" dirty="0" err="1" smtClean="0"/>
              <a:t>Геракліона</a:t>
            </a:r>
            <a:endParaRPr lang="ru-RU" sz="2200" dirty="0"/>
          </a:p>
        </p:txBody>
      </p:sp>
      <p:pic>
        <p:nvPicPr>
          <p:cNvPr id="4" name="Содержимое 3" descr="0_2cfef_22997934_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3111" y="1656760"/>
            <a:ext cx="9157111" cy="520123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1000"/>
            <a:ext cx="8229600" cy="844570"/>
          </a:xfrm>
        </p:spPr>
        <p:txBody>
          <a:bodyPr/>
          <a:lstStyle/>
          <a:p>
            <a:r>
              <a:rPr lang="uk-UA" dirty="0" smtClean="0"/>
              <a:t>Артур </a:t>
            </a:r>
            <a:r>
              <a:rPr lang="uk-UA" dirty="0" err="1" smtClean="0"/>
              <a:t>Еванс</a:t>
            </a:r>
            <a:r>
              <a:rPr lang="uk-UA" dirty="0" smtClean="0"/>
              <a:t> (1851-1941)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arthur_evans_sm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0" y="1142985"/>
            <a:ext cx="4649504" cy="5715016"/>
          </a:xfrm>
        </p:spPr>
      </p:pic>
      <p:pic>
        <p:nvPicPr>
          <p:cNvPr id="7" name="Содержимое 3" descr="Evans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86314" y="1021101"/>
            <a:ext cx="4357686" cy="58369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0232" y="0"/>
            <a:ext cx="2483768" cy="6858000"/>
          </a:xfrm>
        </p:spPr>
        <p:txBody>
          <a:bodyPr>
            <a:normAutofit/>
          </a:bodyPr>
          <a:lstStyle/>
          <a:p>
            <a:r>
              <a:rPr lang="ru-RU" sz="3600" dirty="0" err="1" smtClean="0"/>
              <a:t>Кришка</a:t>
            </a:r>
            <a:r>
              <a:rPr lang="ru-RU" sz="3600" dirty="0" smtClean="0"/>
              <a:t> </a:t>
            </a:r>
            <a:r>
              <a:rPr lang="ru-RU" sz="3600" dirty="0" err="1" smtClean="0"/>
              <a:t>піксиди</a:t>
            </a:r>
            <a:r>
              <a:rPr lang="ru-RU" sz="3600" dirty="0" smtClean="0"/>
              <a:t> з </a:t>
            </a:r>
            <a:r>
              <a:rPr lang="ru-RU" sz="3600" dirty="0" err="1" smtClean="0"/>
              <a:t>фігуркою</a:t>
            </a:r>
            <a:r>
              <a:rPr lang="ru-RU" sz="3600" dirty="0" smtClean="0"/>
              <a:t> собаки,</a:t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000" dirty="0" err="1" smtClean="0"/>
              <a:t>Мохлос</a:t>
            </a:r>
            <a:r>
              <a:rPr lang="ru-RU" sz="2000" dirty="0" smtClean="0"/>
              <a:t>, Крит</a:t>
            </a:r>
            <a:br>
              <a:rPr lang="ru-RU" sz="2000" dirty="0" smtClean="0"/>
            </a:br>
            <a:r>
              <a:rPr lang="ru-RU" sz="2000" dirty="0" smtClean="0"/>
              <a:t>2800-2400 до </a:t>
            </a:r>
            <a:r>
              <a:rPr lang="ru-RU" sz="2000" dirty="0" err="1" smtClean="0"/>
              <a:t>н.е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r>
              <a:rPr lang="ru-RU" sz="2000" dirty="0" smtClean="0"/>
              <a:t>Стеатит</a:t>
            </a:r>
            <a:r>
              <a:rPr lang="en-US" sz="2000" dirty="0" smtClean="0"/>
              <a:t> (</a:t>
            </a:r>
            <a:r>
              <a:rPr lang="uk-UA" sz="2000" dirty="0" err="1" smtClean="0"/>
              <a:t>Геракліон</a:t>
            </a:r>
            <a:r>
              <a:rPr lang="uk-UA" sz="2000" dirty="0" smtClean="0"/>
              <a:t>, Музей</a:t>
            </a:r>
            <a:r>
              <a:rPr lang="en-US" sz="2000" dirty="0" smtClean="0"/>
              <a:t>)</a:t>
            </a:r>
            <a:endParaRPr lang="ru-RU" sz="2200" dirty="0"/>
          </a:p>
        </p:txBody>
      </p:sp>
      <p:pic>
        <p:nvPicPr>
          <p:cNvPr id="4" name="Содержимое 3" descr="0_2cfee_7b47cf6e_L.jpg"/>
          <p:cNvPicPr>
            <a:picLocks noGrp="1" noChangeAspect="1"/>
          </p:cNvPicPr>
          <p:nvPr>
            <p:ph idx="1"/>
          </p:nvPr>
        </p:nvPicPr>
        <p:blipFill>
          <a:blip r:embed="rId2"/>
          <a:srcRect t="4815" b="6897"/>
          <a:stretch>
            <a:fillRect/>
          </a:stretch>
        </p:blipFill>
        <p:spPr>
          <a:xfrm>
            <a:off x="-1" y="0"/>
            <a:ext cx="6693822" cy="68718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uk-UA" sz="6000" dirty="0" err="1" smtClean="0"/>
              <a:t>Кикладська</a:t>
            </a:r>
            <a:r>
              <a:rPr lang="uk-UA" dirty="0" smtClean="0"/>
              <a:t> </a:t>
            </a:r>
            <a:r>
              <a:rPr lang="uk-UA" sz="6000" dirty="0" smtClean="0"/>
              <a:t>культура</a:t>
            </a:r>
            <a:br>
              <a:rPr lang="uk-UA" sz="6000" dirty="0" smtClean="0"/>
            </a:br>
            <a:r>
              <a:rPr lang="uk-UA" sz="6000" dirty="0" smtClean="0"/>
              <a:t/>
            </a:r>
            <a:br>
              <a:rPr lang="uk-UA" sz="6000" dirty="0" smtClean="0"/>
            </a:br>
            <a:r>
              <a:rPr lang="en-US" sz="4000" b="0" dirty="0" smtClean="0"/>
              <a:t>(III</a:t>
            </a:r>
            <a:r>
              <a:rPr lang="uk-UA" sz="4000" b="0" dirty="0" smtClean="0"/>
              <a:t> тис. – 14 ст. до н. е.</a:t>
            </a:r>
            <a:r>
              <a:rPr lang="en-US" sz="4000" b="0" dirty="0" smtClean="0"/>
              <a:t>)</a:t>
            </a:r>
            <a:endParaRPr lang="ru-RU" sz="4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иклади.jpg"/>
          <p:cNvPicPr>
            <a:picLocks noGrp="1" noChangeAspect="1"/>
          </p:cNvPicPr>
          <p:nvPr>
            <p:ph idx="1"/>
          </p:nvPr>
        </p:nvPicPr>
        <p:blipFill>
          <a:blip r:embed="rId2"/>
          <a:srcRect l="5194" t="23133" r="5212"/>
          <a:stretch>
            <a:fillRect/>
          </a:stretch>
        </p:blipFill>
        <p:spPr>
          <a:xfrm>
            <a:off x="971600" y="6840"/>
            <a:ext cx="7272808" cy="685116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57248"/>
          </a:xfrm>
        </p:spPr>
        <p:txBody>
          <a:bodyPr>
            <a:norm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Кикладський</a:t>
            </a:r>
            <a:r>
              <a:rPr lang="uk-UA" dirty="0" smtClean="0">
                <a:solidFill>
                  <a:schemeClr val="bg1"/>
                </a:solidFill>
              </a:rPr>
              <a:t> архіпелаг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arta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59" b="2599"/>
          <a:stretch/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Киклади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-5680" y="0"/>
            <a:ext cx="9149680" cy="1112242"/>
          </a:xfrm>
        </p:spPr>
        <p:txBody>
          <a:bodyPr>
            <a:noAutofit/>
          </a:bodyPr>
          <a:lstStyle/>
          <a:p>
            <a:r>
              <a:rPr lang="ru-RU" sz="4400" dirty="0" err="1" smtClean="0">
                <a:solidFill>
                  <a:schemeClr val="tx1"/>
                </a:solidFill>
              </a:rPr>
              <a:t>Заселення</a:t>
            </a:r>
            <a:r>
              <a:rPr lang="ru-RU" sz="4400" dirty="0" smtClean="0">
                <a:solidFill>
                  <a:schemeClr val="tx1"/>
                </a:solidFill>
              </a:rPr>
              <a:t> </a:t>
            </a:r>
            <a:r>
              <a:rPr lang="ru-RU" sz="4400" dirty="0" err="1" smtClean="0">
                <a:solidFill>
                  <a:schemeClr val="tx1"/>
                </a:solidFill>
              </a:rPr>
              <a:t>Киклад</a:t>
            </a:r>
            <a:endParaRPr lang="en-US" sz="4400" dirty="0" smtClean="0">
              <a:solidFill>
                <a:schemeClr val="tx1"/>
              </a:solidFill>
            </a:endParaRPr>
          </a:p>
        </p:txBody>
      </p:sp>
      <p:sp>
        <p:nvSpPr>
          <p:cNvPr id="34819" name="AutoShape 3"/>
          <p:cNvSpPr>
            <a:spLocks noChangeArrowheads="1"/>
          </p:cNvSpPr>
          <p:nvPr/>
        </p:nvSpPr>
        <p:spPr bwMode="gray">
          <a:xfrm>
            <a:off x="6500813" y="2857500"/>
            <a:ext cx="2643187" cy="2462213"/>
          </a:xfrm>
          <a:prstGeom prst="chevron">
            <a:avLst>
              <a:gd name="adj" fmla="val 16468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45490"/>
                  <a:invGamma/>
                </a:schemeClr>
              </a:gs>
            </a:gsLst>
            <a:lin ang="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ru-RU" sz="2200" dirty="0"/>
              <a:t>Мелос, </a:t>
            </a:r>
          </a:p>
          <a:p>
            <a:pPr>
              <a:defRPr/>
            </a:pPr>
            <a:r>
              <a:rPr lang="ru-RU" sz="2200" dirty="0" err="1"/>
              <a:t>Феру</a:t>
            </a:r>
            <a:r>
              <a:rPr lang="ru-RU" sz="2200" dirty="0"/>
              <a:t> (Санторин), </a:t>
            </a:r>
            <a:r>
              <a:rPr lang="ru-RU" sz="2200" dirty="0" err="1"/>
              <a:t>Антипарос</a:t>
            </a:r>
            <a:r>
              <a:rPr lang="ru-RU" sz="2200" dirty="0"/>
              <a:t> заселили </a:t>
            </a:r>
            <a:r>
              <a:rPr lang="ru-RU" sz="2200" dirty="0" err="1" smtClean="0"/>
              <a:t>дорійці</a:t>
            </a:r>
            <a:endParaRPr lang="ru-RU" sz="2200" dirty="0"/>
          </a:p>
          <a:p>
            <a:pPr>
              <a:defRPr/>
            </a:pPr>
            <a:endParaRPr lang="ru-RU" sz="2200" dirty="0"/>
          </a:p>
        </p:txBody>
      </p:sp>
      <p:sp>
        <p:nvSpPr>
          <p:cNvPr id="34820" name="AutoShape 4"/>
          <p:cNvSpPr>
            <a:spLocks noChangeArrowheads="1"/>
          </p:cNvSpPr>
          <p:nvPr/>
        </p:nvSpPr>
        <p:spPr bwMode="gray">
          <a:xfrm>
            <a:off x="3000375" y="2857500"/>
            <a:ext cx="3143261" cy="2462213"/>
          </a:xfrm>
          <a:prstGeom prst="chevron">
            <a:avLst>
              <a:gd name="adj" fmla="val 17384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45490"/>
                  <a:invGamma/>
                </a:schemeClr>
              </a:gs>
            </a:gsLst>
            <a:lin ang="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2200" dirty="0"/>
              <a:t>1. </a:t>
            </a:r>
            <a:r>
              <a:rPr lang="ru-RU" sz="2200" dirty="0" err="1" smtClean="0"/>
              <a:t>Киклади</a:t>
            </a:r>
            <a:r>
              <a:rPr lang="ru-RU" sz="2200" dirty="0" smtClean="0"/>
              <a:t> </a:t>
            </a:r>
            <a:r>
              <a:rPr lang="ru-RU" sz="2200" dirty="0" err="1" smtClean="0"/>
              <a:t>колонізовані</a:t>
            </a:r>
            <a:r>
              <a:rPr lang="ru-RU" sz="2200" dirty="0" smtClean="0"/>
              <a:t> </a:t>
            </a:r>
            <a:r>
              <a:rPr lang="ru-RU" sz="2200" dirty="0"/>
              <a:t>Критом; 2.Наксос, </a:t>
            </a:r>
            <a:r>
              <a:rPr lang="ru-RU" sz="2200" dirty="0" err="1"/>
              <a:t>Парос</a:t>
            </a:r>
            <a:r>
              <a:rPr lang="ru-RU" sz="2200" dirty="0"/>
              <a:t>, </a:t>
            </a:r>
            <a:r>
              <a:rPr lang="ru-RU" sz="2200" dirty="0" err="1"/>
              <a:t>Андрос</a:t>
            </a:r>
            <a:r>
              <a:rPr lang="ru-RU" sz="2200" dirty="0"/>
              <a:t>, </a:t>
            </a:r>
            <a:r>
              <a:rPr lang="ru-RU" sz="2200" dirty="0" err="1"/>
              <a:t>Тенос</a:t>
            </a:r>
            <a:r>
              <a:rPr lang="ru-RU" sz="2200" dirty="0"/>
              <a:t> заселили </a:t>
            </a:r>
            <a:r>
              <a:rPr lang="ru-RU" sz="2200" dirty="0" err="1" smtClean="0"/>
              <a:t>іонійці</a:t>
            </a:r>
            <a:endParaRPr lang="ru-RU" sz="2200" dirty="0"/>
          </a:p>
        </p:txBody>
      </p:sp>
      <p:sp>
        <p:nvSpPr>
          <p:cNvPr id="34821" name="AutoShape 5"/>
          <p:cNvSpPr>
            <a:spLocks noChangeArrowheads="1"/>
          </p:cNvSpPr>
          <p:nvPr/>
        </p:nvSpPr>
        <p:spPr bwMode="gray">
          <a:xfrm>
            <a:off x="214313" y="2857500"/>
            <a:ext cx="2857500" cy="2462213"/>
          </a:xfrm>
          <a:prstGeom prst="chevron">
            <a:avLst>
              <a:gd name="adj" fmla="val 17384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45490"/>
                  <a:invGamma/>
                </a:schemeClr>
              </a:gs>
            </a:gsLst>
            <a:lin ang="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2200" dirty="0" err="1" smtClean="0"/>
              <a:t>Догрецьке</a:t>
            </a:r>
            <a:r>
              <a:rPr lang="ru-RU" sz="2200" dirty="0" smtClean="0"/>
              <a:t> </a:t>
            </a:r>
            <a:r>
              <a:rPr lang="ru-RU" sz="2200" dirty="0" err="1" smtClean="0"/>
              <a:t>населення</a:t>
            </a:r>
            <a:r>
              <a:rPr lang="ru-RU" sz="2200" dirty="0" smtClean="0"/>
              <a:t>, </a:t>
            </a:r>
            <a:r>
              <a:rPr lang="ru-RU" sz="2200" dirty="0" err="1" smtClean="0"/>
              <a:t>вихідці</a:t>
            </a:r>
            <a:r>
              <a:rPr lang="ru-RU" sz="2200" dirty="0" smtClean="0"/>
              <a:t> </a:t>
            </a:r>
            <a:r>
              <a:rPr lang="ru-RU" sz="2200" dirty="0" err="1" smtClean="0"/>
              <a:t>з</a:t>
            </a:r>
            <a:r>
              <a:rPr lang="ru-RU" sz="2200" dirty="0" smtClean="0"/>
              <a:t> </a:t>
            </a:r>
            <a:r>
              <a:rPr lang="ru-RU" sz="2200" dirty="0" err="1" smtClean="0"/>
              <a:t>європейського</a:t>
            </a:r>
            <a:r>
              <a:rPr lang="ru-RU" sz="2200" dirty="0" smtClean="0"/>
              <a:t> та </a:t>
            </a:r>
            <a:r>
              <a:rPr lang="ru-RU" sz="2200" dirty="0" err="1" smtClean="0"/>
              <a:t>азійського</a:t>
            </a:r>
            <a:r>
              <a:rPr lang="ru-RU" sz="2200" dirty="0" smtClean="0"/>
              <a:t> </a:t>
            </a:r>
            <a:r>
              <a:rPr lang="ru-RU" sz="2200" dirty="0" err="1" smtClean="0"/>
              <a:t>узбережжя</a:t>
            </a:r>
            <a:endParaRPr lang="ru-RU" sz="2200" dirty="0"/>
          </a:p>
        </p:txBody>
      </p:sp>
      <p:sp>
        <p:nvSpPr>
          <p:cNvPr id="34822" name="AutoShape 6"/>
          <p:cNvSpPr>
            <a:spLocks noChangeArrowheads="1"/>
          </p:cNvSpPr>
          <p:nvPr/>
        </p:nvSpPr>
        <p:spPr bwMode="gray">
          <a:xfrm>
            <a:off x="214282" y="1500174"/>
            <a:ext cx="2500312" cy="78581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400" b="1" dirty="0"/>
              <a:t>V-III</a:t>
            </a:r>
            <a:r>
              <a:rPr lang="ru-RU" sz="2400" b="1" dirty="0"/>
              <a:t> </a:t>
            </a:r>
            <a:r>
              <a:rPr lang="ru-RU" sz="2400" b="1" dirty="0" smtClean="0"/>
              <a:t>тис</a:t>
            </a:r>
            <a:r>
              <a:rPr lang="ru-RU" sz="2400" b="1" dirty="0"/>
              <a:t>. до </a:t>
            </a:r>
            <a:r>
              <a:rPr lang="ru-RU" sz="2400" b="1" dirty="0" smtClean="0"/>
              <a:t>н.е.</a:t>
            </a:r>
            <a:endParaRPr lang="en-US" sz="2400" b="1" dirty="0"/>
          </a:p>
        </p:txBody>
      </p:sp>
      <p:sp>
        <p:nvSpPr>
          <p:cNvPr id="34823" name="AutoShape 7"/>
          <p:cNvSpPr>
            <a:spLocks noChangeArrowheads="1"/>
          </p:cNvSpPr>
          <p:nvPr/>
        </p:nvSpPr>
        <p:spPr bwMode="gray">
          <a:xfrm>
            <a:off x="3357554" y="1500174"/>
            <a:ext cx="2286000" cy="7143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/>
              <a:t>II</a:t>
            </a:r>
            <a:r>
              <a:rPr lang="ru-RU" sz="2400" b="1" dirty="0"/>
              <a:t> </a:t>
            </a:r>
            <a:r>
              <a:rPr lang="ru-RU" sz="2400" b="1" dirty="0" smtClean="0"/>
              <a:t>тис</a:t>
            </a:r>
            <a:r>
              <a:rPr lang="ru-RU" sz="2400" b="1" dirty="0"/>
              <a:t>. до </a:t>
            </a:r>
            <a:r>
              <a:rPr lang="ru-RU" sz="2400" b="1" dirty="0" smtClean="0"/>
              <a:t>н.е.</a:t>
            </a:r>
            <a:endParaRPr lang="en-US" sz="2400" b="1" dirty="0"/>
          </a:p>
        </p:txBody>
      </p:sp>
      <p:sp>
        <p:nvSpPr>
          <p:cNvPr id="34824" name="AutoShape 8"/>
          <p:cNvSpPr>
            <a:spLocks noChangeArrowheads="1"/>
          </p:cNvSpPr>
          <p:nvPr/>
        </p:nvSpPr>
        <p:spPr bwMode="gray">
          <a:xfrm>
            <a:off x="6357950" y="1500174"/>
            <a:ext cx="2414587" cy="6572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/>
              <a:t>I</a:t>
            </a:r>
            <a:r>
              <a:rPr lang="ru-RU" sz="2400" b="1" dirty="0"/>
              <a:t> </a:t>
            </a:r>
            <a:r>
              <a:rPr lang="ru-RU" sz="2400" b="1" dirty="0" smtClean="0"/>
              <a:t>тис</a:t>
            </a:r>
            <a:r>
              <a:rPr lang="ru-RU" sz="2400" b="1" dirty="0"/>
              <a:t>. до </a:t>
            </a:r>
            <a:r>
              <a:rPr lang="ru-RU" sz="2400" b="1" dirty="0" smtClean="0"/>
              <a:t>н.е</a:t>
            </a:r>
            <a:r>
              <a:rPr lang="ru-RU" sz="2000" b="1" dirty="0" smtClean="0"/>
              <a:t>.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аліагос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00" y="21450"/>
            <a:ext cx="9115400" cy="683655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74720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О. </a:t>
            </a:r>
            <a:r>
              <a:rPr lang="uk-UA" dirty="0" err="1" smtClean="0">
                <a:solidFill>
                  <a:schemeClr val="tx1"/>
                </a:solidFill>
              </a:rPr>
              <a:t>Саліагос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lar.gif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47" r="6354"/>
          <a:stretch/>
        </p:blipFill>
        <p:spPr>
          <a:xfrm>
            <a:off x="-1" y="0"/>
            <a:ext cx="914400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tx1"/>
                </a:solidFill>
              </a:rPr>
              <a:t>О. </a:t>
            </a:r>
            <a:r>
              <a:rPr lang="uk-UA" dirty="0" err="1" smtClean="0">
                <a:solidFill>
                  <a:schemeClr val="tx1"/>
                </a:solidFill>
              </a:rPr>
              <a:t>Саліагос</a:t>
            </a:r>
            <a:r>
              <a:rPr lang="uk-UA" dirty="0" smtClean="0">
                <a:solidFill>
                  <a:schemeClr val="tx1"/>
                </a:solidFill>
              </a:rPr>
              <a:t>, </a:t>
            </a:r>
            <a:r>
              <a:rPr lang="uk-UA" dirty="0" err="1" smtClean="0">
                <a:solidFill>
                  <a:schemeClr val="tx1"/>
                </a:solidFill>
              </a:rPr>
              <a:t>Киклади</a:t>
            </a:r>
            <a:r>
              <a:rPr lang="uk-UA" dirty="0">
                <a:solidFill>
                  <a:schemeClr val="tx1"/>
                </a:solidFill>
              </a:rPr>
              <a:t/>
            </a:r>
            <a:br>
              <a:rPr lang="uk-UA" dirty="0">
                <a:solidFill>
                  <a:schemeClr val="tx1"/>
                </a:solidFill>
              </a:rPr>
            </a:br>
            <a:r>
              <a:rPr lang="en-US" sz="2200" dirty="0" smtClean="0">
                <a:solidFill>
                  <a:schemeClr val="tx1"/>
                </a:solidFill>
              </a:rPr>
              <a:t>(</a:t>
            </a:r>
            <a:r>
              <a:rPr lang="uk-UA" sz="2200" dirty="0" err="1" smtClean="0">
                <a:solidFill>
                  <a:schemeClr val="tx1"/>
                </a:solidFill>
              </a:rPr>
              <a:t>бл</a:t>
            </a:r>
            <a:r>
              <a:rPr lang="uk-UA" sz="2200" dirty="0" smtClean="0">
                <a:solidFill>
                  <a:schemeClr val="tx1"/>
                </a:solidFill>
              </a:rPr>
              <a:t>.</a:t>
            </a:r>
            <a:r>
              <a:rPr lang="en-US" sz="2200" dirty="0" smtClean="0">
                <a:solidFill>
                  <a:schemeClr val="tx1"/>
                </a:solidFill>
              </a:rPr>
              <a:t> 5300-4800 </a:t>
            </a:r>
            <a:r>
              <a:rPr lang="uk-UA" sz="2200" dirty="0" smtClean="0">
                <a:solidFill>
                  <a:schemeClr val="tx1"/>
                </a:solidFill>
              </a:rPr>
              <a:t>рр. до н.е.</a:t>
            </a:r>
            <a:r>
              <a:rPr lang="en-US" sz="2200" dirty="0" smtClean="0">
                <a:solidFill>
                  <a:schemeClr val="tx1"/>
                </a:solidFill>
              </a:rPr>
              <a:t>)</a:t>
            </a:r>
            <a:endParaRPr lang="ru-RU" sz="2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78298"/>
          </a:xfrm>
        </p:spPr>
        <p:txBody>
          <a:bodyPr>
            <a:normAutofit/>
          </a:bodyPr>
          <a:lstStyle/>
          <a:p>
            <a:r>
              <a:rPr lang="ru-RU" dirty="0" err="1" smtClean="0"/>
              <a:t>Обсидіанові</a:t>
            </a:r>
            <a:r>
              <a:rPr lang="ru-RU" dirty="0" smtClean="0"/>
              <a:t> </a:t>
            </a:r>
            <a:r>
              <a:rPr lang="ru-RU" dirty="0" err="1" smtClean="0"/>
              <a:t>інструменти</a:t>
            </a:r>
            <a:r>
              <a:rPr lang="ru-RU" dirty="0" smtClean="0"/>
              <a:t>.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 err="1" smtClean="0"/>
              <a:t>Саліагос</a:t>
            </a:r>
            <a:r>
              <a:rPr lang="ru-RU" sz="2800" dirty="0" smtClean="0"/>
              <a:t>, IV тис. до </a:t>
            </a:r>
            <a:r>
              <a:rPr lang="ru-RU" sz="2800" dirty="0" err="1" smtClean="0"/>
              <a:t>н.е</a:t>
            </a:r>
            <a:r>
              <a:rPr lang="ru-RU" sz="2800" dirty="0" smtClean="0"/>
              <a:t>.</a:t>
            </a:r>
            <a:br>
              <a:rPr lang="ru-RU" sz="2800" dirty="0" smtClean="0"/>
            </a:br>
            <a:r>
              <a:rPr lang="ru-RU" sz="2800" dirty="0" err="1" smtClean="0"/>
              <a:t>Археологічний</a:t>
            </a:r>
            <a:r>
              <a:rPr lang="ru-RU" sz="2800" dirty="0" smtClean="0"/>
              <a:t> музей </a:t>
            </a:r>
            <a:r>
              <a:rPr lang="ru-RU" sz="2800" dirty="0" err="1" smtClean="0"/>
              <a:t>Пароса</a:t>
            </a:r>
            <a:endParaRPr lang="ru-RU" sz="2800" dirty="0"/>
          </a:p>
        </p:txBody>
      </p:sp>
      <p:pic>
        <p:nvPicPr>
          <p:cNvPr id="4" name="Содержимое 3" descr="http://rec.gerodot.ru/kyklades/img/ris0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3333274"/>
            <a:ext cx="9144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Схематичні</a:t>
            </a:r>
            <a:r>
              <a:rPr lang="ru-RU" dirty="0" smtClean="0"/>
              <a:t> </a:t>
            </a:r>
            <a:r>
              <a:rPr lang="ru-RU" dirty="0" err="1" smtClean="0"/>
              <a:t>мармурові</a:t>
            </a:r>
            <a:r>
              <a:rPr lang="ru-RU" dirty="0" smtClean="0"/>
              <a:t> </a:t>
            </a:r>
            <a:r>
              <a:rPr lang="ru-RU" dirty="0" err="1" smtClean="0"/>
              <a:t>ідоли</a:t>
            </a:r>
            <a:r>
              <a:rPr lang="ru-RU" dirty="0" smtClean="0"/>
              <a:t>. </a:t>
            </a:r>
            <a:r>
              <a:rPr lang="ru-RU" sz="2200" dirty="0" err="1" smtClean="0"/>
              <a:t>Саліагос</a:t>
            </a:r>
            <a:r>
              <a:rPr lang="ru-RU" sz="2200" dirty="0" smtClean="0"/>
              <a:t>, IV тис. до </a:t>
            </a:r>
            <a:r>
              <a:rPr lang="ru-RU" sz="2200" dirty="0" err="1" smtClean="0"/>
              <a:t>н.е</a:t>
            </a:r>
            <a:r>
              <a:rPr lang="ru-RU" sz="2200" dirty="0" smtClean="0"/>
              <a:t>. </a:t>
            </a:r>
            <a:r>
              <a:rPr lang="ru-RU" sz="2200" dirty="0" err="1" smtClean="0"/>
              <a:t>Археологічний</a:t>
            </a:r>
            <a:r>
              <a:rPr lang="ru-RU" sz="2200" dirty="0" smtClean="0"/>
              <a:t> музей </a:t>
            </a:r>
            <a:r>
              <a:rPr lang="ru-RU" sz="2200" dirty="0" err="1" smtClean="0"/>
              <a:t>Пароса</a:t>
            </a:r>
            <a:endParaRPr lang="ru-RU" sz="2200" dirty="0"/>
          </a:p>
        </p:txBody>
      </p:sp>
      <p:pic>
        <p:nvPicPr>
          <p:cNvPr id="4" name="Содержимое 3" descr="Ідоли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71678"/>
            <a:ext cx="9144000" cy="41696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6256" y="274638"/>
            <a:ext cx="2267744" cy="481054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"Дама з </a:t>
            </a:r>
            <a:r>
              <a:rPr lang="ru-RU" sz="2800" dirty="0" err="1" smtClean="0"/>
              <a:t>Саліагоса</a:t>
            </a:r>
            <a:r>
              <a:rPr lang="ru-RU" sz="2800" dirty="0" smtClean="0"/>
              <a:t>«</a:t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1800" dirty="0" smtClean="0"/>
              <a:t>V - IV тис. до </a:t>
            </a:r>
            <a:r>
              <a:rPr lang="ru-RU" sz="1800" dirty="0" err="1" smtClean="0"/>
              <a:t>н.е</a:t>
            </a:r>
            <a:r>
              <a:rPr lang="ru-RU" sz="1800" dirty="0" smtClean="0"/>
              <a:t>. </a:t>
            </a:r>
            <a:r>
              <a:rPr lang="ru-RU" sz="1800" dirty="0" err="1" smtClean="0"/>
              <a:t>Археологічний</a:t>
            </a:r>
            <a:r>
              <a:rPr lang="ru-RU" sz="1800" dirty="0" smtClean="0"/>
              <a:t> музей </a:t>
            </a:r>
            <a:r>
              <a:rPr lang="ru-RU" sz="1800" dirty="0" err="1" smtClean="0"/>
              <a:t>Пароса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4" name="Содержимое 3" descr="http://rec.gerodot.ru/kyklades/img/ris0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85728"/>
            <a:ext cx="7086600" cy="938226"/>
          </a:xfrm>
        </p:spPr>
        <p:txBody>
          <a:bodyPr/>
          <a:lstStyle/>
          <a:p>
            <a:pPr algn="ctr"/>
            <a:r>
              <a:rPr lang="uk-UA" dirty="0" smtClean="0"/>
              <a:t>Егейська культура: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1428736"/>
            <a:ext cx="8786874" cy="4857783"/>
          </a:xfrm>
        </p:spPr>
        <p:txBody>
          <a:bodyPr>
            <a:normAutofit/>
          </a:bodyPr>
          <a:lstStyle/>
          <a:p>
            <a:pPr algn="just"/>
            <a:r>
              <a:rPr lang="uk-UA" sz="4000" dirty="0" smtClean="0"/>
              <a:t>- Критська (</a:t>
            </a:r>
            <a:r>
              <a:rPr lang="uk-UA" sz="4000" dirty="0" err="1" smtClean="0"/>
              <a:t>мінойська</a:t>
            </a:r>
            <a:r>
              <a:rPr lang="uk-UA" sz="4000" dirty="0" smtClean="0"/>
              <a:t>) (30-12 ст. до н.е.) з центром на острові Крит;</a:t>
            </a:r>
          </a:p>
          <a:p>
            <a:pPr algn="just"/>
            <a:r>
              <a:rPr lang="uk-UA" sz="4000" dirty="0" smtClean="0"/>
              <a:t>- </a:t>
            </a:r>
            <a:r>
              <a:rPr lang="uk-UA" sz="4000" dirty="0" err="1" smtClean="0"/>
              <a:t>Кікладська</a:t>
            </a:r>
            <a:r>
              <a:rPr lang="uk-UA" sz="4000" dirty="0" smtClean="0"/>
              <a:t> на </a:t>
            </a:r>
            <a:r>
              <a:rPr lang="uk-UA" sz="4000" dirty="0" err="1" smtClean="0"/>
              <a:t>кікладських</a:t>
            </a:r>
            <a:r>
              <a:rPr lang="uk-UA" sz="4000" dirty="0" smtClean="0"/>
              <a:t> островах (</a:t>
            </a:r>
            <a:r>
              <a:rPr lang="en-US" sz="4000" dirty="0" smtClean="0"/>
              <a:t>III</a:t>
            </a:r>
            <a:r>
              <a:rPr lang="uk-UA" sz="4000" dirty="0" smtClean="0"/>
              <a:t> тис. – 14 ст. до н. е.);</a:t>
            </a:r>
          </a:p>
          <a:p>
            <a:pPr algn="just"/>
            <a:r>
              <a:rPr lang="uk-UA" sz="4000" dirty="0" smtClean="0"/>
              <a:t>- </a:t>
            </a:r>
            <a:r>
              <a:rPr lang="uk-UA" sz="4000" dirty="0" err="1" smtClean="0"/>
              <a:t>Елладська</a:t>
            </a:r>
            <a:r>
              <a:rPr lang="uk-UA" sz="4000" dirty="0" smtClean="0"/>
              <a:t> у власне Греції (28-10 ст. до н.е.).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4" y="0"/>
            <a:ext cx="4000496" cy="6858000"/>
          </a:xfrm>
        </p:spPr>
        <p:txBody>
          <a:bodyPr>
            <a:normAutofit/>
          </a:bodyPr>
          <a:lstStyle/>
          <a:p>
            <a:r>
              <a:rPr lang="ru-RU" dirty="0" err="1" smtClean="0"/>
              <a:t>Мармуровий</a:t>
            </a:r>
            <a:r>
              <a:rPr lang="ru-RU" dirty="0" smtClean="0"/>
              <a:t> </a:t>
            </a:r>
            <a:r>
              <a:rPr lang="ru-RU" dirty="0" err="1" smtClean="0"/>
              <a:t>ідол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err="1" smtClean="0"/>
              <a:t>Саліагос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r>
              <a:rPr lang="ru-RU" sz="2400" dirty="0" smtClean="0"/>
              <a:t>5300-4300 </a:t>
            </a:r>
            <a:r>
              <a:rPr lang="ru-RU" sz="2400" dirty="0" err="1" smtClean="0"/>
              <a:t>рр</a:t>
            </a:r>
            <a:r>
              <a:rPr lang="ru-RU" sz="2400" dirty="0" smtClean="0"/>
              <a:t>. до </a:t>
            </a:r>
            <a:r>
              <a:rPr lang="ru-RU" sz="2400" dirty="0" err="1" smtClean="0"/>
              <a:t>н.е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err="1" smtClean="0"/>
              <a:t>Археологічний</a:t>
            </a:r>
            <a:r>
              <a:rPr lang="ru-RU" sz="2400" dirty="0" smtClean="0"/>
              <a:t> музей </a:t>
            </a:r>
            <a:r>
              <a:rPr lang="ru-RU" sz="2400" dirty="0" err="1" smtClean="0"/>
              <a:t>Наксоса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Содержимое 3" descr="Іджол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5901"/>
            <a:ext cx="5214942" cy="68020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8308"/>
            <a:ext cx="8229600" cy="1082660"/>
          </a:xfrm>
        </p:spPr>
        <p:txBody>
          <a:bodyPr>
            <a:normAutofit/>
          </a:bodyPr>
          <a:lstStyle/>
          <a:p>
            <a:r>
              <a:rPr lang="ru-RU" dirty="0" err="1" smtClean="0"/>
              <a:t>Мармурові</a:t>
            </a:r>
            <a:r>
              <a:rPr lang="ru-RU" dirty="0" smtClean="0"/>
              <a:t> </a:t>
            </a:r>
            <a:r>
              <a:rPr lang="ru-RU" dirty="0" err="1" smtClean="0"/>
              <a:t>ідоли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sz="2200" dirty="0" err="1" smtClean="0"/>
              <a:t>Регіон</a:t>
            </a:r>
            <a:r>
              <a:rPr lang="ru-RU" sz="2200" dirty="0" smtClean="0"/>
              <a:t> </a:t>
            </a:r>
            <a:r>
              <a:rPr lang="ru-RU" sz="2200" dirty="0" err="1" smtClean="0"/>
              <a:t>Егеїди</a:t>
            </a:r>
            <a:r>
              <a:rPr lang="ru-RU" sz="2200" dirty="0" smtClean="0"/>
              <a:t>. 5000-3500 </a:t>
            </a:r>
            <a:r>
              <a:rPr lang="ru-RU" sz="2200" dirty="0" err="1" smtClean="0"/>
              <a:t>рр</a:t>
            </a:r>
            <a:r>
              <a:rPr lang="ru-RU" sz="2200" dirty="0" smtClean="0"/>
              <a:t>. до </a:t>
            </a:r>
            <a:r>
              <a:rPr lang="ru-RU" sz="2200" dirty="0" err="1" smtClean="0"/>
              <a:t>н.е</a:t>
            </a:r>
            <a:r>
              <a:rPr lang="ru-RU" sz="2200" dirty="0" smtClean="0"/>
              <a:t>.</a:t>
            </a:r>
            <a:endParaRPr lang="ru-RU" sz="2200" dirty="0"/>
          </a:p>
        </p:txBody>
      </p:sp>
      <p:pic>
        <p:nvPicPr>
          <p:cNvPr id="5" name="Содержимое 4" descr="Metropol001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5536" y="1032413"/>
            <a:ext cx="4077910" cy="5825587"/>
          </a:xfrm>
        </p:spPr>
      </p:pic>
      <p:pic>
        <p:nvPicPr>
          <p:cNvPr id="8" name="Содержимое 7" descr="Metropol0013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4008" y="1041765"/>
            <a:ext cx="4071365" cy="58162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Періодизація </a:t>
            </a:r>
            <a:r>
              <a:rPr lang="uk-UA" dirty="0" err="1" smtClean="0"/>
              <a:t>Кикладської</a:t>
            </a:r>
            <a:r>
              <a:rPr lang="uk-UA" dirty="0" smtClean="0"/>
              <a:t> цивілізації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5044783"/>
              </p:ext>
            </p:extLst>
          </p:nvPr>
        </p:nvGraphicFramePr>
        <p:xfrm>
          <a:off x="0" y="1340766"/>
          <a:ext cx="9144000" cy="5400601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24656"/>
                <a:gridCol w="5571344"/>
                <a:gridCol w="3048000"/>
              </a:tblGrid>
              <a:tr h="75181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/>
                        <a:t>Періоди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Культура за </a:t>
                      </a:r>
                      <a:r>
                        <a:rPr lang="ru-RU" sz="1800" dirty="0" err="1"/>
                        <a:t>Ренфрю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3291">
                <a:tc rowSpan="3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/>
                        <a:t>3200-2000 рр. до н. е.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 smtClean="0"/>
                        <a:t>Ранньокикладський</a:t>
                      </a:r>
                      <a:r>
                        <a:rPr lang="ru-RU" sz="1800" b="1" dirty="0" smtClean="0"/>
                        <a:t> </a:t>
                      </a:r>
                      <a:r>
                        <a:rPr lang="ru-RU" sz="1800" b="1" dirty="0"/>
                        <a:t>І</a:t>
                      </a:r>
                      <a:r>
                        <a:rPr lang="ru-RU" sz="1800" dirty="0"/>
                        <a:t> (ECI) (3200-2800 гг. до н.э.)</a:t>
                      </a:r>
                      <a:r>
                        <a:rPr lang="uk-UA" sz="1800" dirty="0"/>
                        <a:t>:</a:t>
                      </a:r>
                      <a:endParaRPr lang="ru-RU" sz="1800" dirty="0"/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/>
                        <a:t>фаза </a:t>
                      </a:r>
                      <a:r>
                        <a:rPr lang="uk-UA" sz="1800" dirty="0" err="1" smtClean="0"/>
                        <a:t>Лакудес</a:t>
                      </a:r>
                      <a:r>
                        <a:rPr lang="uk-UA" sz="1800" dirty="0"/>
                        <a:t>, фаза </a:t>
                      </a:r>
                      <a:r>
                        <a:rPr lang="uk-UA" sz="1800" dirty="0" err="1"/>
                        <a:t>Пелос</a:t>
                      </a:r>
                      <a:r>
                        <a:rPr lang="uk-UA" sz="1800" dirty="0"/>
                        <a:t>, фаза </a:t>
                      </a:r>
                      <a:r>
                        <a:rPr lang="uk-UA" sz="1800" dirty="0" err="1"/>
                        <a:t>Пластірас</a:t>
                      </a:r>
                      <a:r>
                        <a:rPr lang="uk-UA" sz="1800" dirty="0"/>
                        <a:t>.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Культура </a:t>
                      </a:r>
                      <a:r>
                        <a:rPr lang="ru-RU" sz="1800" dirty="0" err="1"/>
                        <a:t>Гротта-Пелос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97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 smtClean="0"/>
                        <a:t>Ранньокикладський</a:t>
                      </a:r>
                      <a:r>
                        <a:rPr lang="ru-RU" sz="1800" b="1" dirty="0" smtClean="0"/>
                        <a:t> </a:t>
                      </a:r>
                      <a:r>
                        <a:rPr lang="ru-RU" sz="1800" b="1" dirty="0"/>
                        <a:t>II </a:t>
                      </a:r>
                      <a:r>
                        <a:rPr lang="ru-RU" sz="1800" dirty="0"/>
                        <a:t>(ECII) (2800-2300</a:t>
                      </a:r>
                      <a:r>
                        <a:rPr lang="uk-UA" sz="1800" dirty="0"/>
                        <a:t> </a:t>
                      </a:r>
                      <a:r>
                        <a:rPr lang="uk-UA" sz="1800" dirty="0" smtClean="0"/>
                        <a:t>рр.</a:t>
                      </a:r>
                      <a:r>
                        <a:rPr lang="ru-RU" sz="1800" dirty="0" smtClean="0"/>
                        <a:t> до </a:t>
                      </a:r>
                      <a:r>
                        <a:rPr lang="ru-RU" sz="1800" dirty="0"/>
                        <a:t>н.</a:t>
                      </a:r>
                      <a:r>
                        <a:rPr lang="uk-UA" sz="1800" dirty="0"/>
                        <a:t>е</a:t>
                      </a:r>
                      <a:r>
                        <a:rPr lang="ru-RU" sz="1800" dirty="0"/>
                        <a:t>)</a:t>
                      </a:r>
                      <a:r>
                        <a:rPr lang="uk-UA" sz="1800" dirty="0"/>
                        <a:t>:</a:t>
                      </a:r>
                      <a:endParaRPr lang="ru-RU" sz="1800" dirty="0"/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/>
                        <a:t>фаза </a:t>
                      </a:r>
                      <a:r>
                        <a:rPr lang="uk-UA" sz="1800" dirty="0" err="1"/>
                        <a:t>Кампос</a:t>
                      </a:r>
                      <a:r>
                        <a:rPr lang="uk-UA" sz="1800" dirty="0"/>
                        <a:t>, фаза </a:t>
                      </a:r>
                      <a:r>
                        <a:rPr lang="uk-UA" sz="1800" dirty="0" err="1"/>
                        <a:t>Сирос</a:t>
                      </a:r>
                      <a:r>
                        <a:rPr lang="uk-UA" sz="1800" dirty="0"/>
                        <a:t>.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Культура </a:t>
                      </a:r>
                      <a:r>
                        <a:rPr lang="ru-RU" sz="1800" dirty="0" err="1"/>
                        <a:t>Керос-Сірос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18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 smtClean="0"/>
                        <a:t>Ранньокикладський</a:t>
                      </a:r>
                      <a:r>
                        <a:rPr lang="ru-RU" sz="1800" b="1" dirty="0" smtClean="0"/>
                        <a:t> </a:t>
                      </a:r>
                      <a:r>
                        <a:rPr lang="ru-RU" sz="1800" b="1" dirty="0"/>
                        <a:t>III </a:t>
                      </a:r>
                      <a:r>
                        <a:rPr lang="ru-RU" sz="1800" dirty="0"/>
                        <a:t>(ECIII) (2300-2000 до н.</a:t>
                      </a:r>
                      <a:r>
                        <a:rPr lang="uk-UA" sz="1800" dirty="0"/>
                        <a:t>е.</a:t>
                      </a:r>
                      <a:r>
                        <a:rPr lang="ru-RU" sz="1800" dirty="0"/>
                        <a:t>)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Культура </a:t>
                      </a:r>
                      <a:r>
                        <a:rPr lang="ru-RU" sz="1800" dirty="0" err="1"/>
                        <a:t>Кастрі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1818">
                <a:tc rowSpan="2"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err="1" smtClean="0"/>
                        <a:t>Середньокикладський</a:t>
                      </a:r>
                      <a:endParaRPr lang="ru-RU" sz="1800" b="1" dirty="0"/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/>
                        <a:t>(</a:t>
                      </a:r>
                      <a:r>
                        <a:rPr lang="ru-RU" sz="1800" dirty="0"/>
                        <a:t>MCI</a:t>
                      </a:r>
                      <a:r>
                        <a:rPr lang="uk-UA" sz="1800" dirty="0"/>
                        <a:t>, </a:t>
                      </a:r>
                      <a:r>
                        <a:rPr lang="ru-RU" sz="1800" dirty="0"/>
                        <a:t>MCII</a:t>
                      </a:r>
                      <a:r>
                        <a:rPr lang="uk-UA" sz="1800" dirty="0"/>
                        <a:t>, </a:t>
                      </a:r>
                      <a:r>
                        <a:rPr lang="ru-RU" sz="1800" dirty="0"/>
                        <a:t>MCIII</a:t>
                      </a:r>
                      <a:r>
                        <a:rPr lang="uk-UA" sz="1800" dirty="0"/>
                        <a:t>) (</a:t>
                      </a:r>
                      <a:r>
                        <a:rPr lang="uk-UA" sz="1800" dirty="0" smtClean="0"/>
                        <a:t>2000-1550 </a:t>
                      </a:r>
                      <a:r>
                        <a:rPr lang="uk-UA" sz="1800" dirty="0"/>
                        <a:t>рр. до н. е.)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/>
                        <a:t>Філакопі</a:t>
                      </a:r>
                      <a:r>
                        <a:rPr lang="uk-UA" sz="1800" dirty="0"/>
                        <a:t> (</a:t>
                      </a:r>
                      <a:r>
                        <a:rPr lang="ru-RU" sz="1800" dirty="0"/>
                        <a:t>MCI</a:t>
                      </a:r>
                      <a:r>
                        <a:rPr lang="uk-UA" sz="1800" dirty="0"/>
                        <a:t>)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837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/>
                        <a:t>асиміляція </a:t>
                      </a:r>
                      <a:r>
                        <a:rPr lang="ru-RU" sz="1800" dirty="0" err="1"/>
                        <a:t>мінойською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цивілізацією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3291">
                <a:tc gridSpan="2">
                  <a:txBody>
                    <a:bodyPr/>
                    <a:lstStyle/>
                    <a:p>
                      <a:pPr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err="1" smtClean="0"/>
                        <a:t>Пізньокикладський</a:t>
                      </a:r>
                      <a:r>
                        <a:rPr lang="uk-UA" sz="1800" dirty="0" smtClean="0"/>
                        <a:t> </a:t>
                      </a:r>
                      <a:r>
                        <a:rPr lang="uk-UA" sz="1800" dirty="0"/>
                        <a:t>(</a:t>
                      </a:r>
                      <a:r>
                        <a:rPr lang="en-US" sz="1800" dirty="0"/>
                        <a:t>LC</a:t>
                      </a:r>
                      <a:r>
                        <a:rPr lang="ru-RU" sz="1800" dirty="0"/>
                        <a:t>I</a:t>
                      </a:r>
                      <a:r>
                        <a:rPr lang="uk-UA" sz="1800" dirty="0"/>
                        <a:t>, </a:t>
                      </a:r>
                      <a:r>
                        <a:rPr lang="en-US" sz="1800" dirty="0"/>
                        <a:t>LCII</a:t>
                      </a:r>
                      <a:r>
                        <a:rPr lang="uk-UA" sz="1800" dirty="0"/>
                        <a:t>, </a:t>
                      </a:r>
                      <a:r>
                        <a:rPr lang="en-US" sz="1800" dirty="0"/>
                        <a:t>LCIII</a:t>
                      </a:r>
                      <a:r>
                        <a:rPr lang="uk-UA" sz="1800" dirty="0"/>
                        <a:t>) (1550-</a:t>
                      </a:r>
                      <a:endParaRPr lang="ru-RU" sz="1800" dirty="0"/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/>
                        <a:t>1100 рр. до н.е.)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 fontScale="90000"/>
          </a:bodyPr>
          <a:lstStyle/>
          <a:p>
            <a:r>
              <a:rPr lang="ru-RU" sz="2400" dirty="0" err="1" smtClean="0"/>
              <a:t>Хронологічна</a:t>
            </a:r>
            <a:r>
              <a:rPr lang="ru-RU" sz="2400" dirty="0" smtClean="0"/>
              <a:t> </a:t>
            </a:r>
            <a:r>
              <a:rPr lang="ru-RU" sz="2400" dirty="0" err="1" smtClean="0"/>
              <a:t>послідовність</a:t>
            </a:r>
            <a:r>
              <a:rPr lang="ru-RU" sz="2400" dirty="0" smtClean="0"/>
              <a:t> </a:t>
            </a:r>
            <a:r>
              <a:rPr lang="ru-RU" sz="2400" dirty="0" err="1" smtClean="0"/>
              <a:t>періодів</a:t>
            </a:r>
            <a:r>
              <a:rPr lang="ru-RU" sz="2400" dirty="0" smtClean="0"/>
              <a:t> та фаз </a:t>
            </a:r>
            <a:r>
              <a:rPr lang="ru-RU" sz="2400" dirty="0" err="1" smtClean="0"/>
              <a:t>Ранньокикладської</a:t>
            </a:r>
            <a:r>
              <a:rPr lang="ru-RU" sz="2400" dirty="0" smtClean="0"/>
              <a:t> </a:t>
            </a:r>
            <a:r>
              <a:rPr lang="ru-RU" sz="2400" dirty="0" err="1" smtClean="0"/>
              <a:t>культури</a:t>
            </a:r>
            <a:r>
              <a:rPr lang="ru-RU" sz="2400" dirty="0" smtClean="0"/>
              <a:t> та </a:t>
            </a:r>
            <a:r>
              <a:rPr lang="ru-RU" sz="2400" dirty="0" err="1" smtClean="0"/>
              <a:t>їх</a:t>
            </a:r>
            <a:r>
              <a:rPr lang="ru-RU" sz="2400" dirty="0" smtClean="0"/>
              <a:t> </a:t>
            </a:r>
            <a:r>
              <a:rPr lang="ru-RU" sz="2400" dirty="0" err="1" smtClean="0"/>
              <a:t>присутність</a:t>
            </a:r>
            <a:r>
              <a:rPr lang="ru-RU" sz="2400" dirty="0" smtClean="0"/>
              <a:t> на островах </a:t>
            </a:r>
            <a:r>
              <a:rPr lang="ru-RU" sz="2400" dirty="0" err="1" smtClean="0"/>
              <a:t>архіпелагу</a:t>
            </a:r>
            <a:endParaRPr lang="ru-RU" sz="3200" dirty="0"/>
          </a:p>
        </p:txBody>
      </p:sp>
      <p:pic>
        <p:nvPicPr>
          <p:cNvPr id="4" name="Содержимое 3" descr="ХронологіяКіклад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5949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4847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Ранньокикладський</a:t>
            </a:r>
            <a:r>
              <a:rPr lang="uk-UA" dirty="0" smtClean="0"/>
              <a:t> період І (3200-2800 рр. до н. е.)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837445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rec.gerodot.ru/kyklades/img/ris06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99" b="445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8" y="0"/>
            <a:ext cx="2714612" cy="6858000"/>
          </a:xfrm>
        </p:spPr>
        <p:txBody>
          <a:bodyPr>
            <a:normAutofit/>
          </a:bodyPr>
          <a:lstStyle/>
          <a:p>
            <a:r>
              <a:rPr lang="ru-RU" sz="3000" dirty="0" err="1" smtClean="0"/>
              <a:t>Циліндрична</a:t>
            </a:r>
            <a:r>
              <a:rPr lang="ru-RU" sz="3000" dirty="0" smtClean="0"/>
              <a:t> </a:t>
            </a:r>
            <a:r>
              <a:rPr lang="ru-RU" sz="3000" dirty="0" err="1" smtClean="0"/>
              <a:t>піксида</a:t>
            </a:r>
            <a:r>
              <a:rPr lang="ru-RU" sz="3000" dirty="0" smtClean="0"/>
              <a:t>.</a:t>
            </a:r>
            <a:br>
              <a:rPr lang="ru-RU" sz="3000" dirty="0" smtClean="0"/>
            </a:br>
            <a:r>
              <a:rPr lang="ru-RU" sz="3000" dirty="0"/>
              <a:t/>
            </a:r>
            <a:br>
              <a:rPr lang="ru-RU" sz="3000" dirty="0"/>
            </a:b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sz="2400" dirty="0" err="1" smtClean="0"/>
              <a:t>Наксос</a:t>
            </a:r>
            <a:r>
              <a:rPr lang="ru-RU" sz="2400" dirty="0" smtClean="0"/>
              <a:t>. Некрополь </a:t>
            </a:r>
            <a:r>
              <a:rPr lang="ru-RU" sz="2400" dirty="0" err="1" smtClean="0"/>
              <a:t>Фіррогес</a:t>
            </a:r>
            <a:r>
              <a:rPr lang="ru-RU" sz="2400" dirty="0" smtClean="0"/>
              <a:t>. </a:t>
            </a:r>
            <a:br>
              <a:rPr lang="ru-RU" sz="2400" dirty="0" smtClean="0"/>
            </a:br>
            <a:r>
              <a:rPr lang="ru-RU" sz="2400" dirty="0" err="1" smtClean="0"/>
              <a:t>Національний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Археологічний</a:t>
            </a:r>
            <a:r>
              <a:rPr lang="ru-RU" sz="2400" dirty="0" smtClean="0"/>
              <a:t> музей. </a:t>
            </a:r>
            <a:br>
              <a:rPr lang="ru-RU" sz="2400" dirty="0" smtClean="0"/>
            </a:br>
            <a:r>
              <a:rPr lang="ru-RU" sz="2400" dirty="0" err="1" smtClean="0"/>
              <a:t>Афіни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4" name="Содержимое 3" descr="ris08.jpg"/>
          <p:cNvPicPr>
            <a:picLocks noGrp="1" noChangeAspect="1"/>
          </p:cNvPicPr>
          <p:nvPr>
            <p:ph idx="1"/>
          </p:nvPr>
        </p:nvPicPr>
        <p:blipFill>
          <a:blip r:embed="rId2"/>
          <a:srcRect l="16495" t="15810" r="18955" b="15337"/>
          <a:stretch>
            <a:fillRect/>
          </a:stretch>
        </p:blipFill>
        <p:spPr>
          <a:xfrm>
            <a:off x="0" y="0"/>
            <a:ext cx="642942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68" y="0"/>
            <a:ext cx="3059832" cy="6858000"/>
          </a:xfrm>
        </p:spPr>
        <p:txBody>
          <a:bodyPr>
            <a:normAutofit/>
          </a:bodyPr>
          <a:lstStyle/>
          <a:p>
            <a:r>
              <a:rPr lang="ru-RU" sz="3000" dirty="0" err="1" smtClean="0"/>
              <a:t>Розмальована</a:t>
            </a:r>
            <a:r>
              <a:rPr lang="ru-RU" sz="3000" dirty="0" smtClean="0"/>
              <a:t> фляга.</a:t>
            </a:r>
            <a:br>
              <a:rPr lang="ru-RU" sz="30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000" dirty="0" smtClean="0"/>
              <a:t>Музей </a:t>
            </a:r>
            <a:r>
              <a:rPr lang="ru-RU" sz="2000" dirty="0" err="1" smtClean="0"/>
              <a:t>Кикладського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мистецтва</a:t>
            </a:r>
            <a:r>
              <a:rPr lang="ru-RU" sz="2000" dirty="0" smtClean="0"/>
              <a:t>. </a:t>
            </a:r>
            <a:r>
              <a:rPr lang="ru-RU" sz="2000" dirty="0" err="1" smtClean="0"/>
              <a:t>Афіни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endParaRPr lang="ru-RU" sz="2800" dirty="0"/>
          </a:p>
        </p:txBody>
      </p:sp>
      <p:pic>
        <p:nvPicPr>
          <p:cNvPr id="4" name="Содержимое 3" descr="ris09.jpg"/>
          <p:cNvPicPr>
            <a:picLocks noGrp="1" noChangeAspect="1"/>
          </p:cNvPicPr>
          <p:nvPr>
            <p:ph idx="1"/>
          </p:nvPr>
        </p:nvPicPr>
        <p:blipFill>
          <a:blip r:embed="rId2"/>
          <a:srcRect l="6250" r="5208"/>
          <a:stretch>
            <a:fillRect/>
          </a:stretch>
        </p:blipFill>
        <p:spPr>
          <a:xfrm>
            <a:off x="0" y="0"/>
            <a:ext cx="607223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rec.gerodot.ru/kyklades/img/ris07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53" b="5635"/>
          <a:stretch/>
        </p:blipFill>
        <p:spPr bwMode="auto">
          <a:xfrm>
            <a:off x="13712" y="0"/>
            <a:ext cx="9130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16632"/>
            <a:ext cx="8229600" cy="2376264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Скрипічні</a:t>
            </a:r>
            <a:r>
              <a:rPr lang="ru-RU" dirty="0" smtClean="0"/>
              <a:t> </a:t>
            </a:r>
            <a:r>
              <a:rPr lang="ru-RU" dirty="0" err="1" smtClean="0"/>
              <a:t>ідоли</a:t>
            </a:r>
            <a:r>
              <a:rPr lang="ru-RU" dirty="0" smtClean="0"/>
              <a:t> з о. </a:t>
            </a:r>
            <a:r>
              <a:rPr lang="ru-RU" dirty="0" err="1" smtClean="0"/>
              <a:t>Антипарос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err="1" smtClean="0"/>
              <a:t>Національний</a:t>
            </a:r>
            <a:r>
              <a:rPr lang="ru-RU" sz="2800" dirty="0" smtClean="0"/>
              <a:t> </a:t>
            </a:r>
            <a:r>
              <a:rPr lang="ru-RU" sz="2800" dirty="0" err="1" smtClean="0"/>
              <a:t>Археологічний</a:t>
            </a:r>
            <a:r>
              <a:rPr lang="ru-RU" sz="2800" dirty="0" smtClean="0"/>
              <a:t> музей. </a:t>
            </a:r>
            <a:r>
              <a:rPr lang="ru-RU" sz="2800" dirty="0" err="1" smtClean="0"/>
              <a:t>Афіни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4" name="Содержимое 3" descr="ris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2659062"/>
            <a:ext cx="9144000" cy="41989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Autofit/>
          </a:bodyPr>
          <a:lstStyle/>
          <a:p>
            <a:r>
              <a:rPr lang="uk-UA" sz="2200" dirty="0" smtClean="0"/>
              <a:t>Карта </a:t>
            </a:r>
            <a:r>
              <a:rPr lang="uk-UA" sz="2200" dirty="0" err="1" smtClean="0"/>
              <a:t>Мінойсько-мікенського</a:t>
            </a:r>
            <a:r>
              <a:rPr lang="uk-UA" sz="2200" dirty="0" smtClean="0"/>
              <a:t> світу </a:t>
            </a:r>
            <a:br>
              <a:rPr lang="uk-UA" sz="2200" dirty="0" smtClean="0"/>
            </a:br>
            <a:r>
              <a:rPr lang="uk-UA" sz="2200" dirty="0" smtClean="0"/>
              <a:t>в </a:t>
            </a:r>
            <a:r>
              <a:rPr lang="uk-UA" sz="2200" dirty="0" err="1" smtClean="0"/>
              <a:t>Мінойсько-мікенський</a:t>
            </a:r>
            <a:r>
              <a:rPr lang="uk-UA" sz="2200" dirty="0" smtClean="0"/>
              <a:t> період</a:t>
            </a:r>
            <a:endParaRPr lang="ru-RU" sz="2200" dirty="0"/>
          </a:p>
        </p:txBody>
      </p:sp>
      <p:pic>
        <p:nvPicPr>
          <p:cNvPr id="4" name="Содержимое 3" descr="Minoan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3216" y="666914"/>
            <a:ext cx="9167216" cy="61910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0" y="274638"/>
            <a:ext cx="4214810" cy="6583362"/>
          </a:xfrm>
        </p:spPr>
        <p:txBody>
          <a:bodyPr>
            <a:normAutofit/>
          </a:bodyPr>
          <a:lstStyle/>
          <a:p>
            <a:r>
              <a:rPr lang="ru-RU" dirty="0" smtClean="0"/>
              <a:t>Голова </a:t>
            </a:r>
            <a:r>
              <a:rPr lang="uk-UA" dirty="0" smtClean="0"/>
              <a:t>і</a:t>
            </a:r>
            <a:r>
              <a:rPr lang="ru-RU" dirty="0" smtClean="0"/>
              <a:t>дола</a:t>
            </a:r>
            <a:r>
              <a:rPr lang="uk-UA" dirty="0" smtClean="0"/>
              <a:t> (мармур)</a:t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uk-UA" sz="2000" dirty="0" smtClean="0"/>
              <a:t>2500-</a:t>
            </a:r>
            <a:r>
              <a:rPr lang="ru-RU" sz="2000" dirty="0" smtClean="0"/>
              <a:t>2000 </a:t>
            </a:r>
            <a:r>
              <a:rPr lang="uk-UA" sz="2000" dirty="0" err="1" smtClean="0"/>
              <a:t>рр</a:t>
            </a:r>
            <a:r>
              <a:rPr lang="ru-RU" sz="2000" dirty="0" smtClean="0"/>
              <a:t>. до н.</a:t>
            </a:r>
            <a:r>
              <a:rPr lang="uk-UA" sz="2000" dirty="0" smtClean="0"/>
              <a:t>е</a:t>
            </a:r>
            <a:r>
              <a:rPr lang="ru-RU" sz="2000" dirty="0" smtClean="0"/>
              <a:t>. </a:t>
            </a:r>
            <a:br>
              <a:rPr lang="ru-RU" sz="2000" dirty="0" smtClean="0"/>
            </a:br>
            <a:r>
              <a:rPr lang="uk-UA" sz="2000" dirty="0" smtClean="0"/>
              <a:t>З острова </a:t>
            </a:r>
            <a:r>
              <a:rPr lang="uk-UA" sz="2000" dirty="0" err="1" smtClean="0"/>
              <a:t>Аморгос</a:t>
            </a:r>
            <a:r>
              <a:rPr lang="uk-UA" sz="2000" dirty="0" smtClean="0"/>
              <a:t>, </a:t>
            </a:r>
            <a:r>
              <a:rPr lang="uk-UA" sz="2000" dirty="0" err="1" smtClean="0"/>
              <a:t>Кіклади</a:t>
            </a:r>
            <a:r>
              <a:rPr lang="uk-UA" sz="2000" dirty="0" smtClean="0"/>
              <a:t>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uk-UA" sz="2000" dirty="0" smtClean="0"/>
              <a:t>Лувр, Париж, Франція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dirty="0"/>
          </a:p>
        </p:txBody>
      </p:sp>
      <p:pic>
        <p:nvPicPr>
          <p:cNvPr id="4" name="Содержимое 3" descr="HolovaIdol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4925291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2066" y="0"/>
            <a:ext cx="4071934" cy="6858000"/>
          </a:xfrm>
        </p:spPr>
        <p:txBody>
          <a:bodyPr>
            <a:normAutofit/>
          </a:bodyPr>
          <a:lstStyle/>
          <a:p>
            <a:r>
              <a:rPr lang="ru-RU" dirty="0" err="1" smtClean="0"/>
              <a:t>Мармуровий</a:t>
            </a:r>
            <a:r>
              <a:rPr lang="ru-RU" dirty="0" smtClean="0"/>
              <a:t> </a:t>
            </a:r>
            <a:r>
              <a:rPr lang="ru-RU" dirty="0" err="1" smtClean="0"/>
              <a:t>жіночий</a:t>
            </a:r>
            <a:r>
              <a:rPr lang="ru-RU" dirty="0" smtClean="0"/>
              <a:t> </a:t>
            </a:r>
            <a:r>
              <a:rPr lang="ru-RU" dirty="0" err="1" smtClean="0"/>
              <a:t>ідол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</a:t>
            </a:r>
            <a:r>
              <a:rPr lang="ru-RU" sz="2000" dirty="0" err="1" smtClean="0"/>
              <a:t>Археологічний</a:t>
            </a:r>
            <a:r>
              <a:rPr lang="ru-RU" sz="2000" dirty="0" smtClean="0"/>
              <a:t> музей </a:t>
            </a:r>
            <a:r>
              <a:rPr lang="ru-RU" sz="2000" dirty="0" err="1" smtClean="0"/>
              <a:t>Наксоса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4" name="Содержимое 3" descr="ris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057522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0"/>
            <a:ext cx="4932040" cy="6858000"/>
          </a:xfrm>
        </p:spPr>
        <p:txBody>
          <a:bodyPr>
            <a:normAutofit/>
          </a:bodyPr>
          <a:lstStyle/>
          <a:p>
            <a:r>
              <a:rPr lang="ru-RU" sz="3600" dirty="0" err="1" smtClean="0"/>
              <a:t>Чоловічий</a:t>
            </a:r>
            <a:r>
              <a:rPr lang="ru-RU" sz="3600" dirty="0" smtClean="0"/>
              <a:t> </a:t>
            </a:r>
            <a:r>
              <a:rPr lang="ru-RU" sz="3600" dirty="0" err="1" smtClean="0"/>
              <a:t>мармуровий</a:t>
            </a:r>
            <a:r>
              <a:rPr lang="ru-RU" sz="3600" dirty="0" smtClean="0"/>
              <a:t> </a:t>
            </a:r>
            <a:r>
              <a:rPr lang="ru-RU" sz="3600" dirty="0" err="1" smtClean="0"/>
              <a:t>ідол</a:t>
            </a:r>
            <a:r>
              <a:rPr lang="ru-RU" sz="3600" dirty="0" smtClean="0"/>
              <a:t>.</a:t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400" dirty="0" err="1" smtClean="0"/>
              <a:t>Археологічний</a:t>
            </a:r>
            <a:r>
              <a:rPr lang="ru-RU" sz="2400" dirty="0" smtClean="0"/>
              <a:t> музей </a:t>
            </a:r>
            <a:r>
              <a:rPr lang="ru-RU" sz="2400" dirty="0" err="1" smtClean="0"/>
              <a:t>Наксоса</a:t>
            </a:r>
            <a:r>
              <a:rPr lang="ru-RU" sz="2400" dirty="0" smtClean="0"/>
              <a:t>.</a:t>
            </a:r>
            <a:endParaRPr lang="ru-RU" sz="1800" dirty="0"/>
          </a:p>
        </p:txBody>
      </p:sp>
      <p:pic>
        <p:nvPicPr>
          <p:cNvPr id="4" name="Содержимое 3" descr="ris1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424831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4" y="0"/>
            <a:ext cx="4972056" cy="6858000"/>
          </a:xfrm>
        </p:spPr>
        <p:txBody>
          <a:bodyPr>
            <a:normAutofit/>
          </a:bodyPr>
          <a:lstStyle/>
          <a:p>
            <a:r>
              <a:rPr lang="ru-RU" dirty="0" err="1" smtClean="0"/>
              <a:t>Мармуровий</a:t>
            </a:r>
            <a:r>
              <a:rPr lang="ru-RU" dirty="0" smtClean="0"/>
              <a:t> </a:t>
            </a:r>
            <a:r>
              <a:rPr lang="ru-RU" dirty="0" err="1" smtClean="0"/>
              <a:t>жіночий</a:t>
            </a:r>
            <a:r>
              <a:rPr lang="ru-RU" dirty="0" smtClean="0"/>
              <a:t> </a:t>
            </a:r>
            <a:r>
              <a:rPr lang="ru-RU" dirty="0" err="1" smtClean="0"/>
              <a:t>ідол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 smtClean="0"/>
              <a:t>Музей </a:t>
            </a:r>
            <a:r>
              <a:rPr lang="ru-RU" sz="2800" dirty="0" err="1" smtClean="0"/>
              <a:t>Кикладського</a:t>
            </a:r>
            <a:r>
              <a:rPr lang="ru-RU" sz="2800" dirty="0" smtClean="0"/>
              <a:t> </a:t>
            </a:r>
            <a:r>
              <a:rPr lang="ru-RU" sz="2800" dirty="0" err="1" smtClean="0"/>
              <a:t>мистецтва</a:t>
            </a:r>
            <a:r>
              <a:rPr lang="ru-RU" sz="2800" dirty="0" smtClean="0"/>
              <a:t>, </a:t>
            </a:r>
            <a:r>
              <a:rPr lang="ru-RU" sz="2800" dirty="0" err="1" smtClean="0"/>
              <a:t>Афіни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4" name="Содержимое 3" descr="ris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357554" cy="69403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rec.gerodot.ru/kyklades/img/ris14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72" b="6139"/>
          <a:stretch/>
        </p:blipFill>
        <p:spPr bwMode="auto">
          <a:xfrm>
            <a:off x="-17904" y="0"/>
            <a:ext cx="91619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ris15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26" r="1702"/>
          <a:stretch/>
        </p:blipFill>
        <p:spPr>
          <a:xfrm>
            <a:off x="-1" y="0"/>
            <a:ext cx="914400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Autofit/>
          </a:bodyPr>
          <a:lstStyle/>
          <a:p>
            <a:r>
              <a:rPr lang="ru-RU" sz="3200" dirty="0" err="1" smtClean="0"/>
              <a:t>Мармурове</a:t>
            </a:r>
            <a:r>
              <a:rPr lang="ru-RU" sz="3200" dirty="0" smtClean="0"/>
              <a:t> блюдо.</a:t>
            </a:r>
            <a:br>
              <a:rPr lang="ru-RU" sz="3200" dirty="0" smtClean="0"/>
            </a:br>
            <a:r>
              <a:rPr lang="ru-RU" sz="2400" dirty="0" smtClean="0"/>
              <a:t>Музей </a:t>
            </a:r>
            <a:r>
              <a:rPr lang="ru-RU" sz="2400" dirty="0" err="1" smtClean="0"/>
              <a:t>Кикладського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мистецтва</a:t>
            </a:r>
            <a:r>
              <a:rPr lang="ru-RU" sz="2400" dirty="0" smtClean="0"/>
              <a:t>, </a:t>
            </a:r>
            <a:r>
              <a:rPr lang="ru-RU" sz="2400" dirty="0" err="1" smtClean="0"/>
              <a:t>Афіни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2066" y="0"/>
            <a:ext cx="4071934" cy="6858000"/>
          </a:xfrm>
        </p:spPr>
        <p:txBody>
          <a:bodyPr>
            <a:normAutofit/>
          </a:bodyPr>
          <a:lstStyle/>
          <a:p>
            <a:r>
              <a:rPr lang="ru-RU" dirty="0" err="1" smtClean="0"/>
              <a:t>Мармурова</a:t>
            </a:r>
            <a:r>
              <a:rPr lang="ru-RU" dirty="0" smtClean="0"/>
              <a:t> ваза-</a:t>
            </a:r>
            <a:r>
              <a:rPr lang="ru-RU" dirty="0" err="1" smtClean="0"/>
              <a:t>кандила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2400" dirty="0" smtClean="0"/>
              <a:t>Музей </a:t>
            </a:r>
            <a:r>
              <a:rPr lang="ru-RU" sz="2400" dirty="0" err="1" smtClean="0"/>
              <a:t>Кикладського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мистецтва</a:t>
            </a:r>
            <a:r>
              <a:rPr lang="ru-RU" sz="2400" dirty="0" smtClean="0"/>
              <a:t>, </a:t>
            </a:r>
            <a:r>
              <a:rPr lang="ru-RU" sz="2400" dirty="0" err="1" smtClean="0"/>
              <a:t>Афіни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4" name="Содержимое 3" descr="ris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5002307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9322" y="0"/>
            <a:ext cx="3214678" cy="6858000"/>
          </a:xfrm>
        </p:spPr>
        <p:txBody>
          <a:bodyPr>
            <a:normAutofit/>
          </a:bodyPr>
          <a:lstStyle/>
          <a:p>
            <a:r>
              <a:rPr lang="ru-RU" dirty="0" err="1" smtClean="0"/>
              <a:t>Пиксида</a:t>
            </a:r>
            <a:r>
              <a:rPr lang="ru-RU" dirty="0" smtClean="0"/>
              <a:t>. </a:t>
            </a:r>
            <a:r>
              <a:rPr lang="ru-RU" dirty="0" err="1" smtClean="0"/>
              <a:t>Наксос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err="1" smtClean="0"/>
              <a:t>Національний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Археологічний</a:t>
            </a:r>
            <a:r>
              <a:rPr lang="ru-RU" sz="2400" dirty="0" smtClean="0"/>
              <a:t> музей. </a:t>
            </a:r>
            <a:r>
              <a:rPr lang="ru-RU" sz="2400" dirty="0" err="1" smtClean="0"/>
              <a:t>Афіни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800" dirty="0"/>
          </a:p>
        </p:txBody>
      </p:sp>
      <p:pic>
        <p:nvPicPr>
          <p:cNvPr id="4" name="Содержимое 3" descr="ris26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357" t="27992" r="17522" b="11625"/>
          <a:stretch/>
        </p:blipFill>
        <p:spPr>
          <a:xfrm>
            <a:off x="0" y="0"/>
            <a:ext cx="5903936" cy="6858000"/>
          </a:xfrm>
        </p:spPr>
      </p:pic>
    </p:spTree>
    <p:extLst>
      <p:ext uri="{BB962C8B-B14F-4D97-AF65-F5344CB8AC3E}">
        <p14:creationId xmlns:p14="http://schemas.microsoft.com/office/powerpoint/2010/main" val="15182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48" y="0"/>
            <a:ext cx="4857752" cy="6858000"/>
          </a:xfrm>
        </p:spPr>
        <p:txBody>
          <a:bodyPr>
            <a:normAutofit/>
          </a:bodyPr>
          <a:lstStyle/>
          <a:p>
            <a:r>
              <a:rPr lang="ru-RU" dirty="0" smtClean="0"/>
              <a:t>Ваза. </a:t>
            </a:r>
            <a:r>
              <a:rPr lang="ru-RU" dirty="0" err="1" smtClean="0"/>
              <a:t>Деспотіко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err="1" smtClean="0"/>
              <a:t>Національний</a:t>
            </a:r>
            <a:r>
              <a:rPr lang="ru-RU" sz="2800" dirty="0" smtClean="0"/>
              <a:t> </a:t>
            </a:r>
            <a:r>
              <a:rPr lang="ru-RU" sz="2800" dirty="0" err="1" smtClean="0"/>
              <a:t>Археологічний</a:t>
            </a:r>
            <a:r>
              <a:rPr lang="ru-RU" sz="2800" dirty="0" smtClean="0"/>
              <a:t> музей.</a:t>
            </a:r>
            <a:endParaRPr lang="ru-RU" sz="3200" dirty="0"/>
          </a:p>
        </p:txBody>
      </p:sp>
      <p:pic>
        <p:nvPicPr>
          <p:cNvPr id="4" name="Содержимое 3" descr="ris27.jpg"/>
          <p:cNvPicPr>
            <a:picLocks noGrp="1" noChangeAspect="1"/>
          </p:cNvPicPr>
          <p:nvPr>
            <p:ph idx="1"/>
          </p:nvPr>
        </p:nvPicPr>
        <p:blipFill>
          <a:blip r:embed="rId2"/>
          <a:srcRect l="8244" r="9314"/>
          <a:stretch>
            <a:fillRect/>
          </a:stretch>
        </p:blipFill>
        <p:spPr>
          <a:xfrm>
            <a:off x="0" y="0"/>
            <a:ext cx="4286280" cy="6858000"/>
          </a:xfrm>
        </p:spPr>
      </p:pic>
    </p:spTree>
    <p:extLst>
      <p:ext uri="{BB962C8B-B14F-4D97-AF65-F5344CB8AC3E}">
        <p14:creationId xmlns:p14="http://schemas.microsoft.com/office/powerpoint/2010/main" val="206230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2066" y="0"/>
            <a:ext cx="4071934" cy="6858000"/>
          </a:xfrm>
        </p:spPr>
        <p:txBody>
          <a:bodyPr>
            <a:normAutofit/>
          </a:bodyPr>
          <a:lstStyle/>
          <a:p>
            <a:r>
              <a:rPr lang="ru-RU" dirty="0" smtClean="0"/>
              <a:t>Ваза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err="1" smtClean="0"/>
              <a:t>Археологічний</a:t>
            </a:r>
            <a:r>
              <a:rPr lang="ru-RU" sz="2400" dirty="0" smtClean="0"/>
              <a:t> музей </a:t>
            </a:r>
            <a:r>
              <a:rPr lang="ru-RU" sz="2400" dirty="0" err="1" smtClean="0"/>
              <a:t>Наксоса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3200" dirty="0"/>
          </a:p>
        </p:txBody>
      </p:sp>
      <p:pic>
        <p:nvPicPr>
          <p:cNvPr id="4" name="Содержимое 3" descr="ris28.jpg"/>
          <p:cNvPicPr>
            <a:picLocks noGrp="1" noChangeAspect="1"/>
          </p:cNvPicPr>
          <p:nvPr>
            <p:ph idx="1"/>
          </p:nvPr>
        </p:nvPicPr>
        <p:blipFill>
          <a:blip r:embed="rId2"/>
          <a:srcRect l="11805" r="10922"/>
          <a:stretch>
            <a:fillRect/>
          </a:stretch>
        </p:blipFill>
        <p:spPr>
          <a:xfrm>
            <a:off x="0" y="0"/>
            <a:ext cx="5143536" cy="6858000"/>
          </a:xfrm>
        </p:spPr>
      </p:pic>
    </p:spTree>
    <p:extLst>
      <p:ext uri="{BB962C8B-B14F-4D97-AF65-F5344CB8AC3E}">
        <p14:creationId xmlns:p14="http://schemas.microsoft.com/office/powerpoint/2010/main" val="393663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440088"/>
          </a:xfrm>
        </p:spPr>
        <p:txBody>
          <a:bodyPr/>
          <a:lstStyle/>
          <a:p>
            <a:pPr algn="ctr"/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>Мистецтво Криту</a:t>
            </a:r>
            <a:br>
              <a:rPr lang="uk-UA" dirty="0" smtClean="0"/>
            </a:br>
            <a:r>
              <a:rPr lang="uk-UA" dirty="0" smtClean="0"/>
              <a:t>(</a:t>
            </a:r>
            <a:r>
              <a:rPr lang="uk-UA" dirty="0" err="1" smtClean="0"/>
              <a:t>Мінойська</a:t>
            </a:r>
            <a:r>
              <a:rPr lang="uk-UA" dirty="0" smtClean="0"/>
              <a:t> культура)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3933056"/>
            <a:ext cx="9144000" cy="1509712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/>
              <a:t>(30-12 ст. до н.е.)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3042"/>
          </a:xfrm>
        </p:spPr>
        <p:txBody>
          <a:bodyPr>
            <a:normAutofit/>
          </a:bodyPr>
          <a:lstStyle/>
          <a:p>
            <a:r>
              <a:rPr lang="uk-UA" dirty="0" smtClean="0"/>
              <a:t>Фігурка вагітної жінки,</a:t>
            </a:r>
            <a:br>
              <a:rPr lang="uk-UA" dirty="0" smtClean="0"/>
            </a:br>
            <a:r>
              <a:rPr lang="uk-UA" sz="2800" dirty="0" smtClean="0"/>
              <a:t>3 тис. до н.е.</a:t>
            </a:r>
            <a:endParaRPr lang="ru-RU" sz="2800" dirty="0"/>
          </a:p>
        </p:txBody>
      </p:sp>
      <p:pic>
        <p:nvPicPr>
          <p:cNvPr id="6" name="Содержимое 5" descr="Munic07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53693" y="1772816"/>
            <a:ext cx="6790307" cy="5085185"/>
          </a:xfrm>
        </p:spPr>
      </p:pic>
      <p:pic>
        <p:nvPicPr>
          <p:cNvPr id="5" name="Содержимое 3" descr="Pregnant_Cycladic_figurine_Staatliche_Antikensammlungen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772816"/>
            <a:ext cx="2501524" cy="50851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0"/>
            <a:ext cx="4536504" cy="6858000"/>
          </a:xfrm>
        </p:spPr>
        <p:txBody>
          <a:bodyPr>
            <a:normAutofit/>
          </a:bodyPr>
          <a:lstStyle/>
          <a:p>
            <a:r>
              <a:rPr lang="ru-RU" dirty="0" err="1" smtClean="0"/>
              <a:t>Мармурові</a:t>
            </a:r>
            <a:r>
              <a:rPr lang="ru-RU" dirty="0" smtClean="0"/>
              <a:t> </a:t>
            </a:r>
            <a:r>
              <a:rPr lang="ru-RU" dirty="0" err="1" smtClean="0"/>
              <a:t>ідоли</a:t>
            </a:r>
            <a:r>
              <a:rPr lang="ru-RU" dirty="0" smtClean="0"/>
              <a:t> </a:t>
            </a:r>
            <a:r>
              <a:rPr lang="ru-RU" dirty="0" err="1" smtClean="0"/>
              <a:t>фази</a:t>
            </a:r>
            <a:r>
              <a:rPr lang="ru-RU" dirty="0" smtClean="0"/>
              <a:t> </a:t>
            </a:r>
            <a:r>
              <a:rPr lang="ru-RU" dirty="0" err="1" smtClean="0"/>
              <a:t>Пластирас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err="1" smtClean="0"/>
              <a:t>Національний</a:t>
            </a:r>
            <a:r>
              <a:rPr lang="ru-RU" sz="2800" dirty="0" smtClean="0"/>
              <a:t> </a:t>
            </a:r>
            <a:r>
              <a:rPr lang="ru-RU" sz="2800" dirty="0" err="1" smtClean="0"/>
              <a:t>археологічний</a:t>
            </a:r>
            <a:r>
              <a:rPr lang="ru-RU" sz="2800" dirty="0" smtClean="0"/>
              <a:t> музей. </a:t>
            </a:r>
            <a:r>
              <a:rPr lang="ru-RU" sz="2800" dirty="0" err="1" smtClean="0"/>
              <a:t>Афіни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5" name="Содержимое 6" descr="ris21.jpg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9244" r="17040"/>
          <a:stretch/>
        </p:blipFill>
        <p:spPr>
          <a:xfrm>
            <a:off x="2704" y="0"/>
            <a:ext cx="2270760" cy="6858000"/>
          </a:xfrm>
        </p:spPr>
      </p:pic>
      <p:pic>
        <p:nvPicPr>
          <p:cNvPr id="6" name="Содержимое 7" descr="ris20.jpg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7968" r="17702"/>
          <a:stretch/>
        </p:blipFill>
        <p:spPr>
          <a:xfrm>
            <a:off x="6841584" y="18688"/>
            <a:ext cx="2270760" cy="6858001"/>
          </a:xfr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</p:spPr>
        <p:txBody>
          <a:bodyPr>
            <a:normAutofit/>
          </a:bodyPr>
          <a:lstStyle/>
          <a:p>
            <a:r>
              <a:rPr lang="ru-RU" dirty="0" smtClean="0"/>
              <a:t>Зооморфна </a:t>
            </a:r>
            <a:r>
              <a:rPr lang="ru-RU" dirty="0" err="1" smtClean="0"/>
              <a:t>мармурова</a:t>
            </a:r>
            <a:r>
              <a:rPr lang="ru-RU" dirty="0" smtClean="0"/>
              <a:t> </a:t>
            </a:r>
            <a:r>
              <a:rPr lang="ru-RU" dirty="0" err="1" smtClean="0"/>
              <a:t>піксида</a:t>
            </a:r>
            <a:r>
              <a:rPr lang="ru-RU" dirty="0" smtClean="0"/>
              <a:t>. </a:t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dirty="0" err="1" smtClean="0"/>
              <a:t>Наксос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Содержимое 3" descr="ris22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614"/>
          <a:stretch/>
        </p:blipFill>
        <p:spPr>
          <a:xfrm>
            <a:off x="20034" y="1682530"/>
            <a:ext cx="9123966" cy="517547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4847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Ранньокикладський</a:t>
            </a:r>
            <a:r>
              <a:rPr lang="uk-UA" dirty="0" smtClean="0"/>
              <a:t> період ІІ (2800-2300 рр. до н. е.)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6529760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rec.gerodot.ru/kyklades/img/ris25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99" b="56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3167"/>
            <a:ext cx="8229600" cy="7913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Ваза з </a:t>
            </a:r>
            <a:r>
              <a:rPr lang="ru-RU" dirty="0" err="1" smtClean="0"/>
              <a:t>Агія</a:t>
            </a:r>
            <a:r>
              <a:rPr lang="ru-RU" dirty="0" smtClean="0"/>
              <a:t> </a:t>
            </a:r>
            <a:r>
              <a:rPr lang="ru-RU" dirty="0" err="1" smtClean="0"/>
              <a:t>Анаргирої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sz="2200" dirty="0" err="1" smtClean="0"/>
              <a:t>Наксос</a:t>
            </a:r>
            <a:r>
              <a:rPr lang="ru-RU" sz="2200" dirty="0" smtClean="0"/>
              <a:t>. </a:t>
            </a:r>
            <a:r>
              <a:rPr lang="ru-RU" sz="2200" dirty="0" err="1" smtClean="0"/>
              <a:t>Археологічний</a:t>
            </a:r>
            <a:r>
              <a:rPr lang="ru-RU" sz="2200" dirty="0" smtClean="0"/>
              <a:t> музей </a:t>
            </a:r>
            <a:r>
              <a:rPr lang="ru-RU" sz="2200" dirty="0" err="1" smtClean="0"/>
              <a:t>Наксоса</a:t>
            </a:r>
            <a:r>
              <a:rPr lang="ru-RU" sz="2200" dirty="0" smtClean="0"/>
              <a:t>.</a:t>
            </a:r>
            <a:endParaRPr lang="ru-RU" sz="2200" dirty="0"/>
          </a:p>
        </p:txBody>
      </p:sp>
      <p:pic>
        <p:nvPicPr>
          <p:cNvPr id="4" name="Содержимое 3" descr="ris23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48"/>
          <a:stretch/>
        </p:blipFill>
        <p:spPr>
          <a:xfrm>
            <a:off x="0" y="908721"/>
            <a:ext cx="9144000" cy="5949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132856"/>
          </a:xfrm>
        </p:spPr>
        <p:txBody>
          <a:bodyPr>
            <a:normAutofit/>
          </a:bodyPr>
          <a:lstStyle/>
          <a:p>
            <a:r>
              <a:rPr lang="ru-RU" dirty="0" err="1" smtClean="0"/>
              <a:t>Кикладські</a:t>
            </a:r>
            <a:r>
              <a:rPr lang="ru-RU" dirty="0" smtClean="0"/>
              <a:t> "</a:t>
            </a:r>
            <a:r>
              <a:rPr lang="ru-RU" dirty="0" err="1" smtClean="0"/>
              <a:t>сковорідки</a:t>
            </a:r>
            <a:r>
              <a:rPr lang="ru-RU" dirty="0" smtClean="0"/>
              <a:t>".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/>
              <a:t>Музей </a:t>
            </a:r>
            <a:r>
              <a:rPr lang="ru-RU" sz="2400" dirty="0" err="1" smtClean="0"/>
              <a:t>Кикладського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Мистецтва</a:t>
            </a:r>
            <a:r>
              <a:rPr lang="ru-RU" sz="2400" dirty="0" smtClean="0"/>
              <a:t>. </a:t>
            </a:r>
            <a:r>
              <a:rPr lang="ru-RU" sz="2400" dirty="0" err="1" smtClean="0"/>
              <a:t>Афіни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5" name="Содержимое 4" descr="ris2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2143124"/>
            <a:ext cx="4714876" cy="4714876"/>
          </a:xfrm>
        </p:spPr>
      </p:pic>
      <p:pic>
        <p:nvPicPr>
          <p:cNvPr id="6" name="Содержимое 5" descr="ris3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29125" y="2143125"/>
            <a:ext cx="4714876" cy="47148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rec.gerodot.ru/kyklades/img/ris33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14" b="6599"/>
          <a:stretch/>
        </p:blipFill>
        <p:spPr bwMode="auto">
          <a:xfrm>
            <a:off x="0" y="0"/>
            <a:ext cx="9144000" cy="685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ris34.jpg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88" b="5958"/>
          <a:stretch/>
        </p:blipFill>
        <p:spPr>
          <a:xfrm>
            <a:off x="-55985" y="0"/>
            <a:ext cx="916452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7430"/>
            <a:ext cx="5662463" cy="635670"/>
          </a:xfrm>
        </p:spPr>
        <p:txBody>
          <a:bodyPr>
            <a:noAutofit/>
          </a:bodyPr>
          <a:lstStyle/>
          <a:p>
            <a:pPr algn="ctr"/>
            <a:r>
              <a:rPr lang="ru-RU" sz="4400" dirty="0" err="1" smtClean="0">
                <a:solidFill>
                  <a:schemeClr val="bg1"/>
                </a:solidFill>
              </a:rPr>
              <a:t>Керам</a:t>
            </a:r>
            <a:r>
              <a:rPr lang="uk-UA" sz="4400" dirty="0" smtClean="0">
                <a:solidFill>
                  <a:schemeClr val="bg1"/>
                </a:solidFill>
              </a:rPr>
              <a:t>і</a:t>
            </a:r>
            <a:r>
              <a:rPr lang="ru-RU" sz="4400" dirty="0" err="1" smtClean="0">
                <a:solidFill>
                  <a:schemeClr val="bg1"/>
                </a:solidFill>
              </a:rPr>
              <a:t>чні</a:t>
            </a:r>
            <a:r>
              <a:rPr lang="ru-RU" sz="4400" dirty="0" smtClean="0">
                <a:solidFill>
                  <a:schemeClr val="bg1"/>
                </a:solidFill>
              </a:rPr>
              <a:t> </a:t>
            </a:r>
            <a:r>
              <a:rPr lang="ru-RU" sz="4400" dirty="0" err="1" smtClean="0">
                <a:solidFill>
                  <a:schemeClr val="bg1"/>
                </a:solidFill>
              </a:rPr>
              <a:t>сковорідки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228184" y="620688"/>
            <a:ext cx="2843808" cy="2232248"/>
          </a:xfrm>
        </p:spPr>
        <p:txBody>
          <a:bodyPr>
            <a:noAutofit/>
          </a:bodyPr>
          <a:lstStyle/>
          <a:p>
            <a:r>
              <a:rPr lang="ru-RU" sz="2000" dirty="0" err="1" smtClean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Сирос</a:t>
            </a:r>
            <a:r>
              <a:rPr lang="ru-RU" sz="20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, некрополь </a:t>
            </a:r>
            <a:r>
              <a:rPr lang="ru-RU" sz="2000" dirty="0" err="1" smtClean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Халандріані</a:t>
            </a:r>
            <a:r>
              <a:rPr lang="ru-RU" sz="20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  <a:br>
              <a:rPr lang="ru-RU" sz="20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2000" dirty="0" err="1" smtClean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Національний</a:t>
            </a:r>
            <a:r>
              <a:rPr lang="ru-RU" sz="20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2000" dirty="0" err="1" smtClean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Археологічний</a:t>
            </a:r>
            <a:r>
              <a:rPr lang="ru-RU" sz="20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музей.</a:t>
            </a:r>
          </a:p>
          <a:p>
            <a:r>
              <a:rPr lang="ru-RU" sz="2000" dirty="0" err="1" smtClean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Афіни</a:t>
            </a:r>
            <a:r>
              <a:rPr lang="ru-RU" sz="20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ris35.jpg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449" b="4044"/>
          <a:stretch/>
        </p:blipFill>
        <p:spPr>
          <a:xfrm>
            <a:off x="0" y="0"/>
            <a:ext cx="9161512" cy="683896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0"/>
            <a:ext cx="7236296" cy="1340768"/>
          </a:xfrm>
        </p:spPr>
        <p:txBody>
          <a:bodyPr>
            <a:noAutofit/>
          </a:bodyPr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</a:rPr>
              <a:t>Керамічні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сковорідки</a:t>
            </a:r>
            <a:r>
              <a:rPr lang="ru-RU" sz="3600" dirty="0" smtClean="0">
                <a:solidFill>
                  <a:schemeClr val="bg1"/>
                </a:solidFill>
              </a:rPr>
              <a:t> та </a:t>
            </a:r>
            <a:r>
              <a:rPr lang="ru-RU" sz="3600" dirty="0" err="1" smtClean="0">
                <a:solidFill>
                  <a:schemeClr val="bg1"/>
                </a:solidFill>
              </a:rPr>
              <a:t>гравійовані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сосуди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220072" y="1628800"/>
            <a:ext cx="3923928" cy="1224136"/>
          </a:xfrm>
        </p:spPr>
        <p:txBody>
          <a:bodyPr>
            <a:noAutofit/>
          </a:bodyPr>
          <a:lstStyle/>
          <a:p>
            <a:r>
              <a:rPr lang="ru-RU" sz="1800" dirty="0" err="1" smtClean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Сирос</a:t>
            </a:r>
            <a:r>
              <a:rPr lang="ru-RU" sz="18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, некрополь </a:t>
            </a:r>
            <a:r>
              <a:rPr lang="ru-RU" sz="1800" dirty="0" err="1" smtClean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Халандріані</a:t>
            </a:r>
            <a:r>
              <a:rPr lang="ru-RU" sz="18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  <a:br>
              <a:rPr lang="ru-RU" sz="18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1800" dirty="0" err="1" smtClean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Національний</a:t>
            </a:r>
            <a:r>
              <a:rPr lang="ru-RU" sz="18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1800" dirty="0" err="1" smtClean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Археологічний</a:t>
            </a:r>
            <a:r>
              <a:rPr lang="ru-RU" sz="18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музей. </a:t>
            </a:r>
            <a:r>
              <a:rPr lang="ru-RU" sz="1800" dirty="0" err="1" smtClean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Афіни</a:t>
            </a:r>
            <a:r>
              <a:rPr lang="ru-RU" sz="18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7634"/>
          </a:xfrm>
        </p:spPr>
        <p:txBody>
          <a:bodyPr>
            <a:normAutofit fontScale="90000"/>
          </a:bodyPr>
          <a:lstStyle/>
          <a:p>
            <a:pPr algn="l"/>
            <a:r>
              <a:rPr lang="uk-UA" sz="3600" dirty="0" smtClean="0">
                <a:solidFill>
                  <a:schemeClr val="tx1"/>
                </a:solidFill>
              </a:rPr>
              <a:t>Періодизація критської культури</a:t>
            </a:r>
            <a:br>
              <a:rPr lang="uk-UA" sz="3600" dirty="0" smtClean="0">
                <a:solidFill>
                  <a:schemeClr val="tx1"/>
                </a:solidFill>
              </a:rPr>
            </a:br>
            <a:r>
              <a:rPr lang="uk-UA" sz="2200" dirty="0" smtClean="0">
                <a:solidFill>
                  <a:schemeClr val="bg1"/>
                </a:solidFill>
              </a:rPr>
              <a:t>1. </a:t>
            </a:r>
            <a:r>
              <a:rPr lang="uk-UA" sz="2200" dirty="0" err="1" smtClean="0">
                <a:solidFill>
                  <a:schemeClr val="bg1"/>
                </a:solidFill>
              </a:rPr>
              <a:t>Ранньомінойський</a:t>
            </a:r>
            <a:r>
              <a:rPr lang="uk-UA" sz="2200" dirty="0" smtClean="0">
                <a:solidFill>
                  <a:schemeClr val="bg1"/>
                </a:solidFill>
              </a:rPr>
              <a:t> (</a:t>
            </a:r>
            <a:r>
              <a:rPr lang="uk-UA" sz="2200" dirty="0" err="1" smtClean="0">
                <a:solidFill>
                  <a:schemeClr val="bg1"/>
                </a:solidFill>
              </a:rPr>
              <a:t>допалацовий</a:t>
            </a:r>
            <a:r>
              <a:rPr lang="uk-UA" sz="2200" dirty="0" smtClean="0">
                <a:solidFill>
                  <a:schemeClr val="bg1"/>
                </a:solidFill>
              </a:rPr>
              <a:t>) період (2800-2100 рр. до н. е.): </a:t>
            </a:r>
            <a:r>
              <a:rPr lang="ru-RU" sz="2200" u="sng" dirty="0" smtClean="0">
                <a:solidFill>
                  <a:schemeClr val="bg1"/>
                </a:solidFill>
              </a:rPr>
              <a:t/>
            </a:r>
            <a:br>
              <a:rPr lang="ru-RU" sz="2200" u="sng" dirty="0" smtClean="0">
                <a:solidFill>
                  <a:schemeClr val="bg1"/>
                </a:solidFill>
              </a:rPr>
            </a:br>
            <a:r>
              <a:rPr lang="uk-UA" sz="2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- перший </a:t>
            </a:r>
            <a:r>
              <a:rPr lang="uk-UA" sz="2200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ранньомінойський</a:t>
            </a:r>
            <a:r>
              <a:rPr lang="uk-UA" sz="2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200" u="sng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ru-RU" sz="2200" u="sng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uk-UA" sz="2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-  другий </a:t>
            </a:r>
            <a:r>
              <a:rPr lang="uk-UA" sz="2200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ранньомінойський</a:t>
            </a:r>
            <a:r>
              <a:rPr lang="uk-UA" sz="2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200" u="sng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ru-RU" sz="2200" u="sng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uk-UA" sz="2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- третій </a:t>
            </a:r>
            <a:r>
              <a:rPr lang="uk-UA" sz="2200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ранньомінойський</a:t>
            </a:r>
            <a:r>
              <a:rPr lang="uk-UA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 smtClean="0">
                <a:solidFill>
                  <a:schemeClr val="bg1"/>
                </a:solidFill>
              </a:rPr>
              <a:t/>
            </a:r>
            <a:br>
              <a:rPr lang="ru-RU" sz="2200" dirty="0" smtClean="0">
                <a:solidFill>
                  <a:schemeClr val="bg1"/>
                </a:solidFill>
              </a:rPr>
            </a:br>
            <a:r>
              <a:rPr lang="ru-RU" sz="2200" dirty="0" smtClean="0">
                <a:solidFill>
                  <a:schemeClr val="bg1"/>
                </a:solidFill>
              </a:rPr>
              <a:t/>
            </a:r>
            <a:br>
              <a:rPr lang="ru-RU" sz="2200" dirty="0" smtClean="0">
                <a:solidFill>
                  <a:schemeClr val="bg1"/>
                </a:solidFill>
              </a:rPr>
            </a:br>
            <a:r>
              <a:rPr lang="ru-RU" sz="2200" dirty="0" smtClean="0">
                <a:solidFill>
                  <a:schemeClr val="bg1"/>
                </a:solidFill>
              </a:rPr>
              <a:t>2. </a:t>
            </a:r>
            <a:r>
              <a:rPr lang="uk-UA" sz="2200" dirty="0" err="1" smtClean="0">
                <a:solidFill>
                  <a:schemeClr val="bg1"/>
                </a:solidFill>
              </a:rPr>
              <a:t>Середньомінойський</a:t>
            </a:r>
            <a:r>
              <a:rPr lang="uk-UA" sz="2200" dirty="0" smtClean="0">
                <a:solidFill>
                  <a:schemeClr val="bg1"/>
                </a:solidFill>
              </a:rPr>
              <a:t> (2100-1600 рр. до н. е.):</a:t>
            </a:r>
            <a:r>
              <a:rPr lang="ru-RU" sz="2200" dirty="0" smtClean="0">
                <a:solidFill>
                  <a:schemeClr val="bg1"/>
                </a:solidFill>
              </a:rPr>
              <a:t/>
            </a:r>
            <a:br>
              <a:rPr lang="ru-RU" sz="2200" dirty="0" smtClean="0">
                <a:solidFill>
                  <a:schemeClr val="bg1"/>
                </a:solidFill>
              </a:rPr>
            </a:br>
            <a:r>
              <a:rPr lang="uk-UA" sz="2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- перший </a:t>
            </a:r>
            <a:r>
              <a:rPr lang="uk-UA" sz="2200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середньомінойський</a:t>
            </a:r>
            <a:r>
              <a:rPr lang="ru-RU" sz="2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uk-UA" sz="2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- другий </a:t>
            </a:r>
            <a:r>
              <a:rPr lang="uk-UA" sz="2200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середньомінойський</a:t>
            </a:r>
            <a:r>
              <a:rPr lang="uk-UA" sz="2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uk-UA" sz="2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- третій </a:t>
            </a:r>
            <a:r>
              <a:rPr lang="uk-UA" sz="2200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середньомінойський</a:t>
            </a:r>
            <a:r>
              <a:rPr lang="uk-UA" sz="2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(1700-1600 рр. до н. е.)</a:t>
            </a:r>
            <a:r>
              <a:rPr lang="ru-RU" sz="2200" dirty="0" smtClean="0">
                <a:solidFill>
                  <a:schemeClr val="bg1"/>
                </a:solidFill>
              </a:rPr>
              <a:t/>
            </a:r>
            <a:br>
              <a:rPr lang="ru-RU" sz="2200" dirty="0" smtClean="0">
                <a:solidFill>
                  <a:schemeClr val="bg1"/>
                </a:solidFill>
              </a:rPr>
            </a:br>
            <a:r>
              <a:rPr lang="ru-RU" sz="2200" dirty="0" smtClean="0">
                <a:solidFill>
                  <a:schemeClr val="bg1"/>
                </a:solidFill>
              </a:rPr>
              <a:t/>
            </a:r>
            <a:br>
              <a:rPr lang="ru-RU" sz="2200" dirty="0" smtClean="0">
                <a:solidFill>
                  <a:schemeClr val="bg1"/>
                </a:solidFill>
              </a:rPr>
            </a:br>
            <a:r>
              <a:rPr lang="ru-RU" sz="2200" dirty="0" smtClean="0">
                <a:solidFill>
                  <a:schemeClr val="bg1"/>
                </a:solidFill>
              </a:rPr>
              <a:t>3. </a:t>
            </a:r>
            <a:r>
              <a:rPr lang="uk-UA" sz="2200" dirty="0" err="1" smtClean="0">
                <a:solidFill>
                  <a:schemeClr val="bg1"/>
                </a:solidFill>
              </a:rPr>
              <a:t>Пізньомінойський</a:t>
            </a:r>
            <a:r>
              <a:rPr lang="uk-UA" sz="2200" dirty="0" smtClean="0">
                <a:solidFill>
                  <a:schemeClr val="bg1"/>
                </a:solidFill>
              </a:rPr>
              <a:t> (1600-1200 рр. до н. е.):</a:t>
            </a:r>
            <a:r>
              <a:rPr lang="ru-RU" sz="2200" dirty="0" smtClean="0">
                <a:solidFill>
                  <a:schemeClr val="bg1"/>
                </a:solidFill>
              </a:rPr>
              <a:t/>
            </a:r>
            <a:br>
              <a:rPr lang="ru-RU" sz="2200" dirty="0" smtClean="0">
                <a:solidFill>
                  <a:schemeClr val="bg1"/>
                </a:solidFill>
              </a:rPr>
            </a:br>
            <a:r>
              <a:rPr lang="uk-UA" sz="2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- перший </a:t>
            </a:r>
            <a:r>
              <a:rPr lang="uk-UA" sz="2200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пізньомінойський</a:t>
            </a:r>
            <a:r>
              <a:rPr lang="uk-UA" sz="2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(1600-1450 рр. до н. е.) </a:t>
            </a:r>
            <a:r>
              <a:rPr lang="ru-RU" sz="2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uk-UA" sz="2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- другий </a:t>
            </a:r>
            <a:r>
              <a:rPr lang="uk-UA" sz="2200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пізньомінойський</a:t>
            </a:r>
            <a:r>
              <a:rPr lang="uk-UA" sz="2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(1450-1400 рр. до н. е.) </a:t>
            </a:r>
            <a:r>
              <a:rPr lang="ru-RU" sz="2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uk-UA" sz="2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- третій </a:t>
            </a:r>
            <a:r>
              <a:rPr lang="uk-UA" sz="2200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пізньомінойський</a:t>
            </a:r>
            <a:r>
              <a:rPr lang="uk-UA" sz="2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(1400-1200 рр. до н. е.) </a:t>
            </a:r>
            <a:r>
              <a:rPr lang="ru-RU" sz="2200" dirty="0" smtClean="0">
                <a:solidFill>
                  <a:schemeClr val="bg1"/>
                </a:solidFill>
              </a:rPr>
              <a:t/>
            </a:r>
            <a:br>
              <a:rPr lang="ru-RU" sz="2200" dirty="0" smtClean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chemeClr val="bg1"/>
                </a:solidFill>
              </a:rPr>
              <a:t>NB</a:t>
            </a:r>
            <a:r>
              <a:rPr lang="ru-RU" sz="2200" dirty="0" smtClean="0">
                <a:solidFill>
                  <a:schemeClr val="bg1"/>
                </a:solidFill>
              </a:rPr>
              <a:t>!</a:t>
            </a:r>
            <a:br>
              <a:rPr lang="ru-RU" sz="2200" dirty="0" smtClean="0">
                <a:solidFill>
                  <a:schemeClr val="bg1"/>
                </a:solidFill>
              </a:rPr>
            </a:br>
            <a:r>
              <a:rPr lang="uk-UA" sz="2200" dirty="0" smtClean="0">
                <a:solidFill>
                  <a:schemeClr val="bg1"/>
                </a:solidFill>
              </a:rPr>
              <a:t>Період старих (</a:t>
            </a:r>
            <a:r>
              <a:rPr lang="ru-RU" sz="2200" dirty="0" smtClean="0">
                <a:solidFill>
                  <a:schemeClr val="bg1"/>
                </a:solidFill>
              </a:rPr>
              <a:t>перших</a:t>
            </a:r>
            <a:r>
              <a:rPr lang="uk-UA" sz="2200" dirty="0" smtClean="0">
                <a:solidFill>
                  <a:schemeClr val="bg1"/>
                </a:solidFill>
              </a:rPr>
              <a:t>) палаців (2100- 1700 рр. до н. е.)</a:t>
            </a:r>
            <a:r>
              <a:rPr lang="ru-RU" sz="2200" dirty="0" smtClean="0">
                <a:solidFill>
                  <a:schemeClr val="bg1"/>
                </a:solidFill>
              </a:rPr>
              <a:t/>
            </a:r>
            <a:br>
              <a:rPr lang="ru-RU" sz="2200" dirty="0" smtClean="0">
                <a:solidFill>
                  <a:schemeClr val="bg1"/>
                </a:solidFill>
              </a:rPr>
            </a:br>
            <a:r>
              <a:rPr lang="uk-UA" sz="2200" dirty="0" smtClean="0">
                <a:solidFill>
                  <a:schemeClr val="bg1"/>
                </a:solidFill>
              </a:rPr>
              <a:t>Період нових (других) палаців (1700-1400 рр. до н. е.) – час найбільшого розквіту.</a:t>
            </a: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uk-UA" sz="1200" dirty="0" smtClean="0"/>
              <a:t/>
            </a:r>
            <a:br>
              <a:rPr lang="uk-UA" sz="1200" dirty="0" smtClean="0"/>
            </a:br>
            <a:endParaRPr lang="uk-UA" sz="1200" dirty="0"/>
          </a:p>
        </p:txBody>
      </p:sp>
    </p:spTree>
    <p:extLst>
      <p:ext uri="{BB962C8B-B14F-4D97-AF65-F5344CB8AC3E}">
        <p14:creationId xmlns:p14="http://schemas.microsoft.com/office/powerpoint/2010/main" val="99098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707904" cy="6858000"/>
          </a:xfrm>
        </p:spPr>
        <p:txBody>
          <a:bodyPr>
            <a:normAutofit/>
          </a:bodyPr>
          <a:lstStyle/>
          <a:p>
            <a:r>
              <a:rPr lang="ru-RU" dirty="0" smtClean="0"/>
              <a:t>Сосуд у </a:t>
            </a:r>
            <a:r>
              <a:rPr lang="ru-RU" dirty="0" err="1" smtClean="0"/>
              <a:t>формі</a:t>
            </a:r>
            <a:r>
              <a:rPr lang="ru-RU" dirty="0" smtClean="0"/>
              <a:t> </a:t>
            </a:r>
            <a:r>
              <a:rPr lang="ru-RU" dirty="0" err="1" smtClean="0"/>
              <a:t>їжака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err="1" smtClean="0"/>
              <a:t>Сирос</a:t>
            </a:r>
            <a:r>
              <a:rPr lang="ru-RU" sz="2000" dirty="0" smtClean="0"/>
              <a:t>, некрополь </a:t>
            </a:r>
            <a:r>
              <a:rPr lang="ru-RU" sz="2000" dirty="0" err="1" smtClean="0"/>
              <a:t>Халандріані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r>
              <a:rPr lang="ru-RU" sz="2000" dirty="0" err="1" smtClean="0"/>
              <a:t>Національний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Археологічний</a:t>
            </a:r>
            <a:r>
              <a:rPr lang="ru-RU" sz="2000" dirty="0" smtClean="0"/>
              <a:t> музей. </a:t>
            </a:r>
            <a:r>
              <a:rPr lang="ru-RU" sz="2000" dirty="0" err="1" smtClean="0"/>
              <a:t>Афіни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4" name="Содержимое 3" descr="ris3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9818" y="1"/>
            <a:ext cx="5224182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64288" y="0"/>
            <a:ext cx="1979712" cy="5805264"/>
          </a:xfrm>
        </p:spPr>
        <p:txBody>
          <a:bodyPr>
            <a:normAutofit/>
          </a:bodyPr>
          <a:lstStyle/>
          <a:p>
            <a:r>
              <a:rPr lang="ru-RU" dirty="0" smtClean="0"/>
              <a:t>Сосуд у </a:t>
            </a:r>
            <a:r>
              <a:rPr lang="ru-RU" dirty="0" err="1" smtClean="0"/>
              <a:t>формі</a:t>
            </a:r>
            <a:r>
              <a:rPr lang="ru-RU" dirty="0" smtClean="0"/>
              <a:t> </a:t>
            </a:r>
            <a:r>
              <a:rPr lang="ru-RU" dirty="0" err="1" smtClean="0"/>
              <a:t>їжака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sz="2400" dirty="0" err="1" smtClean="0"/>
              <a:t>Наксос</a:t>
            </a:r>
            <a:r>
              <a:rPr lang="ru-RU" sz="2400" dirty="0" smtClean="0"/>
              <a:t>. </a:t>
            </a:r>
            <a:r>
              <a:rPr lang="ru-RU" sz="2400" dirty="0" err="1" smtClean="0"/>
              <a:t>Археологічний</a:t>
            </a:r>
            <a:r>
              <a:rPr lang="ru-RU" sz="2400" dirty="0" smtClean="0"/>
              <a:t> музей</a:t>
            </a:r>
            <a:endParaRPr lang="ru-RU" sz="2400" dirty="0"/>
          </a:p>
        </p:txBody>
      </p:sp>
      <p:pic>
        <p:nvPicPr>
          <p:cNvPr id="4" name="Содержимое 3" descr="ris37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56" r="2580"/>
          <a:stretch/>
        </p:blipFill>
        <p:spPr>
          <a:xfrm>
            <a:off x="18612" y="0"/>
            <a:ext cx="7118253" cy="687355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ris38.jpg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4284" r="17717"/>
          <a:stretch/>
        </p:blipFill>
        <p:spPr>
          <a:xfrm>
            <a:off x="0" y="0"/>
            <a:ext cx="4644008" cy="6858000"/>
          </a:xfrm>
        </p:spPr>
      </p:pic>
      <p:pic>
        <p:nvPicPr>
          <p:cNvPr id="6" name="Содержимое 5" descr="ris39.jpg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6193" r="18028"/>
          <a:stretch/>
        </p:blipFill>
        <p:spPr>
          <a:xfrm>
            <a:off x="4632960" y="0"/>
            <a:ext cx="451104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877272"/>
            <a:ext cx="9144000" cy="980728"/>
          </a:xfrm>
        </p:spPr>
        <p:txBody>
          <a:bodyPr>
            <a:normAutofit/>
          </a:bodyPr>
          <a:lstStyle/>
          <a:p>
            <a:r>
              <a:rPr lang="ru-RU" sz="3600" dirty="0" err="1" smtClean="0">
                <a:solidFill>
                  <a:schemeClr val="bg1"/>
                </a:solidFill>
              </a:rPr>
              <a:t>Мармурові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піксида</a:t>
            </a:r>
            <a:r>
              <a:rPr lang="ru-RU" sz="3600" dirty="0" smtClean="0">
                <a:solidFill>
                  <a:schemeClr val="bg1"/>
                </a:solidFill>
              </a:rPr>
              <a:t> та "</a:t>
            </a:r>
            <a:r>
              <a:rPr lang="ru-RU" sz="3600" dirty="0" err="1" smtClean="0">
                <a:solidFill>
                  <a:schemeClr val="bg1"/>
                </a:solidFill>
              </a:rPr>
              <a:t>сковорідка</a:t>
            </a:r>
            <a:r>
              <a:rPr lang="ru-RU" sz="3600" dirty="0" smtClean="0">
                <a:solidFill>
                  <a:schemeClr val="bg1"/>
                </a:solidFill>
              </a:rPr>
              <a:t>". </a:t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2000" dirty="0" err="1" smtClean="0">
                <a:solidFill>
                  <a:schemeClr val="bg1"/>
                </a:solidFill>
              </a:rPr>
              <a:t>Наксос</a:t>
            </a:r>
            <a:r>
              <a:rPr lang="ru-RU" sz="2000" dirty="0" smtClean="0">
                <a:solidFill>
                  <a:schemeClr val="bg1"/>
                </a:solidFill>
              </a:rPr>
              <a:t>. </a:t>
            </a:r>
            <a:r>
              <a:rPr lang="ru-RU" sz="2000" dirty="0" err="1" smtClean="0">
                <a:solidFill>
                  <a:schemeClr val="bg1"/>
                </a:solidFill>
              </a:rPr>
              <a:t>Археологічний</a:t>
            </a:r>
            <a:r>
              <a:rPr lang="ru-RU" sz="2000" dirty="0" smtClean="0">
                <a:solidFill>
                  <a:schemeClr val="bg1"/>
                </a:solidFill>
              </a:rPr>
              <a:t> музей </a:t>
            </a:r>
            <a:r>
              <a:rPr lang="ru-RU" sz="2000" dirty="0" err="1" smtClean="0">
                <a:solidFill>
                  <a:schemeClr val="bg1"/>
                </a:solidFill>
              </a:rPr>
              <a:t>Наксоса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140968"/>
          </a:xfrm>
        </p:spPr>
        <p:txBody>
          <a:bodyPr>
            <a:normAutofit/>
          </a:bodyPr>
          <a:lstStyle/>
          <a:p>
            <a:r>
              <a:rPr lang="ru-RU" dirty="0" err="1" smtClean="0"/>
              <a:t>Мармурові</a:t>
            </a:r>
            <a:r>
              <a:rPr lang="ru-RU" dirty="0" smtClean="0"/>
              <a:t> </a:t>
            </a:r>
            <a:r>
              <a:rPr lang="ru-RU" dirty="0" err="1" smtClean="0"/>
              <a:t>сосуди</a:t>
            </a:r>
            <a:r>
              <a:rPr lang="ru-RU" dirty="0" smtClean="0"/>
              <a:t> - "Ваза голуба", </a:t>
            </a:r>
            <a:r>
              <a:rPr lang="ru-RU" dirty="0" err="1" smtClean="0"/>
              <a:t>поїльник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/>
              <a:t>Музей </a:t>
            </a:r>
            <a:r>
              <a:rPr lang="ru-RU" sz="2400" dirty="0" err="1" smtClean="0"/>
              <a:t>Кикладського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мистецтва</a:t>
            </a:r>
            <a:r>
              <a:rPr lang="ru-RU" sz="2400" dirty="0" smtClean="0"/>
              <a:t>. </a:t>
            </a:r>
            <a:r>
              <a:rPr lang="ru-RU" sz="2400" dirty="0" err="1" smtClean="0"/>
              <a:t>Афіни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5" name="Содержимое 4" descr="ris40.jpg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848" r="6589"/>
          <a:stretch/>
        </p:blipFill>
        <p:spPr>
          <a:xfrm>
            <a:off x="1175" y="3140969"/>
            <a:ext cx="4741191" cy="3734152"/>
          </a:xfrm>
        </p:spPr>
      </p:pic>
      <p:pic>
        <p:nvPicPr>
          <p:cNvPr id="6" name="Содержимое 5" descr="ris41.jpg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7119" r="7457"/>
          <a:stretch/>
        </p:blipFill>
        <p:spPr>
          <a:xfrm>
            <a:off x="4681885" y="3140968"/>
            <a:ext cx="4462116" cy="36846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Мармурові</a:t>
            </a:r>
            <a:r>
              <a:rPr lang="ru-RU" dirty="0" smtClean="0"/>
              <a:t> </a:t>
            </a:r>
            <a:r>
              <a:rPr lang="ru-RU" dirty="0" err="1" smtClean="0"/>
              <a:t>ідоли</a:t>
            </a:r>
            <a:r>
              <a:rPr lang="ru-RU" dirty="0" smtClean="0"/>
              <a:t> типу </a:t>
            </a:r>
            <a:r>
              <a:rPr lang="ru-RU" dirty="0" err="1" smtClean="0"/>
              <a:t>Лурос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sz="2200" dirty="0" err="1" smtClean="0"/>
              <a:t>Наксос</a:t>
            </a:r>
            <a:r>
              <a:rPr lang="ru-RU" sz="2200" dirty="0" smtClean="0"/>
              <a:t>.</a:t>
            </a:r>
            <a:r>
              <a:rPr lang="en-US" sz="2200" dirty="0" smtClean="0"/>
              <a:t> </a:t>
            </a:r>
            <a:r>
              <a:rPr lang="ru-RU" sz="2200" dirty="0" err="1" smtClean="0"/>
              <a:t>Національний</a:t>
            </a:r>
            <a:r>
              <a:rPr lang="ru-RU" sz="2200" dirty="0" smtClean="0"/>
              <a:t> </a:t>
            </a:r>
            <a:r>
              <a:rPr lang="ru-RU" sz="2200" dirty="0" err="1" smtClean="0"/>
              <a:t>Археологічний</a:t>
            </a:r>
            <a:r>
              <a:rPr lang="ru-RU" sz="2200" dirty="0" smtClean="0"/>
              <a:t> музей. </a:t>
            </a:r>
            <a:r>
              <a:rPr lang="ru-RU" sz="2200" dirty="0" err="1" smtClean="0"/>
              <a:t>Афіни</a:t>
            </a:r>
            <a:r>
              <a:rPr lang="ru-RU" sz="2200" dirty="0" smtClean="0"/>
              <a:t>.</a:t>
            </a:r>
            <a:endParaRPr lang="ru-RU" dirty="0"/>
          </a:p>
        </p:txBody>
      </p:sp>
      <p:pic>
        <p:nvPicPr>
          <p:cNvPr id="4" name="Содержимое 3" descr="ris32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37"/>
          <a:stretch/>
        </p:blipFill>
        <p:spPr>
          <a:xfrm>
            <a:off x="-6817" y="836713"/>
            <a:ext cx="9124997" cy="602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ris581.jpg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9824" b="7939"/>
          <a:stretch/>
        </p:blipFill>
        <p:spPr>
          <a:xfrm>
            <a:off x="4106870" y="0"/>
            <a:ext cx="5024906" cy="6845424"/>
          </a:xfrm>
        </p:spPr>
      </p:pic>
      <p:pic>
        <p:nvPicPr>
          <p:cNvPr id="5" name="Содержимое 4" descr="ris583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19393" y="0"/>
            <a:ext cx="4114801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01010"/>
            <a:ext cx="9144000" cy="1156990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Мармурові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ідоли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фази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Сирос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(EC </a:t>
            </a:r>
            <a:r>
              <a:rPr lang="ru-RU" dirty="0">
                <a:solidFill>
                  <a:schemeClr val="bg1"/>
                </a:solidFill>
              </a:rPr>
              <a:t>II)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спеціального</a:t>
            </a:r>
            <a:r>
              <a:rPr lang="ru-RU" dirty="0" smtClean="0">
                <a:solidFill>
                  <a:schemeClr val="bg1"/>
                </a:solidFill>
              </a:rPr>
              <a:t> типу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ris42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66" r="4831"/>
          <a:stretch/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661248"/>
            <a:ext cx="9144000" cy="1196752"/>
          </a:xfrm>
        </p:spPr>
        <p:txBody>
          <a:bodyPr>
            <a:no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Мармурові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ідоли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канонічного</a:t>
            </a:r>
            <a:r>
              <a:rPr lang="ru-RU" sz="2800" dirty="0" smtClean="0">
                <a:solidFill>
                  <a:schemeClr val="bg1"/>
                </a:solidFill>
              </a:rPr>
              <a:t> типу.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err="1" smtClean="0">
                <a:solidFill>
                  <a:schemeClr val="bg1"/>
                </a:solidFill>
              </a:rPr>
              <a:t>Варіант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Спедос</a:t>
            </a:r>
            <a:r>
              <a:rPr lang="ru-RU" sz="2800" dirty="0" smtClean="0">
                <a:solidFill>
                  <a:schemeClr val="bg1"/>
                </a:solidFill>
              </a:rPr>
              <a:t>.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Музей </a:t>
            </a:r>
            <a:r>
              <a:rPr lang="ru-RU" sz="1600" dirty="0" err="1" smtClean="0">
                <a:solidFill>
                  <a:schemeClr val="bg1"/>
                </a:solidFill>
              </a:rPr>
              <a:t>Кикладського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мистецтва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Афіни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995936" cy="194784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Великий </a:t>
            </a:r>
            <a:r>
              <a:rPr lang="ru-RU" sz="3200" b="1" dirty="0" err="1" smtClean="0"/>
              <a:t>мармуровий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жіночий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ідол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2000240"/>
            <a:ext cx="3995936" cy="485775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800" dirty="0" err="1" smtClean="0">
                <a:solidFill>
                  <a:schemeClr val="bg1"/>
                </a:solidFill>
              </a:rPr>
              <a:t>Висота</a:t>
            </a:r>
            <a:r>
              <a:rPr lang="ru-RU" sz="1800" dirty="0" smtClean="0">
                <a:solidFill>
                  <a:schemeClr val="bg1"/>
                </a:solidFill>
              </a:rPr>
              <a:t> - 47 см </a:t>
            </a:r>
          </a:p>
          <a:p>
            <a:pPr>
              <a:spcBef>
                <a:spcPts val="0"/>
              </a:spcBef>
            </a:pPr>
            <a:r>
              <a:rPr lang="ru-RU" sz="1800" dirty="0" err="1" smtClean="0">
                <a:solidFill>
                  <a:schemeClr val="bg1"/>
                </a:solidFill>
              </a:rPr>
              <a:t>Ранньокикладський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</a:rPr>
              <a:t>період</a:t>
            </a:r>
            <a:r>
              <a:rPr lang="ru-RU" sz="1800" dirty="0" smtClean="0">
                <a:solidFill>
                  <a:schemeClr val="bg1"/>
                </a:solidFill>
              </a:rPr>
              <a:t> II 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smtClean="0">
                <a:solidFill>
                  <a:schemeClr val="bg1"/>
                </a:solidFill>
              </a:rPr>
              <a:t>(EC II). </a:t>
            </a:r>
          </a:p>
          <a:p>
            <a:pPr>
              <a:spcBef>
                <a:spcPts val="0"/>
              </a:spcBef>
            </a:pPr>
            <a:r>
              <a:rPr lang="ru-RU" sz="1800" dirty="0" err="1" smtClean="0">
                <a:solidFill>
                  <a:schemeClr val="bg1"/>
                </a:solidFill>
              </a:rPr>
              <a:t>Бл</a:t>
            </a:r>
            <a:r>
              <a:rPr lang="ru-RU" sz="1800" dirty="0" smtClean="0">
                <a:solidFill>
                  <a:schemeClr val="bg1"/>
                </a:solidFill>
              </a:rPr>
              <a:t>. 2800 - 2300 </a:t>
            </a:r>
            <a:r>
              <a:rPr lang="ru-RU" sz="1800" dirty="0" err="1" smtClean="0">
                <a:solidFill>
                  <a:schemeClr val="bg1"/>
                </a:solidFill>
              </a:rPr>
              <a:t>рр</a:t>
            </a:r>
            <a:r>
              <a:rPr lang="ru-RU" sz="1800" dirty="0" smtClean="0">
                <a:solidFill>
                  <a:schemeClr val="bg1"/>
                </a:solidFill>
              </a:rPr>
              <a:t>. до н. е. </a:t>
            </a:r>
          </a:p>
          <a:p>
            <a:pPr>
              <a:spcBef>
                <a:spcPts val="0"/>
              </a:spcBef>
            </a:pPr>
            <a:r>
              <a:rPr lang="ru-RU" sz="1800" dirty="0" err="1" smtClean="0">
                <a:solidFill>
                  <a:schemeClr val="bg1"/>
                </a:solidFill>
              </a:rPr>
              <a:t>Досить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</a:rPr>
              <a:t>рідкісний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</a:rPr>
              <a:t>ідол</a:t>
            </a:r>
            <a:r>
              <a:rPr lang="ru-RU" sz="1800" dirty="0" smtClean="0">
                <a:solidFill>
                  <a:schemeClr val="bg1"/>
                </a:solidFill>
              </a:rPr>
              <a:t>. Як правило, </a:t>
            </a:r>
            <a:r>
              <a:rPr lang="ru-RU" sz="1800" dirty="0" err="1" smtClean="0">
                <a:solidFill>
                  <a:schemeClr val="bg1"/>
                </a:solidFill>
              </a:rPr>
              <a:t>мармурові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</a:rPr>
              <a:t>кикладські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</a:rPr>
              <a:t>ідоли</a:t>
            </a:r>
            <a:r>
              <a:rPr lang="ru-RU" sz="1800" dirty="0" smtClean="0">
                <a:solidFill>
                  <a:schemeClr val="bg1"/>
                </a:solidFill>
              </a:rPr>
              <a:t> не </a:t>
            </a:r>
            <a:r>
              <a:rPr lang="ru-RU" sz="1800" dirty="0" err="1" smtClean="0">
                <a:solidFill>
                  <a:schemeClr val="bg1"/>
                </a:solidFill>
              </a:rPr>
              <a:t>перевищують</a:t>
            </a:r>
            <a:r>
              <a:rPr lang="ru-RU" sz="1800" dirty="0" smtClean="0">
                <a:solidFill>
                  <a:schemeClr val="bg1"/>
                </a:solidFill>
              </a:rPr>
              <a:t> у </a:t>
            </a:r>
            <a:r>
              <a:rPr lang="ru-RU" sz="1800" dirty="0" err="1" smtClean="0">
                <a:solidFill>
                  <a:schemeClr val="bg1"/>
                </a:solidFill>
              </a:rPr>
              <a:t>висоту</a:t>
            </a:r>
            <a:r>
              <a:rPr lang="ru-RU" sz="1800" dirty="0" smtClean="0">
                <a:solidFill>
                  <a:schemeClr val="bg1"/>
                </a:solidFill>
              </a:rPr>
              <a:t> (</a:t>
            </a:r>
            <a:r>
              <a:rPr lang="ru-RU" sz="1800" dirty="0" err="1" smtClean="0">
                <a:solidFill>
                  <a:schemeClr val="bg1"/>
                </a:solidFill>
              </a:rPr>
              <a:t>чи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</a:rPr>
              <a:t>довжину</a:t>
            </a:r>
            <a:r>
              <a:rPr lang="ru-RU" sz="1800" dirty="0" smtClean="0">
                <a:solidFill>
                  <a:schemeClr val="bg1"/>
                </a:solidFill>
              </a:rPr>
              <a:t>?) 20-30 см. </a:t>
            </a:r>
            <a:r>
              <a:rPr lang="ru-RU" sz="1800" dirty="0" err="1" smtClean="0">
                <a:solidFill>
                  <a:schemeClr val="bg1"/>
                </a:solidFill>
              </a:rPr>
              <a:t>Існують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</a:rPr>
              <a:t>лише</a:t>
            </a:r>
            <a:r>
              <a:rPr lang="ru-RU" sz="1800" dirty="0" smtClean="0">
                <a:solidFill>
                  <a:schemeClr val="bg1"/>
                </a:solidFill>
              </a:rPr>
              <a:t> 2 </a:t>
            </a:r>
            <a:r>
              <a:rPr lang="ru-RU" sz="1800" dirty="0" err="1" smtClean="0">
                <a:solidFill>
                  <a:schemeClr val="bg1"/>
                </a:solidFill>
              </a:rPr>
              <a:t>ідола</a:t>
            </a:r>
            <a:r>
              <a:rPr lang="ru-RU" sz="1800" dirty="0" smtClean="0">
                <a:solidFill>
                  <a:schemeClr val="bg1"/>
                </a:solidFill>
              </a:rPr>
              <a:t> практично </a:t>
            </a:r>
            <a:r>
              <a:rPr lang="ru-RU" sz="1800" dirty="0" err="1" smtClean="0">
                <a:solidFill>
                  <a:schemeClr val="bg1"/>
                </a:solidFill>
              </a:rPr>
              <a:t>людського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</a:rPr>
              <a:t>зросту</a:t>
            </a:r>
            <a:r>
              <a:rPr lang="ru-RU" sz="1800" dirty="0" smtClean="0">
                <a:solidFill>
                  <a:schemeClr val="bg1"/>
                </a:solidFill>
              </a:rPr>
              <a:t> (</a:t>
            </a:r>
            <a:r>
              <a:rPr lang="ru-RU" sz="1800" dirty="0" err="1" smtClean="0">
                <a:solidFill>
                  <a:schemeClr val="bg1"/>
                </a:solidFill>
              </a:rPr>
              <a:t>містяться</a:t>
            </a:r>
            <a:r>
              <a:rPr lang="ru-RU" sz="1800" dirty="0" smtClean="0">
                <a:solidFill>
                  <a:schemeClr val="bg1"/>
                </a:solidFill>
              </a:rPr>
              <a:t> у </a:t>
            </a:r>
            <a:r>
              <a:rPr lang="ru-RU" sz="1800" dirty="0" err="1" smtClean="0">
                <a:solidFill>
                  <a:schemeClr val="bg1"/>
                </a:solidFill>
              </a:rPr>
              <a:t>Афінському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</a:rPr>
              <a:t>національному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</a:rPr>
              <a:t>археологічному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</a:rPr>
              <a:t>музеї</a:t>
            </a:r>
            <a:r>
              <a:rPr lang="ru-RU" sz="1800" dirty="0" smtClean="0">
                <a:solidFill>
                  <a:schemeClr val="bg1"/>
                </a:solidFill>
              </a:rPr>
              <a:t> та </a:t>
            </a:r>
            <a:r>
              <a:rPr lang="ru-RU" sz="1800" dirty="0" err="1" smtClean="0">
                <a:solidFill>
                  <a:schemeClr val="bg1"/>
                </a:solidFill>
              </a:rPr>
              <a:t>Кикладському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</a:rPr>
              <a:t>музеї</a:t>
            </a:r>
            <a:r>
              <a:rPr lang="ru-RU" sz="1800" dirty="0" smtClean="0">
                <a:solidFill>
                  <a:schemeClr val="bg1"/>
                </a:solidFill>
              </a:rPr>
              <a:t>) та невелика </a:t>
            </a:r>
            <a:r>
              <a:rPr lang="ru-RU" sz="1800" dirty="0" err="1" smtClean="0">
                <a:solidFill>
                  <a:schemeClr val="bg1"/>
                </a:solidFill>
              </a:rPr>
              <a:t>кількість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</a:rPr>
              <a:t>фігур</a:t>
            </a:r>
            <a:r>
              <a:rPr lang="ru-RU" sz="1800" dirty="0" smtClean="0">
                <a:solidFill>
                  <a:schemeClr val="bg1"/>
                </a:solidFill>
              </a:rPr>
              <a:t>, </a:t>
            </a:r>
            <a:r>
              <a:rPr lang="ru-RU" sz="1800" dirty="0" err="1" smtClean="0">
                <a:solidFill>
                  <a:schemeClr val="bg1"/>
                </a:solidFill>
              </a:rPr>
              <a:t>які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</a:rPr>
              <a:t>досягають</a:t>
            </a:r>
            <a:r>
              <a:rPr lang="ru-RU" sz="1800" dirty="0" smtClean="0">
                <a:solidFill>
                  <a:schemeClr val="bg1"/>
                </a:solidFill>
              </a:rPr>
              <a:t> на </a:t>
            </a:r>
            <a:r>
              <a:rPr lang="ru-RU" sz="1800" dirty="0" err="1" smtClean="0">
                <a:solidFill>
                  <a:schemeClr val="bg1"/>
                </a:solidFill>
              </a:rPr>
              <a:t>зріст</a:t>
            </a:r>
            <a:r>
              <a:rPr lang="ru-RU" sz="1800" dirty="0" smtClean="0">
                <a:solidFill>
                  <a:schemeClr val="bg1"/>
                </a:solidFill>
              </a:rPr>
              <a:t> "росту" 50 см. Один з них </a:t>
            </a:r>
            <a:r>
              <a:rPr lang="ru-RU" sz="1800" dirty="0" err="1" smtClean="0">
                <a:solidFill>
                  <a:schemeClr val="bg1"/>
                </a:solidFill>
              </a:rPr>
              <a:t>міститься</a:t>
            </a:r>
            <a:r>
              <a:rPr lang="ru-RU" sz="1800" dirty="0" smtClean="0">
                <a:solidFill>
                  <a:schemeClr val="bg1"/>
                </a:solidFill>
              </a:rPr>
              <a:t> у </a:t>
            </a:r>
            <a:r>
              <a:rPr lang="ru-RU" sz="1800" dirty="0" err="1" smtClean="0">
                <a:solidFill>
                  <a:schemeClr val="bg1"/>
                </a:solidFill>
              </a:rPr>
              <a:t>Мюнхенській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</a:rPr>
              <a:t>колекції</a:t>
            </a:r>
            <a:r>
              <a:rPr lang="ru-RU" sz="1800" dirty="0" smtClean="0">
                <a:solidFill>
                  <a:schemeClr val="bg1"/>
                </a:solidFill>
              </a:rPr>
              <a:t>. </a:t>
            </a:r>
            <a:r>
              <a:rPr lang="ru-RU" sz="1800" dirty="0" err="1" smtClean="0">
                <a:solidFill>
                  <a:schemeClr val="bg1"/>
                </a:solidFill>
              </a:rPr>
              <a:t>Цей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</a:rPr>
              <a:t>ідол</a:t>
            </a:r>
            <a:r>
              <a:rPr lang="ru-RU" sz="1800" dirty="0" smtClean="0">
                <a:solidFill>
                  <a:schemeClr val="bg1"/>
                </a:solidFill>
              </a:rPr>
              <a:t>, як і </a:t>
            </a:r>
            <a:r>
              <a:rPr lang="ru-RU" sz="1800" dirty="0" err="1" smtClean="0">
                <a:solidFill>
                  <a:schemeClr val="bg1"/>
                </a:solidFill>
              </a:rPr>
              <a:t>численні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</a:rPr>
              <a:t>інші</a:t>
            </a:r>
            <a:r>
              <a:rPr lang="ru-RU" sz="1800" dirty="0" smtClean="0">
                <a:solidFill>
                  <a:schemeClr val="bg1"/>
                </a:solidFill>
              </a:rPr>
              <a:t>, </a:t>
            </a:r>
            <a:r>
              <a:rPr lang="ru-RU" sz="1800" dirty="0" err="1" smtClean="0">
                <a:solidFill>
                  <a:schemeClr val="bg1"/>
                </a:solidFill>
              </a:rPr>
              <a:t>зберіг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</a:rPr>
              <a:t>залишки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</a:rPr>
              <a:t>давньої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</a:rPr>
              <a:t>фарби</a:t>
            </a:r>
            <a:r>
              <a:rPr lang="ru-RU" sz="1800" dirty="0" smtClean="0">
                <a:solidFill>
                  <a:schemeClr val="bg1"/>
                </a:solidFill>
              </a:rPr>
              <a:t>.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5" name="Содержимое 4" descr="Munic0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30039" y="0"/>
            <a:ext cx="5113961" cy="68186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777"/>
            <a:ext cx="9143999" cy="96495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 smtClean="0"/>
              <a:t>Мармурові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жіночі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ідоли</a:t>
            </a:r>
            <a:r>
              <a:rPr lang="ru-RU" sz="2800" b="1" dirty="0" smtClean="0"/>
              <a:t> та</a:t>
            </a:r>
            <a:br>
              <a:rPr lang="ru-RU" sz="2800" b="1" dirty="0" smtClean="0"/>
            </a:br>
            <a:r>
              <a:rPr lang="ru-RU" sz="2800" b="1" dirty="0" err="1" smtClean="0"/>
              <a:t>стеатитова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піксида</a:t>
            </a:r>
            <a:r>
              <a:rPr lang="ru-RU" sz="2800" b="1" dirty="0" smtClean="0"/>
              <a:t> у </a:t>
            </a:r>
            <a:r>
              <a:rPr lang="ru-RU" sz="2800" b="1" dirty="0" err="1" smtClean="0"/>
              <a:t>формі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кикладського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житла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556792"/>
            <a:ext cx="3302104" cy="472514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000" dirty="0" err="1" smtClean="0">
                <a:solidFill>
                  <a:schemeClr val="bg1"/>
                </a:solidFill>
              </a:rPr>
              <a:t>Ранньоекикладський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період</a:t>
            </a:r>
            <a:r>
              <a:rPr lang="ru-RU" sz="2000" dirty="0" smtClean="0">
                <a:solidFill>
                  <a:schemeClr val="bg1"/>
                </a:solidFill>
              </a:rPr>
              <a:t> II (EC II). </a:t>
            </a:r>
          </a:p>
          <a:p>
            <a:pPr>
              <a:spcBef>
                <a:spcPts val="0"/>
              </a:spcBef>
            </a:pPr>
            <a:r>
              <a:rPr lang="ru-RU" sz="2000" dirty="0" err="1" smtClean="0">
                <a:solidFill>
                  <a:schemeClr val="bg1"/>
                </a:solidFill>
              </a:rPr>
              <a:t>Бл</a:t>
            </a:r>
            <a:r>
              <a:rPr lang="ru-RU" sz="2000" dirty="0" smtClean="0">
                <a:solidFill>
                  <a:schemeClr val="bg1"/>
                </a:solidFill>
              </a:rPr>
              <a:t>. 2800-2300 </a:t>
            </a:r>
            <a:r>
              <a:rPr lang="ru-RU" sz="2000" dirty="0" err="1" smtClean="0">
                <a:solidFill>
                  <a:schemeClr val="bg1"/>
                </a:solidFill>
              </a:rPr>
              <a:t>рр</a:t>
            </a:r>
            <a:r>
              <a:rPr lang="ru-RU" sz="2000" dirty="0" smtClean="0">
                <a:solidFill>
                  <a:schemeClr val="bg1"/>
                </a:solidFill>
              </a:rPr>
              <a:t>. до </a:t>
            </a:r>
            <a:r>
              <a:rPr lang="ru-RU" sz="2000" dirty="0" err="1" smtClean="0">
                <a:solidFill>
                  <a:schemeClr val="bg1"/>
                </a:solidFill>
              </a:rPr>
              <a:t>н.е</a:t>
            </a:r>
            <a:r>
              <a:rPr lang="ru-RU" sz="2000" dirty="0" smtClean="0">
                <a:solidFill>
                  <a:schemeClr val="bg1"/>
                </a:solidFill>
              </a:rPr>
              <a:t>. </a:t>
            </a:r>
          </a:p>
          <a:p>
            <a:pPr>
              <a:spcBef>
                <a:spcPts val="0"/>
              </a:spcBef>
            </a:pPr>
            <a:r>
              <a:rPr lang="ru-RU" sz="2000" dirty="0" err="1" smtClean="0">
                <a:solidFill>
                  <a:schemeClr val="bg1"/>
                </a:solidFill>
              </a:rPr>
              <a:t>Піксида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повторює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влаштування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кикладського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помешкання</a:t>
            </a:r>
            <a:r>
              <a:rPr lang="ru-RU" sz="2000" dirty="0" smtClean="0">
                <a:solidFill>
                  <a:schemeClr val="bg1"/>
                </a:solidFill>
              </a:rPr>
              <a:t> – </a:t>
            </a:r>
            <a:r>
              <a:rPr lang="ru-RU" sz="2000" dirty="0" err="1" smtClean="0">
                <a:solidFill>
                  <a:schemeClr val="bg1"/>
                </a:solidFill>
              </a:rPr>
              <a:t>сім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круглих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приміщень</a:t>
            </a:r>
            <a:r>
              <a:rPr lang="ru-RU" sz="2000" dirty="0" smtClean="0">
                <a:solidFill>
                  <a:schemeClr val="bg1"/>
                </a:solidFill>
              </a:rPr>
              <a:t>, схожих на хранилища, </a:t>
            </a:r>
            <a:r>
              <a:rPr lang="ru-RU" sz="2000" dirty="0" err="1" smtClean="0">
                <a:solidFill>
                  <a:schemeClr val="bg1"/>
                </a:solidFill>
              </a:rPr>
              <a:t>оточені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стіною</a:t>
            </a:r>
            <a:r>
              <a:rPr lang="ru-RU" sz="2000" dirty="0" smtClean="0">
                <a:solidFill>
                  <a:schemeClr val="bg1"/>
                </a:solidFill>
              </a:rPr>
              <a:t> та </a:t>
            </a:r>
            <a:r>
              <a:rPr lang="ru-RU" sz="2000" dirty="0" err="1" smtClean="0">
                <a:solidFill>
                  <a:schemeClr val="bg1"/>
                </a:solidFill>
              </a:rPr>
              <a:t>розташовані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під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загальним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дахом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5" name="Содержимое 4" descr="Munic0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75856" y="995616"/>
            <a:ext cx="5862384" cy="58623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Munic06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57565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Стеатитова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піксида</a:t>
            </a:r>
            <a:r>
              <a:rPr lang="ru-RU" sz="2800" b="1" dirty="0" smtClean="0">
                <a:solidFill>
                  <a:schemeClr val="bg1"/>
                </a:solidFill>
              </a:rPr>
              <a:t> у </a:t>
            </a:r>
            <a:r>
              <a:rPr lang="ru-RU" sz="2800" b="1" dirty="0" err="1" smtClean="0">
                <a:solidFill>
                  <a:schemeClr val="bg1"/>
                </a:solidFill>
              </a:rPr>
              <a:t>формі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кикладського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житла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7032" y="5517232"/>
            <a:ext cx="9116968" cy="1340768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1600" dirty="0" err="1" smtClean="0"/>
              <a:t>Вигляд</a:t>
            </a:r>
            <a:r>
              <a:rPr lang="ru-RU" sz="1600" dirty="0" smtClean="0"/>
              <a:t> </a:t>
            </a:r>
            <a:r>
              <a:rPr lang="ru-RU" sz="1600" dirty="0" err="1" smtClean="0"/>
              <a:t>зі</a:t>
            </a:r>
            <a:r>
              <a:rPr lang="ru-RU" sz="1600" dirty="0" smtClean="0"/>
              <a:t> </a:t>
            </a:r>
            <a:r>
              <a:rPr lang="ru-RU" sz="1600" dirty="0" err="1" smtClean="0"/>
              <a:t>сторони</a:t>
            </a:r>
            <a:r>
              <a:rPr lang="ru-RU" sz="1600" dirty="0" smtClean="0"/>
              <a:t> парадного, </a:t>
            </a:r>
            <a:r>
              <a:rPr lang="ru-RU" sz="1600" dirty="0" err="1" smtClean="0"/>
              <a:t>перекритого</a:t>
            </a:r>
            <a:r>
              <a:rPr lang="ru-RU" sz="1600" dirty="0" smtClean="0"/>
              <a:t> </a:t>
            </a:r>
            <a:r>
              <a:rPr lang="ru-RU" sz="1600" dirty="0" err="1" smtClean="0"/>
              <a:t>трикутним</a:t>
            </a:r>
            <a:r>
              <a:rPr lang="ru-RU" sz="1600" dirty="0" smtClean="0"/>
              <a:t> фронтоном, входу. </a:t>
            </a:r>
            <a:r>
              <a:rPr lang="ru-RU" sz="1600" dirty="0" err="1" smtClean="0"/>
              <a:t>Висота</a:t>
            </a:r>
            <a:r>
              <a:rPr lang="ru-RU" sz="1600" dirty="0" smtClean="0"/>
              <a:t> 9,5 см. </a:t>
            </a:r>
            <a:r>
              <a:rPr lang="ru-RU" sz="1600" dirty="0" err="1" smtClean="0"/>
              <a:t>Ранньокикладський</a:t>
            </a:r>
            <a:r>
              <a:rPr lang="ru-RU" sz="1600" dirty="0" smtClean="0"/>
              <a:t> </a:t>
            </a:r>
            <a:r>
              <a:rPr lang="ru-RU" sz="1600" dirty="0" err="1" smtClean="0"/>
              <a:t>період</a:t>
            </a:r>
            <a:r>
              <a:rPr lang="ru-RU" sz="1600" dirty="0" smtClean="0"/>
              <a:t> II (EC II). </a:t>
            </a:r>
            <a:r>
              <a:rPr lang="ru-RU" sz="1600" dirty="0" err="1" smtClean="0"/>
              <a:t>Острів</a:t>
            </a:r>
            <a:r>
              <a:rPr lang="ru-RU" sz="1600" dirty="0" smtClean="0"/>
              <a:t> Мелос . </a:t>
            </a:r>
            <a:r>
              <a:rPr lang="ru-RU" sz="1600" dirty="0" err="1" smtClean="0"/>
              <a:t>Бл</a:t>
            </a:r>
            <a:r>
              <a:rPr lang="ru-RU" sz="1600" dirty="0" smtClean="0"/>
              <a:t>. 2800-2300 </a:t>
            </a:r>
            <a:r>
              <a:rPr lang="ru-RU" sz="1600" dirty="0" err="1" smtClean="0"/>
              <a:t>рр</a:t>
            </a:r>
            <a:r>
              <a:rPr lang="ru-RU" sz="1600" dirty="0" smtClean="0"/>
              <a:t>. до </a:t>
            </a:r>
            <a:r>
              <a:rPr lang="ru-RU" sz="1600" dirty="0" err="1" smtClean="0"/>
              <a:t>н.е</a:t>
            </a:r>
            <a:r>
              <a:rPr lang="ru-RU" sz="1600" dirty="0" smtClean="0"/>
              <a:t>. </a:t>
            </a:r>
            <a:r>
              <a:rPr lang="ru-RU" sz="1600" dirty="0" err="1" smtClean="0"/>
              <a:t>Спіралевидный</a:t>
            </a:r>
            <a:r>
              <a:rPr lang="ru-RU" sz="1600" dirty="0" smtClean="0"/>
              <a:t> орнамент, </a:t>
            </a:r>
            <a:r>
              <a:rPr lang="ru-RU" sz="1600" dirty="0" err="1" smtClean="0"/>
              <a:t>який</a:t>
            </a:r>
            <a:r>
              <a:rPr lang="ru-RU" sz="1600" dirty="0" smtClean="0"/>
              <a:t> </a:t>
            </a:r>
            <a:r>
              <a:rPr lang="ru-RU" sz="1600" dirty="0" err="1" smtClean="0"/>
              <a:t>прикрашає</a:t>
            </a:r>
            <a:r>
              <a:rPr lang="ru-RU" sz="1600" dirty="0" smtClean="0"/>
              <a:t> </a:t>
            </a:r>
            <a:r>
              <a:rPr lang="ru-RU" sz="1600" dirty="0" err="1" smtClean="0"/>
              <a:t>усю</a:t>
            </a:r>
            <a:r>
              <a:rPr lang="ru-RU" sz="1600" dirty="0" smtClean="0"/>
              <a:t> </a:t>
            </a:r>
            <a:r>
              <a:rPr lang="ru-RU" sz="1600" dirty="0" err="1" smtClean="0"/>
              <a:t>поверхню</a:t>
            </a:r>
            <a:r>
              <a:rPr lang="ru-RU" sz="1600" dirty="0" smtClean="0"/>
              <a:t> </a:t>
            </a:r>
            <a:r>
              <a:rPr lang="ru-RU" sz="1600" dirty="0" err="1" smtClean="0"/>
              <a:t>піксиди</a:t>
            </a:r>
            <a:r>
              <a:rPr lang="ru-RU" sz="1600" dirty="0" smtClean="0"/>
              <a:t>, </a:t>
            </a:r>
            <a:r>
              <a:rPr lang="ru-RU" sz="1600" dirty="0" err="1" smtClean="0"/>
              <a:t>вважається</a:t>
            </a:r>
            <a:r>
              <a:rPr lang="ru-RU" sz="1600" dirty="0" smtClean="0"/>
              <a:t> </a:t>
            </a:r>
            <a:r>
              <a:rPr lang="ru-RU" sz="1600" dirty="0" err="1" smtClean="0"/>
              <a:t>кикладським</a:t>
            </a:r>
            <a:r>
              <a:rPr lang="ru-RU" sz="1600" dirty="0" smtClean="0"/>
              <a:t> </a:t>
            </a:r>
            <a:r>
              <a:rPr lang="ru-RU" sz="1600" dirty="0" err="1" smtClean="0"/>
              <a:t>винаходом</a:t>
            </a:r>
            <a:r>
              <a:rPr lang="ru-RU" sz="1600" dirty="0" smtClean="0"/>
              <a:t>. </a:t>
            </a:r>
            <a:r>
              <a:rPr lang="ru-RU" sz="1600" dirty="0" err="1" smtClean="0"/>
              <a:t>Принаймні</a:t>
            </a:r>
            <a:r>
              <a:rPr lang="ru-RU" sz="1600" dirty="0" smtClean="0"/>
              <a:t> у </a:t>
            </a:r>
            <a:r>
              <a:rPr lang="ru-RU" sz="1600" dirty="0" err="1" smtClean="0"/>
              <a:t>Європі</a:t>
            </a:r>
            <a:r>
              <a:rPr lang="ru-RU" sz="1600" dirty="0" smtClean="0"/>
              <a:t> </a:t>
            </a:r>
            <a:r>
              <a:rPr lang="ru-RU" sz="1600" dirty="0" err="1" smtClean="0"/>
              <a:t>цей</a:t>
            </a:r>
            <a:r>
              <a:rPr lang="ru-RU" sz="1600" dirty="0" smtClean="0"/>
              <a:t> </a:t>
            </a:r>
            <a:r>
              <a:rPr lang="ru-RU" sz="1600" dirty="0" err="1" smtClean="0"/>
              <a:t>малюнок</a:t>
            </a:r>
            <a:r>
              <a:rPr lang="ru-RU" sz="1600" dirty="0" smtClean="0"/>
              <a:t> з</a:t>
            </a:r>
            <a:r>
              <a:rPr lang="en-US" sz="1600" dirty="0" smtClean="0"/>
              <a:t>’</a:t>
            </a:r>
            <a:r>
              <a:rPr lang="uk-UA" sz="1600" dirty="0" smtClean="0"/>
              <a:t>являється вперше саме на </a:t>
            </a:r>
            <a:r>
              <a:rPr lang="uk-UA" sz="1600" dirty="0" err="1" smtClean="0"/>
              <a:t>кикладських</a:t>
            </a:r>
            <a:r>
              <a:rPr lang="uk-UA" sz="1600" dirty="0" smtClean="0"/>
              <a:t> виробах. Пізніше він був запозичений крито-мікенською та єгипетською культурами.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1834</TotalTime>
  <Words>2190</Words>
  <Application>Microsoft Office PowerPoint</Application>
  <PresentationFormat>Экран (4:3)</PresentationFormat>
  <Paragraphs>303</Paragraphs>
  <Slides>198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198</vt:i4>
      </vt:variant>
    </vt:vector>
  </HeadingPairs>
  <TitlesOfParts>
    <vt:vector size="199" baseType="lpstr">
      <vt:lpstr>Апекс</vt:lpstr>
      <vt:lpstr>Тема 3: Егейська культура (ІІІ тис. – ХІІ ст. до н. е.)</vt:lpstr>
      <vt:lpstr>Генріх Шліман (1822-1890)</vt:lpstr>
      <vt:lpstr>Презентация PowerPoint</vt:lpstr>
      <vt:lpstr>Презентация PowerPoint</vt:lpstr>
      <vt:lpstr>Артур Еванс (1851-1941)</vt:lpstr>
      <vt:lpstr>Егейська культура:</vt:lpstr>
      <vt:lpstr>Карта Мінойсько-мікенського світу  в Мінойсько-мікенський період</vt:lpstr>
      <vt:lpstr>  Мистецтво Криту (Мінойська культура)</vt:lpstr>
      <vt:lpstr>Періодизація критської культури 1. Ранньомінойський (допалацовий) період (2800-2100 рр. до н. е.):  - перший ранньомінойський  -  другий ранньомінойський  - третій ранньомінойський   2. Середньомінойський (2100-1600 рр. до н. е.): - перший середньомінойський - другий середньомінойський  - третій середньомінойський (1700-1600 рр. до н. е.)  3. Пізньомінойський (1600-1200 рр. до н. е.): - перший пізньомінойський (1600-1450 рр. до н. е.)  - другий пізньомінойський (1450-1400 рр. до н. е.)  - третій пізньомінойський (1400-1200 рр. до н. е.)  NB! Період старих (перших) палаців (2100- 1700 рр. до н. е.) Період нових (других) палаців (1700-1400 рр. до н. е.) – час найбільшого розквіту.   </vt:lpstr>
      <vt:lpstr>Крит</vt:lpstr>
      <vt:lpstr>Презентация PowerPoint</vt:lpstr>
      <vt:lpstr>Богиня зі зміями (Кноський палац)   (1700-1600 рр. до н. е.)</vt:lpstr>
      <vt:lpstr>Священний ритон у вигляді голови бика (Малий палац у Кносі, стеатит зі вставками з гірського кришталю та вапняка, бл. 1500 рр. до н. е., Геракліон)</vt:lpstr>
      <vt:lpstr>Лабрис</vt:lpstr>
      <vt:lpstr>Лабрис</vt:lpstr>
      <vt:lpstr>Глечик у вигляді птаха з Кумаси, Крит. Теракота. 2100-1900 рр. до н. е. Фігурка тварини, знайдена поблизу Поховання в Порті, Крит. Теракота. 2100-1900 рр. до н. е.  Жіноча фігурка з Хамезі, Крит. Теракота. 2100-1900 рр. до н. е. </vt:lpstr>
      <vt:lpstr>Малія. Житловий будинок</vt:lpstr>
      <vt:lpstr>Малія. Залишки гончарної майстерні</vt:lpstr>
      <vt:lpstr>Малія. Залишки ливарні.</vt:lpstr>
      <vt:lpstr>Малія. Залишки палацу</vt:lpstr>
      <vt:lpstr>Малія. Ринок.</vt:lpstr>
      <vt:lpstr>План Кноського палацу</vt:lpstr>
      <vt:lpstr>Схема Кносського палацу</vt:lpstr>
      <vt:lpstr>Кноський палац</vt:lpstr>
      <vt:lpstr>Кноський палац</vt:lpstr>
      <vt:lpstr>Розкопки Кноського палацу</vt:lpstr>
      <vt:lpstr>Кноський палац</vt:lpstr>
      <vt:lpstr>Презентация PowerPoint</vt:lpstr>
      <vt:lpstr>Кноський палац</vt:lpstr>
      <vt:lpstr>Презентация PowerPoint</vt:lpstr>
      <vt:lpstr>Кноський палац. Поч. II тис. до н.е. Крит.</vt:lpstr>
      <vt:lpstr>Цар-жрець Бл. 1500 р. до н.е.   Розпис з Кноського палацу на острові Крит. Зберігається в музеї Геракліона, Греція</vt:lpstr>
      <vt:lpstr> Збирач шафрану 1700-1600 рр. до н.е.  Фрагмент фрески Кноського палацу. Зберігається в музеї Геракліона, Греція  </vt:lpstr>
      <vt:lpstr>Рибалка Бл. 1500 р. до н.е.  Зберігається в Археологічному музеї, Афіни, Греція  </vt:lpstr>
      <vt:lpstr>Парижанка  Фрагмент фрески Кноського палацу. 1600-1500 рр. до н. е.  Геракліон. Музей.</vt:lpstr>
      <vt:lpstr>Блакитний птах Фрагмент фрески Кноського палацу. 1600-1500 рр. до н. е. Геракліон. Музей.</vt:lpstr>
      <vt:lpstr>Дами в блакитному (1100 рр. до н.е.)</vt:lpstr>
      <vt:lpstr>Гра з биком XVI ст. до н.е.  Розпис палацу в Кноссі на острові Крит, Греція</vt:lpstr>
      <vt:lpstr>Брелок у вигляді двох бджіл. З поховання поблизу Малії, Крит. Золото,  бл. 2000 р. до н.е.</vt:lpstr>
      <vt:lpstr>Ваза "камарес"</vt:lpstr>
      <vt:lpstr>Ваза "камарес". Бл. 1900-1700 рр. до н.е. Археологічний музей, Геракліон. </vt:lpstr>
      <vt:lpstr>Ваза "камарес"</vt:lpstr>
      <vt:lpstr>Ваза "камарес"</vt:lpstr>
      <vt:lpstr>Ваза "камарес"</vt:lpstr>
      <vt:lpstr>Ваза "камарес"</vt:lpstr>
      <vt:lpstr>Ваза "камарес"</vt:lpstr>
      <vt:lpstr>Ваза "камарес"</vt:lpstr>
      <vt:lpstr>Ваза "камарес"</vt:lpstr>
      <vt:lpstr>Чаша та соусник, з Василики, Крит,  2300-2000 до н.е. Теракота  Музей Геракліона</vt:lpstr>
      <vt:lpstr>Кришка піксиди з фігуркою собаки,  Мохлос, Крит 2800-2400 до н.е. Стеатит (Геракліон, Музей)</vt:lpstr>
      <vt:lpstr>Кикладська культура  (III тис. – 14 ст. до н. е.)</vt:lpstr>
      <vt:lpstr>Кикладський архіпелаг</vt:lpstr>
      <vt:lpstr>Киклади</vt:lpstr>
      <vt:lpstr>Заселення Киклад</vt:lpstr>
      <vt:lpstr>О. Саліагос</vt:lpstr>
      <vt:lpstr>О. Саліагос, Киклади (бл. 5300-4800 рр. до н.е.)</vt:lpstr>
      <vt:lpstr>Обсидіанові інструменти.   Саліагос, IV тис. до н.е. Археологічний музей Пароса</vt:lpstr>
      <vt:lpstr>Схематичні мармурові ідоли. Саліагос, IV тис. до н.е. Археологічний музей Пароса</vt:lpstr>
      <vt:lpstr>"Дама з Саліагоса«   V - IV тис. до н.е. Археологічний музей Пароса.</vt:lpstr>
      <vt:lpstr>Мармуровий ідол.  Саліагос. 5300-4300 рр. до н.е.   Археологічний музей Наксоса. </vt:lpstr>
      <vt:lpstr>Мармурові ідоли. Регіон Егеїди. 5000-3500 рр. до н.е.</vt:lpstr>
      <vt:lpstr>Періодизація Кикладської цивілізації</vt:lpstr>
      <vt:lpstr>Хронологічна послідовність періодів та фаз Ранньокикладської культури та їх присутність на островах архіпелагу</vt:lpstr>
      <vt:lpstr>Ранньокикладський період І (3200-2800 рр. до н. е.)</vt:lpstr>
      <vt:lpstr>Презентация PowerPoint</vt:lpstr>
      <vt:lpstr>Циліндрична піксида.   Наксос. Некрополь Фіррогес.  Національний Археологічний музей.  Афіни.</vt:lpstr>
      <vt:lpstr>Розмальована фляга.   Музей Кикладського мистецтва. Афіни. </vt:lpstr>
      <vt:lpstr>Презентация PowerPoint</vt:lpstr>
      <vt:lpstr>Скрипічні ідоли з о. Антипарос.  Національний Археологічний музей. Афіни.</vt:lpstr>
      <vt:lpstr>Голова ідола (мармур)   2500-2000 рр. до н.е.  З острова Аморгос, Кіклади. Лувр, Париж, Франція </vt:lpstr>
      <vt:lpstr>Мармуровий жіночий ідол.   Археологічний музей Наксоса.</vt:lpstr>
      <vt:lpstr>Чоловічий мармуровий ідол.   Археологічний музей Наксоса.</vt:lpstr>
      <vt:lpstr>Мармуровий жіночий ідол.    Музей Кикладського мистецтва, Афіни.</vt:lpstr>
      <vt:lpstr>Презентация PowerPoint</vt:lpstr>
      <vt:lpstr>Мармурове блюдо. Музей Кикладського мистецтва, Афіни.</vt:lpstr>
      <vt:lpstr>Мармурова ваза-кандила.    Музей Кикладського мистецтва, Афіни.</vt:lpstr>
      <vt:lpstr>Пиксида. Наксос.  Національний Археологічний музей. Афіни </vt:lpstr>
      <vt:lpstr>Ваза. Деспотіко   Національний Археологічний музей.</vt:lpstr>
      <vt:lpstr>Ваза  Археологічний музей Наксоса </vt:lpstr>
      <vt:lpstr>Фігурка вагітної жінки, 3 тис. до н.е.</vt:lpstr>
      <vt:lpstr>Мармурові ідоли фази Пластирас   Національний археологічний музей. Афіни.</vt:lpstr>
      <vt:lpstr>Зооморфна мармурова піксида.  (Наксос)</vt:lpstr>
      <vt:lpstr>Ранньокикладський період ІІ (2800-2300 рр. до н. е.)</vt:lpstr>
      <vt:lpstr>Презентация PowerPoint</vt:lpstr>
      <vt:lpstr>Ваза з Агія Анаргирої. Наксос. Археологічний музей Наксоса.</vt:lpstr>
      <vt:lpstr>Кикладські "сковорідки".   Музей Кикладського Мистецтва. Афіни.</vt:lpstr>
      <vt:lpstr>Презентация PowerPoint</vt:lpstr>
      <vt:lpstr>Керамічні сковорідки</vt:lpstr>
      <vt:lpstr>Керамічні сковорідки та гравійовані сосуди</vt:lpstr>
      <vt:lpstr>Сосуд у формі їжака.  Сирос, некрополь Халандріані. Національний Археологічний музей. Афіни.</vt:lpstr>
      <vt:lpstr>Сосуд у формі їжака. Наксос. Археологічний музей</vt:lpstr>
      <vt:lpstr>Мармурові піксида та "сковорідка".  Наксос. Археологічний музей Наксоса.</vt:lpstr>
      <vt:lpstr>Мармурові сосуди - "Ваза голуба", поїльник.  Музей Кикладського мистецтва. Афіни.</vt:lpstr>
      <vt:lpstr>Мармурові ідоли типу Лурос. Наксос. Національний Археологічний музей. Афіни.</vt:lpstr>
      <vt:lpstr>Мармурові ідоли фази Сирос (EC II) спеціального типу</vt:lpstr>
      <vt:lpstr>Мармурові ідоли канонічного типу.  Варіант Спедос. Музей Кикладського мистецтва, Афіни.</vt:lpstr>
      <vt:lpstr>Великий мармуровий жіночий ідол</vt:lpstr>
      <vt:lpstr>Мармурові жіночі ідоли та стеатитова піксида у формі кикладського житла</vt:lpstr>
      <vt:lpstr>Стеатитова піксида у формі кикладського житла</vt:lpstr>
      <vt:lpstr>Жіночі мармурові ідоли традиційної форми – зі складеними під грудьми руками. ЕС ІІ. Бл. 2800-2300 рр. до н.е.</vt:lpstr>
      <vt:lpstr>Бронзові інструменти: долота, серповидний скребок, тесла. Наксос.</vt:lpstr>
      <vt:lpstr>Бронзові наконечники списів, кинжали; бронзові та срібні голки та шпильки. Аморгос, Наксос, Сирос. Національний археологічний музей. Афіни.</vt:lpstr>
      <vt:lpstr>Ранньокикладський період ІІІ (2300-2000 рр. до н. е.)</vt:lpstr>
      <vt:lpstr>Презентация PowerPoint</vt:lpstr>
      <vt:lpstr>Керамічний посуд Філакопі I Національний археологічний музей. Афіни.</vt:lpstr>
      <vt:lpstr>Кікладський кернос давньогрецька посудина з чашечками на віночку. Кернос був поширений у східній частині Середземномор’я. Імовірно, використовувався в ритуальних цілях</vt:lpstr>
      <vt:lpstr>Керамічний посуд. Зооморфний аск, Філакопі I.  Конічна пиксида, Сирос Національний археологічний музей. Афіни</vt:lpstr>
      <vt:lpstr>Мрмурові схематичні фігурини постканонічного типу.  Музей Кикладського мистецтва. Афіни.</vt:lpstr>
      <vt:lpstr>Діаграма розвитку кикладських мармурових фігурин Костис Іліакис // Greek Art. The Dawn of Greek Art, Ekdotiki Athenon, Athens 1994.)</vt:lpstr>
      <vt:lpstr>Класифікація кикладських ідолів за варіантами основних типів з прикладами:  Салиагос, Пластирас, Лурос, Спедос, Капсала, Докатизмата, Кумаса, Халандриани (Renfrew C., The Development and Chronology of the Early Cycladic Figurines, AJA 73, 1-32. 1969.)</vt:lpstr>
      <vt:lpstr>Еладська культура  (28-10 ст. до н. е.)</vt:lpstr>
      <vt:lpstr>Періодизація Еладської культури</vt:lpstr>
      <vt:lpstr>Періодизація Еладської цивілізації</vt:lpstr>
      <vt:lpstr>Мінійська кераміка</vt:lpstr>
      <vt:lpstr>Мінійська кераміка</vt:lpstr>
      <vt:lpstr>Сіра мінійська кераміка: сосуд з Лерни СЕ доби. Матово-розписна кераміка: сосуд з о. Егіна СЕ доби.</vt:lpstr>
      <vt:lpstr>Мінійська кераміка</vt:lpstr>
      <vt:lpstr>Еладські сосуди XIV ст. до н. е.: ПЕ III А</vt:lpstr>
      <vt:lpstr>Еладські сосуди XIII ст. до н. е.: ПЕ III В</vt:lpstr>
      <vt:lpstr>Еладські сосуди XII-XI ст. до н. е.: ПЕ III С</vt:lpstr>
      <vt:lpstr>Еладські сосуди XII-XI ст. до н. е.: ПЕ III С (в – вузький стиль, г – амбарний стиль)</vt:lpstr>
      <vt:lpstr>“Будинок черепиць” у Лерні (2 пол. ІІІ тис. до н. е.)</vt:lpstr>
      <vt:lpstr>План «будинку черепиць" та його реконструкція</vt:lpstr>
      <vt:lpstr>Лерна. Захисні споруди.</vt:lpstr>
      <vt:lpstr>Мікенська культура (пізньоелладська) (17-12 ст. до н. е.)</vt:lpstr>
      <vt:lpstr>Періодизація розвитку Мікенської цивілізації</vt:lpstr>
      <vt:lpstr>Презентация PowerPoint</vt:lpstr>
      <vt:lpstr>Греція Мікенської доби</vt:lpstr>
      <vt:lpstr>Реконструкція Мікен</vt:lpstr>
      <vt:lpstr>Мікени</vt:lpstr>
      <vt:lpstr>Мікени</vt:lpstr>
      <vt:lpstr>Циклопічна кладка</vt:lpstr>
      <vt:lpstr>Палац Агамемнона</vt:lpstr>
      <vt:lpstr>Лев’ячі ворота. Мікени.</vt:lpstr>
      <vt:lpstr>Мегарон</vt:lpstr>
      <vt:lpstr>Мегарон</vt:lpstr>
      <vt:lpstr>Шахтні гробниці кола А</vt:lpstr>
      <vt:lpstr>Шахтні гробниці кола А</vt:lpstr>
      <vt:lpstr>Стела шахтної гробниці  кола А  із зображенням колісниці</vt:lpstr>
      <vt:lpstr>Скарбниця Атрея. Реконструкція</vt:lpstr>
      <vt:lpstr>Скарбниця Атрея</vt:lpstr>
      <vt:lpstr>Скарбниця Атрея</vt:lpstr>
      <vt:lpstr>Фреска (Мікени, 1150 р. до н.е.)</vt:lpstr>
      <vt:lpstr>Фреска «Полювання на кабана", Тиринф</vt:lpstr>
      <vt:lpstr>Фреска.  Пілос, 13 ст. до н.е.</vt:lpstr>
      <vt:lpstr>Фреска («Палац Нестора" в Пілосі)</vt:lpstr>
      <vt:lpstr>Реконструкція «Палацу Нестора" в Пілосі</vt:lpstr>
      <vt:lpstr>Фреска з «Палацу Нестора" в Пілосі</vt:lpstr>
      <vt:lpstr>Маска Агамемнона. XVI ст. до н.е.  З гробниць у Мікенах Зберігається в Національному музеї, Афіни, Греція</vt:lpstr>
      <vt:lpstr>Поховальна маска. 16 ст. до н. е.</vt:lpstr>
      <vt:lpstr>Поховальна маска.  </vt:lpstr>
      <vt:lpstr>Жіночий перстень-печатка</vt:lpstr>
      <vt:lpstr>Жіночий перстень-печатка</vt:lpstr>
      <vt:lpstr>Дзеркало,  12 ст. до н. е., Мікени</vt:lpstr>
      <vt:lpstr>Сережки,   12 ст. до н. е., Мікени</vt:lpstr>
      <vt:lpstr>Вінок. Золото</vt:lpstr>
      <vt:lpstr>Намисто з мікенських поховань</vt:lpstr>
      <vt:lpstr>Золоті вироби, Мікени</vt:lpstr>
      <vt:lpstr>Золотий канфар, бл.1550–1500 рр. до н.е.</vt:lpstr>
      <vt:lpstr>Кубок Нестора</vt:lpstr>
      <vt:lpstr>Ритон у вигляді голови лева (золото)</vt:lpstr>
      <vt:lpstr>Печатка, Мікени, 12 ст. до н. е.</vt:lpstr>
      <vt:lpstr>Золото Мікен</vt:lpstr>
      <vt:lpstr>Кераміка, 12 ст. до н. е., Мікени</vt:lpstr>
      <vt:lpstr>Чаша,   кін. 14 ст. до н.е., Мікени, теракота</vt:lpstr>
      <vt:lpstr>Кратер,  1 пол. 13 ст. до н.е. Мікени.</vt:lpstr>
      <vt:lpstr>Глечик з восьминогом, бл. 1200-1100 рр. до н.е.Теракота, Мікени.</vt:lpstr>
      <vt:lpstr>Військова ваза. 12 ст. до н.е.</vt:lpstr>
      <vt:lpstr>Клинки кинжалів</vt:lpstr>
      <vt:lpstr>Фігура з гробниці в Мікенах</vt:lpstr>
      <vt:lpstr>Три жіночі фігури. Бл. 1400-1300 рр. до н.е., теракота</vt:lpstr>
      <vt:lpstr>Письмо</vt:lpstr>
      <vt:lpstr>Презентация PowerPoint</vt:lpstr>
      <vt:lpstr>Лінійне письмо "А" </vt:lpstr>
      <vt:lpstr>Лінійне письмо А</vt:lpstr>
      <vt:lpstr>Лінійне письмо "А" </vt:lpstr>
      <vt:lpstr>Лінійне письмо Б</vt:lpstr>
      <vt:lpstr>Лінійне письмо  "Б»</vt:lpstr>
      <vt:lpstr>Лінійне письмо Б</vt:lpstr>
      <vt:lpstr>Складова таблиця Вентріса лінійного письма Б</vt:lpstr>
      <vt:lpstr>Фестський диск  (17 ст. до н.е.)</vt:lpstr>
      <vt:lpstr>Троянська війна (1240-1230 рр. до н. е.)</vt:lpstr>
      <vt:lpstr>Греція (кін. ІІ тис. до н. е.)</vt:lpstr>
      <vt:lpstr>Вторгнення дорійців</vt:lpstr>
      <vt:lpstr>Основні переселення грецьких племен на межі II-I тис. до н.е.</vt:lpstr>
      <vt:lpstr>Вторгнення дорійців</vt:lpstr>
      <vt:lpstr>Народження Єлени з яйця (бл. 375-350 рр. до н.е.). Апуліанський червонофігурний кратер. Дійон. Археологічний музей, Барі.</vt:lpstr>
      <vt:lpstr>Троянська війна Барельєф на саркофагу</vt:lpstr>
      <vt:lpstr>Ахіл перев’язує пораненого Патрокла</vt:lpstr>
      <vt:lpstr>Ахіл та вбитий ним Гектор </vt:lpstr>
      <vt:lpstr>Неоптолем убиває царя Пріама</vt:lpstr>
      <vt:lpstr>Аякс і Касандра</vt:lpstr>
      <vt:lpstr>Ахіл убиває мечем Пентесилію, царицю амазонок</vt:lpstr>
      <vt:lpstr>Троянський кінь</vt:lpstr>
      <vt:lpstr>Одісей та сирени</vt:lpstr>
      <vt:lpstr>Презентация PowerPoint</vt:lpstr>
      <vt:lpstr>Троянська колона</vt:lpstr>
      <vt:lpstr>Розкопки античних стін в Трої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Лекція 1. ЕГЕЙСЬКА КУЛЬТУРА</dc:title>
  <dc:creator>Ми</dc:creator>
  <cp:lastModifiedBy>Ми</cp:lastModifiedBy>
  <cp:revision>273</cp:revision>
  <dcterms:modified xsi:type="dcterms:W3CDTF">2013-03-03T16:43:34Z</dcterms:modified>
</cp:coreProperties>
</file>