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70" r:id="rId7"/>
    <p:sldId id="266" r:id="rId8"/>
    <p:sldId id="267" r:id="rId9"/>
    <p:sldId id="277" r:id="rId10"/>
    <p:sldId id="268" r:id="rId11"/>
    <p:sldId id="271" r:id="rId12"/>
    <p:sldId id="272" r:id="rId13"/>
    <p:sldId id="273" r:id="rId14"/>
    <p:sldId id="278" r:id="rId15"/>
    <p:sldId id="275" r:id="rId16"/>
    <p:sldId id="279" r:id="rId17"/>
    <p:sldId id="276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&#1052;&#1086;&#1080;%20&#1076;&#1086;&#1082;&#1091;&#1084;&#1077;&#1085;&#1090;&#1080;\&#1064;&#1082;&#1086;&#1083;&#1072;\&#1030;&#1089;&#1090;&#1086;&#1088;&#1110;&#1103;\11%20&#1082;&#1083;&#1072;&#1089;\&#1053;&#1072;&#1086;&#1095;&#1085;&#1110;&#1089;&#1090;&#1100;%2011\&#1042;&#1089;&#1077;&#1089;&#1074;&#1110;&#1090;&#1085;&#1103;%20&#1110;&#1089;&#1090;&#1086;&#1088;&#1110;&#1103;\&#1042;&#1077;&#1083;&#1080;&#1082;&#1072;%20&#1041;&#1088;&#1080;&#1090;&#1072;&#1085;&#1110;&#1103;%20&#1074;%20&#1087;&#1110;&#1089;&#1083;&#1103;&#1074;&#1086;&#1108;&#1085;&#1085;&#1080;&#1081;%20&#1087;&#1077;&#1088;&#1110;&#1086;&#1076;\&#1072;&#1085;&#1075;&#1083;&#1080;&#1103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4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uk-UA" sz="4000" b="1" dirty="0" smtClean="0">
                <a:latin typeface="Courier New" pitchFamily="49" charset="0"/>
                <a:cs typeface="Courier New" pitchFamily="49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800" b="1" i="1" dirty="0" smtClean="0">
                <a:latin typeface="Courier New" pitchFamily="49" charset="0"/>
                <a:cs typeface="Courier New" pitchFamily="49" charset="0"/>
              </a:rPr>
              <a:t>Велика Британія </a:t>
            </a:r>
            <a:br>
              <a:rPr lang="uk-UA" sz="2800" b="1" i="1" dirty="0" smtClean="0">
                <a:latin typeface="Courier New" pitchFamily="49" charset="0"/>
                <a:cs typeface="Courier New" pitchFamily="49" charset="0"/>
              </a:rPr>
            </a:br>
            <a:r>
              <a:rPr lang="uk-UA" sz="2800" b="1" i="1" dirty="0" smtClean="0">
                <a:latin typeface="Courier New" pitchFamily="49" charset="0"/>
                <a:cs typeface="Courier New" pitchFamily="49" charset="0"/>
              </a:rPr>
              <a:t>у ІІ половині ХХ – на початку ХХІ століття</a:t>
            </a:r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800" b="1" i="1" dirty="0" smtClean="0">
                <a:latin typeface="Courier New" pitchFamily="49" charset="0"/>
                <a:cs typeface="Courier New" pitchFamily="49" charset="0"/>
              </a:rPr>
            </a:br>
            <a:endParaRPr lang="ru-RU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85750" y="150813"/>
            <a:ext cx="8429625" cy="4619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urier New" pitchFamily="49" charset="0"/>
                <a:cs typeface="Courier New" pitchFamily="49" charset="0"/>
              </a:rPr>
              <a:t>Діяльність уряду К.Еттлі ( 1945 – 1951рр.)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57188" y="1143000"/>
            <a:ext cx="2571750" cy="5905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Націоналізація</a:t>
            </a:r>
            <a:r>
              <a:rPr lang="ru-RU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Англійского</a:t>
            </a:r>
            <a:r>
              <a:rPr lang="ru-RU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банк</a:t>
            </a:r>
            <a:r>
              <a:rPr lang="ru-RU" sz="1600" b="1" i="1" dirty="0">
                <a:solidFill>
                  <a:schemeClr val="bg1"/>
                </a:solidFill>
                <a:latin typeface="Century Schoolbook" pitchFamily="18" charset="0"/>
              </a:rPr>
              <a:t>у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57188" y="1857375"/>
            <a:ext cx="2571750" cy="92392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вугільної та газової промисловості</a:t>
            </a:r>
            <a:endParaRPr lang="ru-RU" sz="1600" b="1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57188" y="2786063"/>
            <a:ext cx="2571750" cy="58420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телеграфу и радіозв»язку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57188" y="3494088"/>
            <a:ext cx="2571750" cy="346075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Цивільної авіації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357188" y="3979863"/>
            <a:ext cx="2571750" cy="5905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Водного и з/д транспорту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374650" y="4751388"/>
            <a:ext cx="2571750" cy="590550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Чорної</a:t>
            </a:r>
          </a:p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металургії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3071813" y="1357313"/>
            <a:ext cx="428625" cy="4786312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3500438" y="1571625"/>
            <a:ext cx="2571750" cy="346075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Підвищив зарплату</a:t>
            </a:r>
          </a:p>
        </p:txBody>
      </p:sp>
      <p:sp>
        <p:nvSpPr>
          <p:cNvPr id="22539" name="TextBox 10"/>
          <p:cNvSpPr txBox="1">
            <a:spLocks noChangeArrowheads="1"/>
          </p:cNvSpPr>
          <p:nvPr/>
        </p:nvSpPr>
        <p:spPr bwMode="auto">
          <a:xfrm>
            <a:off x="3500438" y="2214563"/>
            <a:ext cx="2571750" cy="590550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Підвищені допомоги по безробіттю.</a:t>
            </a:r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3500438" y="3071813"/>
            <a:ext cx="2571750" cy="346075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Пенсії</a:t>
            </a:r>
          </a:p>
        </p:txBody>
      </p:sp>
      <p:sp>
        <p:nvSpPr>
          <p:cNvPr id="22541" name="TextBox 12"/>
          <p:cNvSpPr txBox="1">
            <a:spLocks noChangeArrowheads="1"/>
          </p:cNvSpPr>
          <p:nvPr/>
        </p:nvSpPr>
        <p:spPr bwMode="auto">
          <a:xfrm>
            <a:off x="3500438" y="3857625"/>
            <a:ext cx="2571750" cy="835025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Створена  національна служба з охорони здоров»я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3500438" y="5286375"/>
            <a:ext cx="2571750" cy="835025"/>
          </a:xfrm>
          <a:prstGeom prst="rect">
            <a:avLst/>
          </a:prstGeom>
          <a:solidFill>
            <a:srgbClr val="7030A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Відновлено довоєнний рівень виробництва</a:t>
            </a:r>
          </a:p>
        </p:txBody>
      </p:sp>
      <p:pic>
        <p:nvPicPr>
          <p:cNvPr id="22543" name="Рисунок 14" descr="Clement_Attle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71625"/>
            <a:ext cx="2219325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4" name="TextBox 15"/>
          <p:cNvSpPr txBox="1">
            <a:spLocks noChangeArrowheads="1"/>
          </p:cNvSpPr>
          <p:nvPr/>
        </p:nvSpPr>
        <p:spPr bwMode="auto">
          <a:xfrm>
            <a:off x="6429375" y="4857750"/>
            <a:ext cx="2071688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urier New" pitchFamily="49" charset="0"/>
                <a:cs typeface="Courier New" pitchFamily="49" charset="0"/>
              </a:rPr>
              <a:t>К.Еттлі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74650" y="5516563"/>
            <a:ext cx="2571750" cy="477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Компенсація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British_Empire_192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4021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286000" y="5857875"/>
            <a:ext cx="4011613" cy="3762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entury Schoolbook" pitchFamily="18" charset="0"/>
              </a:rPr>
              <a:t>Британська імперія до 1945 рр.</a:t>
            </a:r>
          </a:p>
        </p:txBody>
      </p:sp>
      <p:pic>
        <p:nvPicPr>
          <p:cNvPr id="28676" name="Рисунок 4" descr="photo-3531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0"/>
            <a:ext cx="18192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smtClean="0"/>
              <a:t>Ліквідація Британської колоніальної імперії</a:t>
            </a:r>
            <a:endParaRPr lang="ru-RU" sz="2800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1412875"/>
          <a:ext cx="8137525" cy="3235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613"/>
                <a:gridCol w="6678912"/>
              </a:tblGrid>
              <a:tr h="370755"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Роки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Подія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640041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1947р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Поділ британцями Індії</a:t>
                      </a:r>
                      <a:r>
                        <a:rPr lang="uk-UA" sz="18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на дві незалежні держави – Індію та Пакистан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1948р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Визнання незалежності </a:t>
                      </a:r>
                      <a:r>
                        <a:rPr lang="uk-UA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о.Цейлон</a:t>
                      </a:r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 ( </a:t>
                      </a:r>
                      <a:r>
                        <a:rPr lang="uk-UA" sz="1800" b="1" dirty="0" err="1" smtClean="0">
                          <a:latin typeface="Courier New" pitchFamily="49" charset="0"/>
                          <a:cs typeface="Courier New" pitchFamily="49" charset="0"/>
                        </a:rPr>
                        <a:t>Шрі</a:t>
                      </a:r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 – ланка)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1957р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Проголошення незалежності Гани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1960р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Проголошення незалежності Нігерії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1962р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Проголошення незалежності Уганди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1963р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Проголошення незалежності Кенії та Малайзії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  <a:tr h="37075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1964р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Courier New" pitchFamily="49" charset="0"/>
                          <a:cs typeface="Courier New" pitchFamily="49" charset="0"/>
                        </a:rPr>
                        <a:t>Проголошення незалежності Танзанії, Замбії……</a:t>
                      </a:r>
                      <a:endParaRPr lang="ru-RU" sz="18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marL="91447" marR="91447" marT="45710" marB="4571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5000636"/>
            <a:ext cx="7914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1947 – </a:t>
            </a:r>
            <a:r>
              <a:rPr lang="uk-UA" b="1" dirty="0" smtClean="0">
                <a:solidFill>
                  <a:srgbClr val="FF0000"/>
                </a:solidFill>
              </a:rPr>
              <a:t>Співдружність націй </a:t>
            </a:r>
            <a:r>
              <a:rPr lang="uk-UA" b="1" dirty="0" smtClean="0"/>
              <a:t>(50 держав) – міжнародна міждержавна</a:t>
            </a:r>
          </a:p>
          <a:p>
            <a:r>
              <a:rPr lang="uk-UA" b="1" dirty="0" smtClean="0"/>
              <a:t> організація країн, що входили до Британської імперії.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Велика Британія                       Домініони                                    Колишні колонії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003800" y="5300663"/>
            <a:ext cx="3313113" cy="3079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Courier New" pitchFamily="49" charset="0"/>
                <a:cs typeface="Courier New" pitchFamily="49" charset="0"/>
              </a:rPr>
              <a:t>Бої в Ольстері, 70- роки</a:t>
            </a:r>
            <a:r>
              <a:rPr lang="ru-RU" sz="1400" b="1" i="1">
                <a:latin typeface="Century Schoolbook" pitchFamily="18" charset="0"/>
              </a:rPr>
              <a:t>.</a:t>
            </a:r>
          </a:p>
        </p:txBody>
      </p:sp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Ольстерська</a:t>
            </a:r>
            <a:r>
              <a:rPr lang="uk-UA" dirty="0" smtClean="0"/>
              <a:t> проблема???</a:t>
            </a:r>
            <a:endParaRPr lang="ru-RU" dirty="0" smtClean="0"/>
          </a:p>
        </p:txBody>
      </p:sp>
      <p:sp>
        <p:nvSpPr>
          <p:cNvPr id="31748" name="Объект 2"/>
          <p:cNvSpPr>
            <a:spLocks noGrp="1"/>
          </p:cNvSpPr>
          <p:nvPr>
            <p:ph sz="half" idx="1"/>
          </p:nvPr>
        </p:nvSpPr>
        <p:spPr>
          <a:xfrm>
            <a:off x="250825" y="1050925"/>
            <a:ext cx="4316413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1969 р. – </a:t>
            </a:r>
          </a:p>
          <a:p>
            <a:r>
              <a:rPr lang="uk-UA" dirty="0" smtClean="0"/>
              <a:t>1998 р. – </a:t>
            </a:r>
          </a:p>
          <a:p>
            <a:r>
              <a:rPr lang="uk-UA" dirty="0" smtClean="0"/>
              <a:t>2005 р. - </a:t>
            </a:r>
            <a:endParaRPr lang="ru-RU" dirty="0" smtClean="0"/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2500" y="2460625"/>
            <a:ext cx="3810000" cy="280511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Криза 70-х років ХХ ст. –</a:t>
            </a:r>
            <a:br>
              <a:rPr lang="uk-UA" sz="3600" dirty="0" smtClean="0"/>
            </a:br>
            <a:r>
              <a:rPr lang="uk-UA" sz="3600" dirty="0" smtClean="0"/>
              <a:t> Англія – </a:t>
            </a:r>
            <a:r>
              <a:rPr lang="uk-UA" sz="3600" dirty="0" err="1" smtClean="0"/>
              <a:t>“хвора</a:t>
            </a:r>
            <a:r>
              <a:rPr lang="uk-UA" sz="3600" dirty="0" smtClean="0"/>
              <a:t> людина </a:t>
            </a:r>
            <a:r>
              <a:rPr lang="uk-UA" sz="3600" dirty="0" err="1" smtClean="0"/>
              <a:t>Європи”</a:t>
            </a:r>
            <a:endParaRPr lang="ru-RU" sz="3600" dirty="0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u="sng" dirty="0" err="1" smtClean="0"/>
              <a:t>Складові</a:t>
            </a:r>
            <a:r>
              <a:rPr lang="ru-RU" sz="2800" b="1" u="sng" dirty="0" smtClean="0"/>
              <a:t> «</a:t>
            </a:r>
            <a:r>
              <a:rPr lang="ru-RU" sz="2800" b="1" u="sng" dirty="0" err="1" smtClean="0"/>
              <a:t>англійської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хвороби</a:t>
            </a:r>
            <a:r>
              <a:rPr lang="ru-RU" sz="2800" b="1" u="sng" dirty="0" smtClean="0"/>
              <a:t>»:</a:t>
            </a:r>
          </a:p>
          <a:p>
            <a:pPr algn="just"/>
            <a:r>
              <a:rPr lang="ru-RU" sz="2800" b="1" dirty="0" err="1" smtClean="0"/>
              <a:t>постімперський</a:t>
            </a:r>
            <a:r>
              <a:rPr lang="ru-RU" sz="2800" b="1" dirty="0" smtClean="0"/>
              <a:t> синдром;</a:t>
            </a:r>
          </a:p>
          <a:p>
            <a:pPr algn="just"/>
            <a:r>
              <a:rPr lang="ru-RU" sz="2800" b="1" dirty="0" err="1" smtClean="0"/>
              <a:t>економічне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відставання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втрата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колишніх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позицій</a:t>
            </a:r>
            <a:r>
              <a:rPr lang="ru-RU" sz="2800" b="1" dirty="0" smtClean="0"/>
              <a:t>;</a:t>
            </a:r>
          </a:p>
          <a:p>
            <a:pPr algn="just"/>
            <a:r>
              <a:rPr lang="ru-RU" sz="2800" b="1" dirty="0" err="1" smtClean="0"/>
              <a:t>Ольстерська</a:t>
            </a:r>
            <a:r>
              <a:rPr lang="ru-RU" sz="2800" b="1" dirty="0" smtClean="0"/>
              <a:t> проблема;</a:t>
            </a:r>
          </a:p>
          <a:p>
            <a:pPr algn="just"/>
            <a:r>
              <a:rPr lang="ru-RU" sz="2800" b="1" dirty="0" smtClean="0"/>
              <a:t>«</a:t>
            </a:r>
            <a:r>
              <a:rPr lang="ru-RU" sz="2800" b="1" dirty="0" err="1" smtClean="0"/>
              <a:t>егоїзм</a:t>
            </a:r>
            <a:r>
              <a:rPr lang="ru-RU" sz="2800" b="1" dirty="0" smtClean="0"/>
              <a:t>» </a:t>
            </a:r>
            <a:r>
              <a:rPr lang="ru-RU" sz="2800" b="1" dirty="0" err="1" smtClean="0"/>
              <a:t>профспілок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зловживання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страйками</a:t>
            </a:r>
            <a:r>
              <a:rPr lang="ru-RU" sz="2800" b="1" dirty="0" smtClean="0"/>
              <a:t>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Маргарет Тетчер  - 1979-1997 рр.</a:t>
            </a:r>
            <a:endParaRPr lang="ru-RU" dirty="0" smtClean="0"/>
          </a:p>
        </p:txBody>
      </p:sp>
      <p:sp>
        <p:nvSpPr>
          <p:cNvPr id="33795" name="Объект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5761037" cy="4114816"/>
          </a:xfrm>
        </p:spPr>
        <p:txBody>
          <a:bodyPr>
            <a:normAutofit/>
          </a:bodyPr>
          <a:lstStyle/>
          <a:p>
            <a:pPr algn="just"/>
            <a:r>
              <a:rPr lang="uk-UA" sz="1600" b="1" dirty="0" err="1" smtClean="0">
                <a:solidFill>
                  <a:srgbClr val="C00000"/>
                </a:solidFill>
              </a:rPr>
              <a:t>Неоконсерватизм</a:t>
            </a:r>
            <a:r>
              <a:rPr lang="uk-UA" sz="1600" b="1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uk-UA" sz="1600" b="1" dirty="0" err="1" smtClean="0">
                <a:solidFill>
                  <a:srgbClr val="C00000"/>
                </a:solidFill>
              </a:rPr>
              <a:t>Монетаризм</a:t>
            </a:r>
            <a:r>
              <a:rPr lang="uk-UA" sz="1600" b="1" dirty="0" smtClean="0"/>
              <a:t> – економічна теорія,згідно з якою кількість грошей в обігу є визначальним чинником формування господарської  </a:t>
            </a:r>
            <a:r>
              <a:rPr lang="uk-UA" sz="1600" b="1" dirty="0" err="1" smtClean="0"/>
              <a:t>коньюктури</a:t>
            </a:r>
            <a:r>
              <a:rPr lang="uk-UA" sz="1600" b="1" dirty="0" smtClean="0"/>
              <a:t> (причина інфляції полягає в перевищенні темпів зростання кількості грошей, що перебувають в обігу, над темпами збільшення економічного продукту)  </a:t>
            </a:r>
          </a:p>
          <a:p>
            <a:pPr algn="just">
              <a:buNone/>
            </a:pPr>
            <a:r>
              <a:rPr lang="uk-UA" sz="1600" b="1" i="1" dirty="0" smtClean="0"/>
              <a:t>Принципи </a:t>
            </a:r>
            <a:r>
              <a:rPr lang="uk-UA" sz="1600" b="1" i="1" dirty="0" err="1" smtClean="0"/>
              <a:t>монетаризму</a:t>
            </a:r>
            <a:r>
              <a:rPr lang="uk-UA" sz="1600" b="1" dirty="0" smtClean="0"/>
              <a:t>:</a:t>
            </a:r>
          </a:p>
          <a:p>
            <a:pPr algn="just"/>
            <a:r>
              <a:rPr lang="uk-UA" sz="1600" b="1" dirty="0" smtClean="0"/>
              <a:t>Вільний ринок</a:t>
            </a:r>
          </a:p>
          <a:p>
            <a:pPr algn="just"/>
            <a:r>
              <a:rPr lang="uk-UA" sz="1600" b="1" dirty="0" smtClean="0"/>
              <a:t>Мінімум втручання держави в господарче життя</a:t>
            </a:r>
          </a:p>
          <a:p>
            <a:pPr algn="just"/>
            <a:r>
              <a:rPr lang="uk-UA" sz="1600" b="1" dirty="0" smtClean="0"/>
              <a:t>Рентабельність та ефективність</a:t>
            </a:r>
          </a:p>
          <a:p>
            <a:pPr algn="just"/>
            <a:r>
              <a:rPr lang="uk-UA" sz="1600" b="1" dirty="0" smtClean="0"/>
              <a:t>Негативне ставлення до робітничого руху</a:t>
            </a:r>
          </a:p>
          <a:p>
            <a:pPr algn="just"/>
            <a:r>
              <a:rPr lang="uk-UA" sz="1600" b="1" dirty="0" smtClean="0"/>
              <a:t>Заперечення принципу соціальної справедливості</a:t>
            </a:r>
          </a:p>
          <a:p>
            <a:pPr algn="just"/>
            <a:r>
              <a:rPr lang="uk-UA" sz="1600" b="1" dirty="0" smtClean="0"/>
              <a:t>Ворог №1 не безробіття, а інфляція</a:t>
            </a:r>
          </a:p>
          <a:p>
            <a:pPr algn="just"/>
            <a:endParaRPr lang="ru-RU" sz="1600" b="1" dirty="0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2350" y="2060575"/>
            <a:ext cx="2338388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339725" y="5786454"/>
            <a:ext cx="80660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Там, де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розлад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ми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повернемо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гармонію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 Там, де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помилки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ми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скажемо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правду. Там, де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сумніви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ми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повернемо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віру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 А там, де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відчай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ми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принесемо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u="sng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надію</a:t>
            </a:r>
            <a:r>
              <a:rPr lang="ru-RU" sz="1600" b="1" u="sng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0"/>
            <a:ext cx="1143007" cy="1454371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Тетчеризм</a:t>
            </a:r>
            <a:endParaRPr lang="ru-RU" dirty="0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28671"/>
            <a:ext cx="8715404" cy="578647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4010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200" dirty="0" smtClean="0"/>
              <a:t/>
            </a:r>
            <a:br>
              <a:rPr lang="uk-UA" sz="2200" dirty="0" smtClean="0"/>
            </a:br>
            <a:r>
              <a:rPr lang="uk-UA" sz="2200" b="1" dirty="0" err="1" smtClean="0"/>
              <a:t>“Третій</a:t>
            </a:r>
            <a:r>
              <a:rPr lang="uk-UA" sz="2200" b="1" dirty="0" smtClean="0"/>
              <a:t> шлях»   Е.Блера   </a:t>
            </a:r>
            <a:br>
              <a:rPr lang="uk-UA" sz="2200" b="1" dirty="0" smtClean="0"/>
            </a:br>
            <a:endParaRPr lang="ru-RU" b="1" dirty="0" smtClean="0"/>
          </a:p>
        </p:txBody>
      </p:sp>
      <p:sp>
        <p:nvSpPr>
          <p:cNvPr id="36867" name="Объект 2"/>
          <p:cNvSpPr>
            <a:spLocks noGrp="1"/>
          </p:cNvSpPr>
          <p:nvPr>
            <p:ph sz="half" idx="1"/>
          </p:nvPr>
        </p:nvSpPr>
        <p:spPr>
          <a:xfrm>
            <a:off x="1435608" y="1071546"/>
            <a:ext cx="3657600" cy="5115894"/>
          </a:xfrm>
        </p:spPr>
        <p:txBody>
          <a:bodyPr>
            <a:normAutofit fontScale="92500" lnSpcReduction="10000"/>
          </a:bodyPr>
          <a:lstStyle/>
          <a:p>
            <a:pPr marL="85725" indent="-3175">
              <a:buNone/>
            </a:pPr>
            <a:r>
              <a:rPr lang="ru-RU" sz="2000" b="1" dirty="0" err="1" smtClean="0">
                <a:solidFill>
                  <a:schemeClr val="tx2"/>
                </a:solidFill>
              </a:rPr>
              <a:t>Ідеологія</a:t>
            </a:r>
            <a:r>
              <a:rPr lang="ru-RU" sz="2000" b="1" dirty="0" smtClean="0">
                <a:solidFill>
                  <a:schemeClr val="tx2"/>
                </a:solidFill>
              </a:rPr>
              <a:t> "</a:t>
            </a:r>
            <a:r>
              <a:rPr lang="ru-RU" sz="2000" b="1" dirty="0" err="1" smtClean="0">
                <a:solidFill>
                  <a:schemeClr val="tx2"/>
                </a:solidFill>
              </a:rPr>
              <a:t>нових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лейбористів</a:t>
            </a:r>
            <a:r>
              <a:rPr lang="ru-RU" sz="2000" b="1" dirty="0" smtClean="0">
                <a:solidFill>
                  <a:schemeClr val="tx2"/>
                </a:solidFill>
              </a:rPr>
              <a:t>", у </a:t>
            </a:r>
            <a:r>
              <a:rPr lang="ru-RU" sz="2000" b="1" dirty="0" err="1" smtClean="0">
                <a:solidFill>
                  <a:schemeClr val="tx2"/>
                </a:solidFill>
              </a:rPr>
              <a:t>якій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об'єдналися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ринкові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цінності</a:t>
            </a:r>
            <a:r>
              <a:rPr lang="ru-RU" sz="2000" b="1" dirty="0" smtClean="0">
                <a:solidFill>
                  <a:schemeClr val="tx2"/>
                </a:solidFill>
              </a:rPr>
              <a:t>  та </a:t>
            </a:r>
            <a:r>
              <a:rPr lang="ru-RU" sz="2000" b="1" dirty="0" err="1" smtClean="0">
                <a:solidFill>
                  <a:schemeClr val="tx2"/>
                </a:solidFill>
              </a:rPr>
              <a:t>ідеали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соціальної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</a:rPr>
              <a:t>справедливості</a:t>
            </a:r>
            <a:endParaRPr lang="uk-UA" sz="2000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uk-UA" sz="2000" b="1" u="sng" dirty="0" smtClean="0"/>
          </a:p>
          <a:p>
            <a:r>
              <a:rPr lang="uk-UA" sz="2000" b="1" u="sng" dirty="0" smtClean="0"/>
              <a:t>Реформи:</a:t>
            </a:r>
          </a:p>
          <a:p>
            <a:r>
              <a:rPr lang="uk-UA" sz="2000" b="1" dirty="0" smtClean="0"/>
              <a:t>Реформа конституційної устрою – сформовані регіональні парламенти в Шотландії та Уельсі;</a:t>
            </a:r>
          </a:p>
          <a:p>
            <a:r>
              <a:rPr lang="uk-UA" sz="2000" b="1" dirty="0" smtClean="0"/>
              <a:t>Реформи системи освіти та охорони </a:t>
            </a:r>
            <a:r>
              <a:rPr lang="uk-UA" sz="2000" b="1" dirty="0" err="1" smtClean="0"/>
              <a:t>здоров»я</a:t>
            </a:r>
            <a:r>
              <a:rPr lang="uk-UA" sz="2000" b="1" dirty="0" smtClean="0"/>
              <a:t>;</a:t>
            </a:r>
          </a:p>
          <a:p>
            <a:r>
              <a:rPr lang="uk-UA" sz="2000" b="1" dirty="0" smtClean="0"/>
              <a:t>Політичне урегулювання </a:t>
            </a:r>
            <a:r>
              <a:rPr lang="uk-UA" sz="2000" b="1" dirty="0" err="1" smtClean="0"/>
              <a:t>Ольстерської</a:t>
            </a:r>
            <a:r>
              <a:rPr lang="uk-UA" sz="2000" b="1" dirty="0" smtClean="0"/>
              <a:t> проблеми;</a:t>
            </a:r>
          </a:p>
          <a:p>
            <a:r>
              <a:rPr lang="uk-UA" sz="2000" b="1" dirty="0" smtClean="0"/>
              <a:t>Зменшення безробіття, збільшення соціальних витрат.</a:t>
            </a:r>
            <a:endParaRPr lang="ru-RU" sz="2000" b="1" dirty="0" smtClean="0"/>
          </a:p>
        </p:txBody>
      </p:sp>
      <p:pic>
        <p:nvPicPr>
          <p:cNvPr id="368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1700213"/>
            <a:ext cx="2659062" cy="3670300"/>
          </a:xfrm>
          <a:noFill/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5445125"/>
            <a:ext cx="2511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8192" y="1524000"/>
            <a:ext cx="3451416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Завдання уроку</a:t>
            </a:r>
            <a:endParaRPr lang="ru-RU" smtClean="0"/>
          </a:p>
        </p:txBody>
      </p:sp>
      <p:sp>
        <p:nvSpPr>
          <p:cNvPr id="16387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000" b="1" smtClean="0"/>
              <a:t>Познайомитися із внутрішньою та зовнішньою політикою урядів Великої Британії у ІІ половині ХХ – на початку ХХІ століття;</a:t>
            </a:r>
          </a:p>
          <a:p>
            <a:pPr algn="just" eaLnBrk="1" hangingPunct="1"/>
            <a:r>
              <a:rPr lang="uk-UA" sz="2000" b="1" smtClean="0"/>
              <a:t>Вияснити причини трансформації Британської колоніальної імперії;</a:t>
            </a:r>
          </a:p>
          <a:p>
            <a:pPr algn="just" eaLnBrk="1" hangingPunct="1"/>
            <a:r>
              <a:rPr lang="uk-UA" sz="2000" b="1" smtClean="0"/>
              <a:t>Визначити основні складові «тетчеризму», «третього шляху» Т.Блера;</a:t>
            </a:r>
          </a:p>
          <a:p>
            <a:pPr algn="just" eaLnBrk="1" hangingPunct="1"/>
            <a:r>
              <a:rPr lang="uk-UA" sz="2000" b="1" smtClean="0"/>
              <a:t>Вчитися встановлювати причинно – наслідкові зв»язки, працювати з джерелами інформації, робити висновки та узагальнення</a:t>
            </a:r>
            <a:endParaRPr 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План уроку</a:t>
            </a:r>
            <a:endParaRPr lang="ru-RU" smtClean="0"/>
          </a:p>
        </p:txBody>
      </p:sp>
      <p:sp>
        <p:nvSpPr>
          <p:cNvPr id="17411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b="1" dirty="0" smtClean="0"/>
              <a:t>Велика Британія у ІІ половині 40 – </a:t>
            </a:r>
          </a:p>
          <a:p>
            <a:pPr algn="just" eaLnBrk="1" hangingPunct="1">
              <a:buNone/>
            </a:pPr>
            <a:r>
              <a:rPr lang="uk-UA" b="1" dirty="0" smtClean="0"/>
              <a:t>70-х роках ХХ століття.</a:t>
            </a:r>
          </a:p>
          <a:p>
            <a:pPr algn="just" eaLnBrk="1" hangingPunct="1"/>
            <a:r>
              <a:rPr lang="uk-UA" b="1" dirty="0" smtClean="0"/>
              <a:t>Ліквідація Британської колоніальної імперії.</a:t>
            </a:r>
          </a:p>
          <a:p>
            <a:pPr algn="just" eaLnBrk="1" hangingPunct="1"/>
            <a:r>
              <a:rPr lang="uk-UA" b="1" dirty="0" smtClean="0"/>
              <a:t>«</a:t>
            </a:r>
            <a:r>
              <a:rPr lang="uk-UA" b="1" dirty="0" err="1" smtClean="0"/>
              <a:t>Тетчеризм</a:t>
            </a:r>
            <a:r>
              <a:rPr lang="uk-UA" b="1" dirty="0" smtClean="0"/>
              <a:t>».</a:t>
            </a:r>
          </a:p>
          <a:p>
            <a:pPr algn="just" eaLnBrk="1" hangingPunct="1"/>
            <a:r>
              <a:rPr lang="uk-UA" b="1" dirty="0" err="1" smtClean="0"/>
              <a:t>“Третій</a:t>
            </a:r>
            <a:r>
              <a:rPr lang="uk-UA" b="1" dirty="0" smtClean="0"/>
              <a:t> </a:t>
            </a:r>
            <a:r>
              <a:rPr lang="uk-UA" b="1" dirty="0" err="1" smtClean="0"/>
              <a:t>шлях”</a:t>
            </a:r>
            <a:r>
              <a:rPr lang="uk-UA" b="1" dirty="0" smtClean="0"/>
              <a:t>  Т.Блера.</a:t>
            </a:r>
          </a:p>
          <a:p>
            <a:pPr algn="just" eaLnBrk="1" hangingPunct="1"/>
            <a:r>
              <a:rPr lang="uk-UA" b="1" dirty="0" smtClean="0"/>
              <a:t>Велика Британія на початку ХХІ століття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Опорні поняття і дати уроку</a:t>
            </a:r>
            <a:endParaRPr lang="ru-RU" smtClean="0"/>
          </a:p>
        </p:txBody>
      </p:sp>
      <p:sp>
        <p:nvSpPr>
          <p:cNvPr id="18435" name="Місце для вмісту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Опорні поняття:</a:t>
            </a:r>
          </a:p>
          <a:p>
            <a:pPr eaLnBrk="1" hangingPunct="1"/>
            <a:r>
              <a:rPr lang="uk-UA" b="1" smtClean="0"/>
              <a:t>Колоніальна імперія;</a:t>
            </a:r>
          </a:p>
          <a:p>
            <a:pPr eaLnBrk="1" hangingPunct="1"/>
            <a:r>
              <a:rPr lang="uk-UA" b="1" smtClean="0"/>
              <a:t>Британська співдружність;</a:t>
            </a:r>
          </a:p>
          <a:p>
            <a:pPr eaLnBrk="1" hangingPunct="1"/>
            <a:r>
              <a:rPr lang="uk-UA" b="1" smtClean="0"/>
              <a:t>Тетчеризм;</a:t>
            </a:r>
          </a:p>
          <a:p>
            <a:pPr eaLnBrk="1" hangingPunct="1"/>
            <a:r>
              <a:rPr lang="uk-UA" b="1" smtClean="0"/>
              <a:t>Монетаризм;</a:t>
            </a:r>
            <a:endParaRPr lang="ru-RU" b="1" smtClean="0"/>
          </a:p>
        </p:txBody>
      </p:sp>
      <p:sp>
        <p:nvSpPr>
          <p:cNvPr id="18436" name="Місце для вмісту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uk-UA" b="1" smtClean="0"/>
              <a:t>Опорні дати:</a:t>
            </a:r>
          </a:p>
          <a:p>
            <a:pPr eaLnBrk="1" hangingPunct="1"/>
            <a:r>
              <a:rPr lang="uk-UA" sz="2400" b="1" smtClean="0"/>
              <a:t>1969р – загострення кризи в Ольстері;</a:t>
            </a:r>
          </a:p>
          <a:p>
            <a:pPr eaLnBrk="1" hangingPunct="1"/>
            <a:r>
              <a:rPr lang="uk-UA" sz="2400" b="1" smtClean="0"/>
              <a:t>1973р – вступ Великої Британії в ЄЕС;</a:t>
            </a:r>
          </a:p>
          <a:p>
            <a:pPr eaLnBrk="1" hangingPunct="1"/>
            <a:r>
              <a:rPr lang="uk-UA" sz="2400" b="1" smtClean="0"/>
              <a:t>1979 – 1997рр. – перебування при владі М.Тетчер;</a:t>
            </a:r>
          </a:p>
          <a:p>
            <a:pPr eaLnBrk="1" hangingPunct="1"/>
            <a:r>
              <a:rPr lang="uk-UA" sz="2400" b="1" smtClean="0"/>
              <a:t>2010р – обрання прем»єр – міністром Д.Камерона</a:t>
            </a:r>
            <a:endParaRPr 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uk-UA" sz="2800" smtClean="0"/>
              <a:t>Державна символіка Великої Британії</a:t>
            </a:r>
            <a:endParaRPr lang="ru-RU" sz="28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27305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3486150"/>
            <a:ext cx="2773363" cy="2735263"/>
          </a:xfrm>
          <a:noFill/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1125538"/>
            <a:ext cx="510857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англ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2163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queen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928813" y="6000750"/>
            <a:ext cx="5572125" cy="9255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Century Schoolbook" pitchFamily="18" charset="0"/>
              </a:rPr>
              <a:t>Королева Єлизавета II та її чоловік герцог Единбурзький на відкритті сесії парламенту</a:t>
            </a:r>
            <a:r>
              <a:rPr lang="ru-RU" b="1" i="1"/>
              <a:t>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5725"/>
            <a:ext cx="86423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549275"/>
            <a:ext cx="8461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750" y="4437063"/>
            <a:ext cx="80645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основі даної таблиці визначте: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Які політичні партії перебували при владі у Великій Британії в післявоєнний період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?</a:t>
            </a:r>
          </a:p>
          <a:p>
            <a:pPr marL="342900" indent="-342900">
              <a:buFontTx/>
              <a:buAutoNum type="arabicPeriod"/>
              <a:defRPr/>
            </a:pP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На основі тексту параграфа 13 п.1 визначте особливості політики лейбористів і консерваторів.</a:t>
            </a:r>
            <a:endParaRPr lang="uk-UA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Лейбористська партія</a:t>
            </a:r>
            <a:r>
              <a:rPr lang="uk-UA" dirty="0" smtClean="0"/>
              <a:t> </a:t>
            </a:r>
          </a:p>
          <a:p>
            <a:r>
              <a:rPr lang="uk-UA" dirty="0" smtClean="0"/>
              <a:t> Державне втручання в економіку </a:t>
            </a:r>
          </a:p>
          <a:p>
            <a:r>
              <a:rPr lang="uk-UA" dirty="0" smtClean="0"/>
              <a:t>Соціальне реформування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b="1" dirty="0" smtClean="0"/>
              <a:t>Консервативна партія</a:t>
            </a:r>
          </a:p>
          <a:p>
            <a:r>
              <a:rPr lang="uk-UA" dirty="0" smtClean="0"/>
              <a:t>Захист приватної власності</a:t>
            </a:r>
          </a:p>
          <a:p>
            <a:r>
              <a:rPr lang="uk-UA" dirty="0" smtClean="0"/>
              <a:t>Проти державного втручання в економіку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559</Words>
  <PresentationFormat>Экран (4:3)</PresentationFormat>
  <Paragraphs>103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      </vt:lpstr>
      <vt:lpstr>Завдання уроку</vt:lpstr>
      <vt:lpstr>План уроку</vt:lpstr>
      <vt:lpstr>Опорні поняття і дати уроку</vt:lpstr>
      <vt:lpstr>Державна символіка Великої Британії</vt:lpstr>
      <vt:lpstr>Слайд 6</vt:lpstr>
      <vt:lpstr>Слайд 7</vt:lpstr>
      <vt:lpstr>Слайд 8</vt:lpstr>
      <vt:lpstr>Слайд 9</vt:lpstr>
      <vt:lpstr>Слайд 10</vt:lpstr>
      <vt:lpstr>Слайд 11</vt:lpstr>
      <vt:lpstr>Ліквідація Британської колоніальної імперії</vt:lpstr>
      <vt:lpstr>Ольстерська проблема???</vt:lpstr>
      <vt:lpstr>Криза 70-х років ХХ ст. –  Англія – “хвора людина Європи”</vt:lpstr>
      <vt:lpstr>Маргарет Тетчер  - 1979-1997 рр.</vt:lpstr>
      <vt:lpstr>Тетчеризм</vt:lpstr>
      <vt:lpstr> “Третій шлях»   Е.Блера 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Vladeletc</dc:creator>
  <cp:lastModifiedBy>Vladeletc</cp:lastModifiedBy>
  <cp:revision>19</cp:revision>
  <dcterms:created xsi:type="dcterms:W3CDTF">2013-12-08T22:45:01Z</dcterms:created>
  <dcterms:modified xsi:type="dcterms:W3CDTF">2013-12-09T00:15:16Z</dcterms:modified>
</cp:coreProperties>
</file>