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BF6220-39A5-4BDA-B324-801E47709833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548AB2-62AF-4697-955D-3BE4EA7C4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38" y="1142984"/>
            <a:ext cx="5905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Courier New" pitchFamily="49" charset="0"/>
                <a:cs typeface="Courier New" pitchFamily="49" charset="0"/>
              </a:rPr>
              <a:t>Індія </a:t>
            </a:r>
          </a:p>
          <a:p>
            <a:pPr algn="ctr"/>
            <a:r>
              <a:rPr lang="uk-UA" sz="4000" b="1" dirty="0">
                <a:latin typeface="Courier New" pitchFamily="49" charset="0"/>
                <a:cs typeface="Courier New" pitchFamily="49" charset="0"/>
              </a:rPr>
              <a:t>в ІІ половині ХХ – на початку ХХІ століття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8001" y="4643446"/>
            <a:ext cx="2945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Виконали</a:t>
            </a:r>
            <a:br>
              <a:rPr lang="uk-UA" sz="2400" dirty="0" smtClean="0"/>
            </a:br>
            <a:r>
              <a:rPr lang="uk-UA" sz="2400" dirty="0" smtClean="0"/>
              <a:t>Черевична Ганна</a:t>
            </a:r>
            <a:br>
              <a:rPr lang="uk-UA" sz="2400" dirty="0" smtClean="0"/>
            </a:br>
            <a:r>
              <a:rPr lang="uk-UA" sz="2400" dirty="0" err="1" smtClean="0"/>
              <a:t>Совгира</a:t>
            </a:r>
            <a:r>
              <a:rPr lang="uk-UA" sz="2400" dirty="0" smtClean="0"/>
              <a:t> Олександра</a:t>
            </a:r>
            <a:br>
              <a:rPr lang="uk-UA" sz="2400" dirty="0" smtClean="0"/>
            </a:br>
            <a:r>
              <a:rPr lang="uk-UA" sz="2400" dirty="0" smtClean="0"/>
              <a:t>учениці 11-А класу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260350"/>
            <a:ext cx="69135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Принципи зовнішньої політики Дж.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Неру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700213"/>
            <a:ext cx="32416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Рівність та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взаємовигідність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1500" y="1700213"/>
            <a:ext cx="32416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Мирне співіснування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088" y="2924175"/>
            <a:ext cx="32400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Взаємний ненапад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9700" y="2924175"/>
            <a:ext cx="32400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Взаємне невтручання у внутрішні справи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47925" y="4545013"/>
            <a:ext cx="50038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Взаємна повага територіальної цілісності і суверенітету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92500" y="836613"/>
            <a:ext cx="1223963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924300" y="836613"/>
            <a:ext cx="792163" cy="2087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463" y="836613"/>
            <a:ext cx="152400" cy="3600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463" y="836613"/>
            <a:ext cx="719137" cy="2087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463" y="836613"/>
            <a:ext cx="935037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1312863" y="5640388"/>
            <a:ext cx="727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latin typeface="Courier New" pitchFamily="49" charset="0"/>
                <a:cs typeface="Courier New" pitchFamily="49" charset="0"/>
              </a:rPr>
              <a:t>РУХ НЕПРИЄДНАННЯ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260350"/>
            <a:ext cx="5543550" cy="609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Внутрішня політика І.Ганді.</a:t>
            </a:r>
          </a:p>
          <a:p>
            <a:pPr>
              <a:defRPr/>
            </a:pPr>
            <a:endParaRPr lang="uk-U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Націоналізація банків і системи загального страхування;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Націоналізація експортної та імпортної торгівлі;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Організація кооперативної торгівлі;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Обмеження діяльності монополій;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Продовження аграрної реформи;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Зменшення податку на невеликі ділянки землі, земельного максимуму;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Скасування пенсій та привілей для князів.</a:t>
            </a:r>
          </a:p>
          <a:p>
            <a:pPr>
              <a:defRPr/>
            </a:pPr>
            <a:endParaRPr lang="uk-UA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Поряд з цим: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Запровадження надзвичайного стану </a:t>
            </a:r>
            <a:r>
              <a:rPr lang="uk-UA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( </a:t>
            </a:r>
            <a:r>
              <a:rPr lang="uk-U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1975 ), заборона страйків;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Порушення громадянських прав і свобод;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Примусова стерилізація </a:t>
            </a:r>
          </a:p>
          <a:p>
            <a:pPr marL="285750" indent="-285750">
              <a:buFontTx/>
              <a:buChar char="-"/>
              <a:defRPr/>
            </a:pP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73200"/>
            <a:ext cx="293846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867400" y="5516563"/>
            <a:ext cx="29384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Індіра</a:t>
            </a:r>
            <a:r>
              <a:rPr lang="ru-RU" b="1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Ганді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прем'єр-міністр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Індії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в 1966-1977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1980-1984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..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478" y="-1"/>
            <a:ext cx="614362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260350"/>
            <a:ext cx="554355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Зовнішня політика І.Ганді.</a:t>
            </a:r>
          </a:p>
          <a:p>
            <a:pPr>
              <a:defRPr/>
            </a:pPr>
            <a:endParaRPr lang="uk-U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Активізація співробітництва із СРСР, особливо у військовій сфері;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1971 – черговий військовий конфлікт з Пакистаном, успішне його завершення. Проголошення незалежності Народної </a:t>
            </a:r>
            <a:r>
              <a:rPr lang="uk-UA" b="1" dirty="0">
                <a:latin typeface="Courier New" pitchFamily="49" charset="0"/>
                <a:cs typeface="Courier New" pitchFamily="49" charset="0"/>
                <a:hlinkClick r:id="rId2" action="ppaction://hlinksldjump"/>
              </a:rPr>
              <a:t>Республіки Бангладеш ( Східна Бенгалія).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Tx/>
              <a:buChar char="-"/>
              <a:defRPr/>
            </a:pPr>
            <a:endParaRPr lang="uk-UA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Tx/>
              <a:buChar char="-"/>
              <a:defRPr/>
            </a:pP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73200"/>
            <a:ext cx="293846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867400" y="5516563"/>
            <a:ext cx="29384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Індіра</a:t>
            </a:r>
            <a:r>
              <a:rPr lang="ru-RU" b="1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Ганді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прем'єр-міністр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Індії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в 1966-1977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1980-1984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..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історія\65965701_Radzhiv_Ga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14112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813" y="0"/>
            <a:ext cx="1320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619250" y="1955800"/>
            <a:ext cx="14112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 err="1">
                <a:latin typeface="Courier New" pitchFamily="49" charset="0"/>
                <a:cs typeface="Courier New" pitchFamily="49" charset="0"/>
              </a:rPr>
              <a:t>Раджив</a:t>
            </a:r>
            <a:r>
              <a:rPr lang="uk-UA" sz="1400" b="1" dirty="0">
                <a:latin typeface="Courier New" pitchFamily="49" charset="0"/>
                <a:cs typeface="Courier New" pitchFamily="49" charset="0"/>
              </a:rPr>
              <a:t> Ганді</a:t>
            </a:r>
          </a:p>
          <a:p>
            <a:pPr algn="ctr"/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прем'єр-міністр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Індії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в 1984—1989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4213" y="3319463"/>
            <a:ext cx="3816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Зміцнення країни;</a:t>
            </a:r>
          </a:p>
          <a:p>
            <a:pPr algn="ctr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Боротьба з сепаратизмом;</a:t>
            </a:r>
          </a:p>
          <a:p>
            <a:pPr algn="ctr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Боротьба з бідністю, безробіттям, неграмотністю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380163" y="2000250"/>
            <a:ext cx="132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1400" b="1" dirty="0">
                <a:latin typeface="Courier New" pitchFamily="49" charset="0"/>
                <a:cs typeface="Courier New" pitchFamily="49" charset="0"/>
              </a:rPr>
              <a:t>Манмога́н Сінґх</a:t>
            </a:r>
            <a:r>
              <a:rPr lang="uk-UA" sz="1400" b="1" dirty="0">
                <a:latin typeface="Courier New" pitchFamily="49" charset="0"/>
                <a:cs typeface="Courier New" pitchFamily="49" charset="0"/>
              </a:rPr>
              <a:t> -</a:t>
            </a:r>
            <a:r>
              <a:rPr lang="vi-VN" sz="1400" b="1" dirty="0">
                <a:latin typeface="Courier New" pitchFamily="49" charset="0"/>
                <a:cs typeface="Courier New" pitchFamily="49" charset="0"/>
              </a:rPr>
              <a:t> прем'єр-міністр Індії</a:t>
            </a:r>
            <a:r>
              <a:rPr lang="uk-UA" sz="14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algn="ctr"/>
            <a:r>
              <a:rPr lang="uk-UA" sz="1400" b="1" dirty="0">
                <a:latin typeface="Courier New" pitchFamily="49" charset="0"/>
                <a:cs typeface="Courier New" pitchFamily="49" charset="0"/>
              </a:rPr>
              <a:t>з 2004р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435600" y="3340100"/>
            <a:ext cx="3708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Розвиток економіки на основі досягнень НТР;</a:t>
            </a:r>
          </a:p>
          <a:p>
            <a:pPr algn="ctr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Боротьба з сепаратизмом;</a:t>
            </a:r>
          </a:p>
          <a:p>
            <a:pPr algn="ctr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Боротьба з бідністю, безробіттям, неграмотністю;</a:t>
            </a:r>
          </a:p>
          <a:p>
            <a:pPr algn="ctr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Забезпечення національної безпеки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67161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56657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24525" y="333375"/>
            <a:ext cx="3240088" cy="618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u="sng" dirty="0">
                <a:latin typeface="Courier New" pitchFamily="49" charset="0"/>
                <a:cs typeface="Courier New" pitchFamily="49" charset="0"/>
              </a:rPr>
              <a:t>Основні напрямки зовнішньої політики Індії: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вірність Руху неприєднання;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рівні та взаємовигідні стосунки з США, Росією, Китаєм, Японією, країнами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Азіатсько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Тихоокеанського регіону;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нарощення ядерного потенціалу ( 1998 – випробування ядерної зброї);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невирішеність спірних питань з Пакистаном</a:t>
            </a:r>
          </a:p>
          <a:p>
            <a:pPr marL="285750" indent="-285750" algn="just">
              <a:buFontTx/>
              <a:buChar char="-"/>
              <a:defRPr/>
            </a:pPr>
            <a:endParaRPr lang="uk-UA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260350"/>
            <a:ext cx="69135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Проблеми сучасної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700213"/>
            <a:ext cx="32416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Проблеми кордонів з Пакистаном і Китаєм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2924175"/>
            <a:ext cx="32400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Стрімке зростання населення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51500" y="1700213"/>
            <a:ext cx="32416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Ядерне протистояння з Пакистаном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9700" y="2924175"/>
            <a:ext cx="324008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Панування патріархальних відносин на селі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92500" y="836613"/>
            <a:ext cx="1223963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924300" y="836613"/>
            <a:ext cx="792163" cy="2087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427538" y="836613"/>
            <a:ext cx="288925" cy="302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463" y="836613"/>
            <a:ext cx="0" cy="4679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463" y="836613"/>
            <a:ext cx="287337" cy="302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463" y="836613"/>
            <a:ext cx="647700" cy="2087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6463" y="836613"/>
            <a:ext cx="935037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295400" y="3860800"/>
            <a:ext cx="3276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Сепаратистські рухи 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Джамму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і Кашмір, Західна Бенгалія, Пенджаб 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0088" y="5516563"/>
            <a:ext cx="324008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Стійкість кастового ладу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24425" y="3860800"/>
            <a:ext cx="3276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Забезпечення стабільності економічного зростання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Провідні політичні лідери сучасної Індії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2381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677988"/>
            <a:ext cx="22463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624013"/>
            <a:ext cx="22526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8425" y="5002213"/>
            <a:ext cx="2390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ourier New" pitchFamily="49" charset="0"/>
                <a:cs typeface="Courier New" pitchFamily="49" charset="0"/>
              </a:rPr>
              <a:t>Соня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Ганді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 -  голова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Індійського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Національного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Конгресу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419475" y="5033963"/>
            <a:ext cx="2246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Пранаб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Кумар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Мукерджі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-</a:t>
            </a:r>
          </a:p>
          <a:p>
            <a:pPr algn="ctr"/>
            <a:r>
              <a:rPr lang="ru-RU" sz="1600" b="1" dirty="0">
                <a:latin typeface="Courier New" pitchFamily="49" charset="0"/>
                <a:cs typeface="Courier New" pitchFamily="49" charset="0"/>
              </a:rPr>
              <a:t> 13-й президент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Індії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6572250" y="5051425"/>
            <a:ext cx="22526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1600" b="1" dirty="0">
                <a:latin typeface="Courier New" pitchFamily="49" charset="0"/>
                <a:cs typeface="Courier New" pitchFamily="49" charset="0"/>
              </a:rPr>
              <a:t>Манмога́н Сінґх прем'єр-міністр Індії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857364"/>
            <a:ext cx="81551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8000" b="1" cap="none" spc="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8000" b="1" cap="none" spc="50" dirty="0" err="1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8000" b="1" cap="none" spc="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000" b="1" cap="none" spc="5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26019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6" descr="25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132263"/>
            <a:ext cx="10350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9891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Охарактеризувати внутрішню і зовнішню політику Індії від часів незалежності до сучасності;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Проаналізувати внутрішньо - та зовнішньополітичний курс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Дж.Неру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І.Ганді;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Визначити особливості розвитку Індії наприкінці ХХ – на початку ХХІ століття;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Вчитися встановлювати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причинни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наслідкові зв’язки, аналізувати, порівнювати, робити висновки та узагальнення.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714356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План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950" y="188913"/>
            <a:ext cx="28082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учасниця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Другої світової війни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2138" y="188913"/>
            <a:ext cx="28082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країна з двома основними релігіями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7763" y="188913"/>
            <a:ext cx="28082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багатоетнічна країна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338" y="1628775"/>
            <a:ext cx="2808287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Індійський національний конгрес ( ІНК ).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Лідер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Дж.Неру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348038" y="2781300"/>
            <a:ext cx="2519362" cy="93503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05538" y="1628775"/>
            <a:ext cx="2808287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Мусульманська Ліга.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Лідер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Мухаммед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3213100"/>
            <a:ext cx="2808288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Збереження цілісності багатонаціональної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7538" y="3573463"/>
            <a:ext cx="431800" cy="172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91250" y="3213100"/>
            <a:ext cx="2808288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незалежної держави Пакистан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32025" y="5445125"/>
            <a:ext cx="4824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1947 – збройний конфлікт між індуїстами та мусульманами</a:t>
            </a:r>
            <a:endParaRPr lang="ru-RU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8538" y="333375"/>
            <a:ext cx="41751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Велика Британія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Парламент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8538" y="1557338"/>
            <a:ext cx="41751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15.08.1947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Акт про незалежність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3068638"/>
            <a:ext cx="3024187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03575" y="2420938"/>
            <a:ext cx="1152525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6100" y="2420938"/>
            <a:ext cx="1368425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00" y="2673350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Війна </a:t>
            </a:r>
          </a:p>
          <a:p>
            <a:pPr algn="ctr"/>
            <a:r>
              <a:rPr lang="uk-U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1947 - 1948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348038" y="3357563"/>
            <a:ext cx="2232025" cy="3587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525" y="3068638"/>
            <a:ext cx="3024188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ПАКИСТАН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3" y="4022725"/>
            <a:ext cx="62642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Кордони не враховували національні та історичних особливостей регіону</a:t>
            </a:r>
            <a:endParaRPr lang="ru-RU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338" y="5157788"/>
            <a:ext cx="39973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Проблема Пенджабу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Міжрелігійний конфлікт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9213" y="5157788"/>
            <a:ext cx="3995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Проблема Кашміру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Боротьба Індії та Пакистану за князівство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5400"/>
            <a:ext cx="59674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00113" y="333375"/>
            <a:ext cx="7837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ourier New" pitchFamily="49" charset="0"/>
                <a:cs typeface="Courier New" pitchFamily="49" charset="0"/>
              </a:rPr>
              <a:t>26.01.1950 – набрала чинності Конституція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Рисунок 2" descr="Последний генерал губ Инд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96975"/>
            <a:ext cx="3000375" cy="43513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4" descr="Д.Неру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196975"/>
            <a:ext cx="3228975" cy="43513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95288" y="5661025"/>
            <a:ext cx="3051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ourier New" pitchFamily="49" charset="0"/>
                <a:cs typeface="Courier New" pitchFamily="49" charset="0"/>
              </a:rPr>
              <a:t>Лорд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Маутбеттен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algn="ctr"/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останній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віце-король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Індії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1400" b="1" dirty="0">
                <a:latin typeface="Courier New" pitchFamily="49" charset="0"/>
                <a:cs typeface="Courier New" pitchFamily="49" charset="0"/>
              </a:rPr>
              <a:t> в 1947 р.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08625" y="5661025"/>
            <a:ext cx="3228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Д.Неру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algn="ctr"/>
            <a:r>
              <a:rPr lang="ru-RU" sz="1400" b="1" dirty="0">
                <a:latin typeface="Courier New" pitchFamily="49" charset="0"/>
                <a:cs typeface="Courier New" pitchFamily="49" charset="0"/>
              </a:rPr>
              <a:t> перший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прем'єр-міністр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незалежної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Індії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algn="ctr"/>
            <a:r>
              <a:rPr lang="ru-RU" sz="1400" b="1" dirty="0">
                <a:latin typeface="Courier New" pitchFamily="49" charset="0"/>
                <a:cs typeface="Courier New" pitchFamily="49" charset="0"/>
              </a:rPr>
              <a:t>в 1947-1964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..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3240087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Економічна політика Дж. </a:t>
            </a:r>
            <a:r>
              <a:rPr lang="uk-UA" sz="2000" b="1" u="sng" dirty="0" err="1">
                <a:latin typeface="Courier New" pitchFamily="49" charset="0"/>
                <a:cs typeface="Courier New" pitchFamily="49" charset="0"/>
              </a:rPr>
              <a:t>Неру</a:t>
            </a:r>
            <a:endParaRPr lang="ru-RU" sz="2000" b="1" u="sn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1268413"/>
            <a:ext cx="27368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1952 – аграрна реформа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1138" y="3344863"/>
            <a:ext cx="27368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Розвиток промисловості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5243513"/>
            <a:ext cx="27368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1953 – адміністративна реформа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00364" y="1571612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779838" y="981075"/>
            <a:ext cx="518477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Збереження традиційного укладу сільських громад.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Розширення прав орендарів. Скасування привілеїв великих землевласників. «Зелена революція»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00364" y="3643314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779838" y="2540000"/>
            <a:ext cx="5184775" cy="218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державного сектора: енергетика,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зв»язок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, воєнна промисловість,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ірригаційні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споруди. Планування економічного розвитку.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Підтримка приватного бізнесу.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сучасних галузей промисловості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47988" y="5688013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779838" y="4941888"/>
            <a:ext cx="5184775" cy="1800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Поділ країни було здійснено за національною, мовною, релігійною ознаками.</a:t>
            </a:r>
          </a:p>
          <a:p>
            <a:pPr algn="ctr">
              <a:defRPr/>
            </a:pP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Поділяється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на 25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штатів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скасовуються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князівства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Англійська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мова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стає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загальноіндійською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крім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цього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16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мов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мають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офіційний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статус</a:t>
            </a:r>
            <a:endParaRPr lang="uk-UA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582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2014-05-07T12:29:31Z</dcterms:created>
  <dcterms:modified xsi:type="dcterms:W3CDTF">2014-05-07T12:48:11Z</dcterms:modified>
</cp:coreProperties>
</file>