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8"/>
  </p:notesMasterIdLst>
  <p:sldIdLst>
    <p:sldId id="277" r:id="rId2"/>
    <p:sldId id="257" r:id="rId3"/>
    <p:sldId id="278" r:id="rId4"/>
    <p:sldId id="283" r:id="rId5"/>
    <p:sldId id="279" r:id="rId6"/>
    <p:sldId id="287" r:id="rId7"/>
    <p:sldId id="288" r:id="rId8"/>
    <p:sldId id="262" r:id="rId9"/>
    <p:sldId id="284" r:id="rId10"/>
    <p:sldId id="266" r:id="rId11"/>
    <p:sldId id="281" r:id="rId12"/>
    <p:sldId id="290" r:id="rId13"/>
    <p:sldId id="267" r:id="rId14"/>
    <p:sldId id="268" r:id="rId15"/>
    <p:sldId id="269" r:id="rId16"/>
    <p:sldId id="29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5343B7-901D-4321-BF7A-33E5C3FA23FE}" type="datetimeFigureOut">
              <a:rPr lang="uk-UA" smtClean="0"/>
              <a:pPr/>
              <a:t>18.11.2012</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E4F166-0D81-4509-8E1B-FE524BA18ED3}"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B4C71EC6-210F-42DE-9C53-41977AD35B3D}" type="datetimeFigureOut">
              <a:rPr lang="ru-RU" smtClean="0"/>
              <a:pPr/>
              <a:t>18.11.2012</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18.11.2012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18.11.2012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B4C71EC6-210F-42DE-9C53-41977AD35B3D}" type="datetimeFigureOut">
              <a:rPr lang="ru-RU" smtClean="0"/>
              <a:pPr/>
              <a:t>18.11.2012</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B4C71EC6-210F-42DE-9C53-41977AD35B3D}" type="datetimeFigureOut">
              <a:rPr lang="ru-RU" smtClean="0"/>
              <a:pPr/>
              <a:t>18.11.2012</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B19B0651-EE4F-4900-A07F-96A6BFA9D0F0}"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B4C71EC6-210F-42DE-9C53-41977AD35B3D}" type="datetimeFigureOut">
              <a:rPr lang="ru-RU" smtClean="0"/>
              <a:pPr/>
              <a:t>18.11.2012</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B4C71EC6-210F-42DE-9C53-41977AD35B3D}" type="datetimeFigureOut">
              <a:rPr lang="ru-RU" smtClean="0"/>
              <a:pPr/>
              <a:t>18.11.2012</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pPr/>
              <a:t>18.11.2012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B4C71EC6-210F-42DE-9C53-41977AD35B3D}" type="datetimeFigureOut">
              <a:rPr lang="ru-RU" smtClean="0"/>
              <a:pPr/>
              <a:t>18.11.2012</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B4C71EC6-210F-42DE-9C53-41977AD35B3D}" type="datetimeFigureOut">
              <a:rPr lang="ru-RU" smtClean="0"/>
              <a:pPr/>
              <a:t>18.11.2012</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B4C71EC6-210F-42DE-9C53-41977AD35B3D}" type="datetimeFigureOut">
              <a:rPr lang="ru-RU" smtClean="0"/>
              <a:pPr/>
              <a:t>18.11.2012</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4C71EC6-210F-42DE-9C53-41977AD35B3D}" type="datetimeFigureOut">
              <a:rPr lang="ru-RU" smtClean="0"/>
              <a:pPr/>
              <a:t>18.11.2012</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9B0651-EE4F-4900-A07F-96A6BFA9D0F0}"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uk.wikipedia.org/wiki/1919" TargetMode="External"/><Relationship Id="rId2" Type="http://schemas.openxmlformats.org/officeDocument/2006/relationships/hyperlink" Target="http://uk.wikipedia.org/wiki/27_%D0%BB%D0%B8%D1%81%D1%82%D0%BE%D0%BF%D0%B0%D0%B4%D0%B0"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uk.wikipedia.org/wiki/1923" TargetMode="External"/><Relationship Id="rId2" Type="http://schemas.openxmlformats.org/officeDocument/2006/relationships/hyperlink" Target="http://uk.wikipedia.org/wiki/24_%D0%BB%D0%B8%D0%BF%D0%BD%D1%8F" TargetMode="External"/><Relationship Id="rId1" Type="http://schemas.openxmlformats.org/officeDocument/2006/relationships/slideLayout" Target="../slideLayouts/slideLayout7.xml"/><Relationship Id="rId4" Type="http://schemas.openxmlformats.org/officeDocument/2006/relationships/hyperlink" Target="http://uk.wikipedia.org/wiki/%D0%9B%D1%96%D0%B3%D0%B0_%D0%BD%D0%B0%D1%86%D1%96%D0%B9"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uk.wikipedia.org/wiki/%D0%91%D1%80%D0%B0%D0%B7%D0%B8%D0%BB%D1%96%D1%8F" TargetMode="External"/><Relationship Id="rId13" Type="http://schemas.openxmlformats.org/officeDocument/2006/relationships/hyperlink" Target="http://uk.wikipedia.org/wiki/%D0%A0%D0%B0%D0%B4%D1%8F%D0%BD%D1%81%D1%8C%D0%BA%D0%B0_%D0%A0%D0%BE%D1%81%D1%96%D1%8F" TargetMode="External"/><Relationship Id="rId3" Type="http://schemas.openxmlformats.org/officeDocument/2006/relationships/hyperlink" Target="http://uk.wikipedia.org/wiki/%D0%A4%D1%80%D0%B0%D0%BD%D1%86%D1%96%D1%8F" TargetMode="External"/><Relationship Id="rId7" Type="http://schemas.openxmlformats.org/officeDocument/2006/relationships/hyperlink" Target="http://uk.wikipedia.org/wiki/%D0%91%D0%B5%D0%BB%D1%8C%D0%B3%D1%96%D1%8F" TargetMode="External"/><Relationship Id="rId12" Type="http://schemas.openxmlformats.org/officeDocument/2006/relationships/hyperlink" Target="http://uk.wikipedia.org/wiki/%D0%A7%D0%B5%D1%85%D0%BE%D1%81%D0%BB%D0%BE%D0%B2%D0%B0%D1%87%D1%87%D0%B8%D0%BD%D0%B0" TargetMode="External"/><Relationship Id="rId2" Type="http://schemas.openxmlformats.org/officeDocument/2006/relationships/hyperlink" Target="http://uk.wikipedia.org/wiki/%D0%90%D0%BD%D0%B3%D0%BB%D1%96%D1%8F" TargetMode="External"/><Relationship Id="rId1" Type="http://schemas.openxmlformats.org/officeDocument/2006/relationships/slideLayout" Target="../slideLayouts/slideLayout7.xml"/><Relationship Id="rId6" Type="http://schemas.openxmlformats.org/officeDocument/2006/relationships/hyperlink" Target="http://uk.wikipedia.org/wiki/%D0%AF%D0%BF%D0%BE%D0%BD%D1%96%D1%8F" TargetMode="External"/><Relationship Id="rId11" Type="http://schemas.openxmlformats.org/officeDocument/2006/relationships/hyperlink" Target="http://uk.wikipedia.org/wiki/%D0%9F%D0%BE%D0%BB%D1%8C%D1%89%D0%B0" TargetMode="External"/><Relationship Id="rId5" Type="http://schemas.openxmlformats.org/officeDocument/2006/relationships/hyperlink" Target="http://uk.wikipedia.org/wiki/%D0%A1%D0%A8%D0%90" TargetMode="External"/><Relationship Id="rId10" Type="http://schemas.openxmlformats.org/officeDocument/2006/relationships/hyperlink" Target="http://uk.wikipedia.org/wiki/%D0%9A%D0%A1%D0%A5%D0%A1" TargetMode="External"/><Relationship Id="rId4" Type="http://schemas.openxmlformats.org/officeDocument/2006/relationships/hyperlink" Target="http://uk.wikipedia.org/wiki/%D0%86%D1%82%D0%B0%D0%BB%D1%96%D1%8F" TargetMode="External"/><Relationship Id="rId9" Type="http://schemas.openxmlformats.org/officeDocument/2006/relationships/hyperlink" Target="http://uk.wikipedia.org/wiki/%D0%A0%D1%83%D0%BC%D1%83%D0%BD%D1%96%D1%8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uk.wikipedia.org/wiki/%D0%92%D0%B5%D1%80%D1%81%D0%B0%D0%BB%D1%8C%D1%81%D1%8C%D0%BA%D0%B8%D0%B9_%D0%BC%D0%B8%D1%80%D0%BD%D0%B8%D0%B9_%D0%B4%D0%BE%D0%B3%D0%BE%D0%B2%D1%96%D1%80_1919" TargetMode="Externa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17999">
              <a:srgbClr val="99CCFF"/>
            </a:gs>
            <a:gs pos="36000">
              <a:srgbClr val="9966FF"/>
            </a:gs>
            <a:gs pos="61000">
              <a:srgbClr val="92D050"/>
            </a:gs>
            <a:gs pos="82001">
              <a:srgbClr val="FFC000"/>
            </a:gs>
            <a:gs pos="100000">
              <a:srgbClr val="CCCCFF"/>
            </a:gs>
          </a:gsLst>
          <a:lin ang="5400000" scaled="0"/>
        </a:gradFill>
        <a:effectLst/>
      </p:bgPr>
    </p:bg>
    <p:spTree>
      <p:nvGrpSpPr>
        <p:cNvPr id="1" name=""/>
        <p:cNvGrpSpPr/>
        <p:nvPr/>
      </p:nvGrpSpPr>
      <p:grpSpPr>
        <a:xfrm>
          <a:off x="0" y="0"/>
          <a:ext cx="0" cy="0"/>
          <a:chOff x="0" y="0"/>
          <a:chExt cx="0" cy="0"/>
        </a:xfrm>
      </p:grpSpPr>
      <p:sp>
        <p:nvSpPr>
          <p:cNvPr id="7" name="Прямоугольник 6"/>
          <p:cNvSpPr/>
          <p:nvPr/>
        </p:nvSpPr>
        <p:spPr>
          <a:xfrm>
            <a:off x="0" y="116632"/>
            <a:ext cx="9300623" cy="1754326"/>
          </a:xfrm>
          <a:prstGeom prst="rect">
            <a:avLst/>
          </a:prstGeom>
          <a:noFill/>
        </p:spPr>
        <p:txBody>
          <a:bodyPr wrap="none" lIns="91440" tIns="45720" rIns="91440" bIns="45720">
            <a:spAutoFit/>
          </a:bodyPr>
          <a:lstStyle/>
          <a:p>
            <a:pPr algn="ctr"/>
            <a:r>
              <a:rPr lang="ru-RU" sz="5400" b="1" i="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55000" endA="300" endPos="45500" dir="5400000" sy="-100000" algn="bl" rotWithShape="0"/>
                </a:effectLst>
                <a:latin typeface="Times New Roman" pitchFamily="18" charset="0"/>
                <a:cs typeface="Times New Roman" pitchFamily="18" charset="0"/>
              </a:rPr>
              <a:t>Паризька</a:t>
            </a:r>
            <a:r>
              <a:rPr lang="ru-RU" sz="5400" b="1" i="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55000" endA="300" endPos="45500" dir="5400000" sy="-100000" algn="bl" rotWithShape="0"/>
                </a:effectLst>
                <a:latin typeface="Times New Roman" pitchFamily="18" charset="0"/>
                <a:cs typeface="Times New Roman" pitchFamily="18" charset="0"/>
              </a:rPr>
              <a:t> </a:t>
            </a:r>
            <a:r>
              <a:rPr lang="ru-RU" sz="5400" b="1" i="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55000" endA="300" endPos="45500" dir="5400000" sy="-100000" algn="bl" rotWithShape="0"/>
                </a:effectLst>
                <a:latin typeface="Times New Roman" pitchFamily="18" charset="0"/>
                <a:cs typeface="Times New Roman" pitchFamily="18" charset="0"/>
              </a:rPr>
              <a:t>мирна</a:t>
            </a:r>
            <a:r>
              <a:rPr lang="ru-RU" sz="5400" b="1" i="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55000" endA="300" endPos="45500" dir="5400000" sy="-100000" algn="bl" rotWithShape="0"/>
                </a:effectLst>
                <a:latin typeface="Times New Roman" pitchFamily="18" charset="0"/>
                <a:cs typeface="Times New Roman" pitchFamily="18" charset="0"/>
              </a:rPr>
              <a:t> </a:t>
            </a:r>
            <a:r>
              <a:rPr lang="ru-RU" sz="5400" b="1" i="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55000" endA="300" endPos="45500" dir="5400000" sy="-100000" algn="bl" rotWithShape="0"/>
                </a:effectLst>
                <a:latin typeface="Times New Roman" pitchFamily="18" charset="0"/>
                <a:cs typeface="Times New Roman" pitchFamily="18" charset="0"/>
              </a:rPr>
              <a:t>Конференція</a:t>
            </a:r>
            <a:endParaRPr lang="ru-RU" sz="5400" b="1" i="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55000" endA="300" endPos="45500" dir="5400000" sy="-100000" algn="bl" rotWithShape="0"/>
              </a:effectLst>
              <a:latin typeface="Times New Roman" pitchFamily="18" charset="0"/>
              <a:cs typeface="Times New Roman" pitchFamily="18" charset="0"/>
            </a:endParaRPr>
          </a:p>
          <a:p>
            <a:pPr algn="ctr"/>
            <a:endParaRPr lang="uk-UA"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eflection blurRad="6350" stA="55000" endA="300" endPos="45500" dir="5400000" sy="-100000" algn="bl" rotWithShape="0"/>
              </a:effectLst>
            </a:endParaRPr>
          </a:p>
        </p:txBody>
      </p:sp>
      <p:pic>
        <p:nvPicPr>
          <p:cNvPr id="9" name="Рисунок 8" descr="image147.jpg"/>
          <p:cNvPicPr>
            <a:picLocks noChangeAspect="1"/>
          </p:cNvPicPr>
          <p:nvPr/>
        </p:nvPicPr>
        <p:blipFill>
          <a:blip r:embed="rId2" cstate="print"/>
          <a:stretch>
            <a:fillRect/>
          </a:stretch>
        </p:blipFill>
        <p:spPr>
          <a:xfrm>
            <a:off x="1835696" y="2996952"/>
            <a:ext cx="5660667" cy="2734816"/>
          </a:xfrm>
          <a:prstGeom prst="rect">
            <a:avLst/>
          </a:prstGeom>
          <a:ln>
            <a:noFill/>
          </a:ln>
          <a:effectLst>
            <a:outerShdw blurRad="190500" algn="tl" rotWithShape="0">
              <a:srgbClr val="000000">
                <a:alpha val="70000"/>
              </a:srgbClr>
            </a:outerShdw>
          </a:effectLst>
          <a:scene3d>
            <a:camera prst="orthographicFront"/>
            <a:lightRig rig="threePt" dir="t"/>
          </a:scene3d>
          <a:sp3d>
            <a:bevelT/>
          </a:sp3d>
        </p:spPr>
      </p:pic>
      <p:sp>
        <p:nvSpPr>
          <p:cNvPr id="10" name="Прямоугольник 9"/>
          <p:cNvSpPr/>
          <p:nvPr/>
        </p:nvSpPr>
        <p:spPr>
          <a:xfrm>
            <a:off x="2123728" y="1052736"/>
            <a:ext cx="5052986" cy="76944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4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1919­1920 </a:t>
            </a:r>
            <a:r>
              <a:rPr lang="ru-RU" sz="44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рр</a:t>
            </a:r>
            <a:r>
              <a:rPr lang="ru-RU" sz="4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r>
              <a:rPr lang="ru-RU" sz="4400" b="1" i="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endParaRPr lang="uk-UA" sz="4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42000">
              <a:srgbClr val="FFFF00"/>
            </a:gs>
            <a:gs pos="83000">
              <a:srgbClr val="7030A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cxnSp>
        <p:nvCxnSpPr>
          <p:cNvPr id="3" name="Прямая соединительная линия 2"/>
          <p:cNvCxnSpPr/>
          <p:nvPr/>
        </p:nvCxnSpPr>
        <p:spPr>
          <a:xfrm>
            <a:off x="21062" y="2780928"/>
            <a:ext cx="9144000" cy="0"/>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p:nvPr/>
        </p:nvCxnSpPr>
        <p:spPr>
          <a:xfrm>
            <a:off x="21062" y="2780928"/>
            <a:ext cx="12737" cy="41490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a:off x="33799" y="6930008"/>
            <a:ext cx="180189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251520" y="764704"/>
            <a:ext cx="8784976" cy="5909310"/>
          </a:xfrm>
          <a:prstGeom prst="rect">
            <a:avLst/>
          </a:prstGeom>
        </p:spPr>
        <p:txBody>
          <a:bodyPr wrap="square">
            <a:spAutoFit/>
          </a:bodyPr>
          <a:lstStyle/>
          <a:p>
            <a:r>
              <a:rPr lang="ru-RU" b="1" dirty="0" smtClean="0">
                <a:solidFill>
                  <a:schemeClr val="bg1">
                    <a:lumMod val="95000"/>
                    <a:lumOff val="5000"/>
                  </a:schemeClr>
                </a:solidFill>
              </a:rPr>
              <a:t>(</a:t>
            </a:r>
            <a:r>
              <a:rPr lang="ru-RU" b="1" dirty="0" err="1" smtClean="0">
                <a:solidFill>
                  <a:schemeClr val="bg1">
                    <a:lumMod val="95000"/>
                    <a:lumOff val="5000"/>
                  </a:schemeClr>
                </a:solidFill>
              </a:rPr>
              <a:t>Витяг</a:t>
            </a:r>
            <a:r>
              <a:rPr lang="ru-RU" b="1" dirty="0" smtClean="0">
                <a:solidFill>
                  <a:schemeClr val="bg1">
                    <a:lumMod val="95000"/>
                    <a:lumOff val="5000"/>
                  </a:schemeClr>
                </a:solidFill>
              </a:rPr>
              <a:t>)</a:t>
            </a:r>
          </a:p>
          <a:p>
            <a:r>
              <a:rPr lang="ru-RU" b="1" dirty="0" err="1" smtClean="0">
                <a:solidFill>
                  <a:schemeClr val="bg1">
                    <a:lumMod val="95000"/>
                    <a:lumOff val="5000"/>
                  </a:schemeClr>
                </a:solidFill>
              </a:rPr>
              <a:t>Стаття</a:t>
            </a:r>
            <a:r>
              <a:rPr lang="ru-RU" b="1" dirty="0" smtClean="0">
                <a:solidFill>
                  <a:schemeClr val="bg1">
                    <a:lumMod val="95000"/>
                    <a:lumOff val="5000"/>
                  </a:schemeClr>
                </a:solidFill>
              </a:rPr>
              <a:t> 8. …</a:t>
            </a:r>
            <a:r>
              <a:rPr lang="ru-RU" b="1" dirty="0" err="1" smtClean="0">
                <a:solidFill>
                  <a:schemeClr val="bg1">
                    <a:lumMod val="95000"/>
                    <a:lumOff val="5000"/>
                  </a:schemeClr>
                </a:solidFill>
              </a:rPr>
              <a:t>скорочення</a:t>
            </a:r>
            <a:r>
              <a:rPr lang="ru-RU" b="1" dirty="0" smtClean="0">
                <a:solidFill>
                  <a:schemeClr val="bg1">
                    <a:lumMod val="95000"/>
                    <a:lumOff val="5000"/>
                  </a:schemeClr>
                </a:solidFill>
              </a:rPr>
              <a:t> </a:t>
            </a:r>
            <a:r>
              <a:rPr lang="ru-RU" b="1" dirty="0" err="1" smtClean="0">
                <a:solidFill>
                  <a:schemeClr val="bg1">
                    <a:lumMod val="95000"/>
                    <a:lumOff val="5000"/>
                  </a:schemeClr>
                </a:solidFill>
              </a:rPr>
              <a:t>національних</a:t>
            </a:r>
            <a:r>
              <a:rPr lang="ru-RU" b="1" dirty="0" smtClean="0">
                <a:solidFill>
                  <a:schemeClr val="bg1">
                    <a:lumMod val="95000"/>
                    <a:lumOff val="5000"/>
                  </a:schemeClr>
                </a:solidFill>
              </a:rPr>
              <a:t> </a:t>
            </a:r>
            <a:r>
              <a:rPr lang="ru-RU" b="1" dirty="0" err="1" smtClean="0">
                <a:solidFill>
                  <a:schemeClr val="bg1">
                    <a:lumMod val="95000"/>
                    <a:lumOff val="5000"/>
                  </a:schemeClr>
                </a:solidFill>
              </a:rPr>
              <a:t>збройних</a:t>
            </a:r>
            <a:r>
              <a:rPr lang="ru-RU" b="1" dirty="0" smtClean="0">
                <a:solidFill>
                  <a:schemeClr val="bg1">
                    <a:lumMod val="95000"/>
                    <a:lumOff val="5000"/>
                  </a:schemeClr>
                </a:solidFill>
              </a:rPr>
              <a:t> сил до </a:t>
            </a:r>
            <a:r>
              <a:rPr lang="ru-RU" b="1" dirty="0" err="1" smtClean="0">
                <a:solidFill>
                  <a:schemeClr val="bg1">
                    <a:lumMod val="95000"/>
                    <a:lumOff val="5000"/>
                  </a:schemeClr>
                </a:solidFill>
              </a:rPr>
              <a:t>мінімуму</a:t>
            </a:r>
            <a:r>
              <a:rPr lang="ru-RU" b="1" dirty="0" smtClean="0">
                <a:solidFill>
                  <a:schemeClr val="bg1">
                    <a:lumMod val="95000"/>
                    <a:lumOff val="5000"/>
                  </a:schemeClr>
                </a:solidFill>
              </a:rPr>
              <a:t>, </a:t>
            </a:r>
            <a:r>
              <a:rPr lang="ru-RU" b="1" dirty="0" err="1" smtClean="0">
                <a:solidFill>
                  <a:schemeClr val="bg1">
                    <a:lumMod val="95000"/>
                    <a:lumOff val="5000"/>
                  </a:schemeClr>
                </a:solidFill>
              </a:rPr>
              <a:t>необхідного</a:t>
            </a:r>
            <a:r>
              <a:rPr lang="ru-RU" b="1" dirty="0" smtClean="0">
                <a:solidFill>
                  <a:schemeClr val="bg1">
                    <a:lumMod val="95000"/>
                    <a:lumOff val="5000"/>
                  </a:schemeClr>
                </a:solidFill>
              </a:rPr>
              <a:t> для </a:t>
            </a:r>
            <a:r>
              <a:rPr lang="ru-RU" b="1" dirty="0" err="1" smtClean="0">
                <a:solidFill>
                  <a:schemeClr val="bg1">
                    <a:lumMod val="95000"/>
                    <a:lumOff val="5000"/>
                  </a:schemeClr>
                </a:solidFill>
              </a:rPr>
              <a:t>гарантування</a:t>
            </a:r>
            <a:r>
              <a:rPr lang="ru-RU" b="1" dirty="0" smtClean="0">
                <a:solidFill>
                  <a:schemeClr val="bg1">
                    <a:lumMod val="95000"/>
                    <a:lumOff val="5000"/>
                  </a:schemeClr>
                </a:solidFill>
              </a:rPr>
              <a:t> </a:t>
            </a:r>
            <a:r>
              <a:rPr lang="ru-RU" b="1" dirty="0" err="1" smtClean="0">
                <a:solidFill>
                  <a:schemeClr val="bg1">
                    <a:lumMod val="95000"/>
                    <a:lumOff val="5000"/>
                  </a:schemeClr>
                </a:solidFill>
              </a:rPr>
              <a:t>національної</a:t>
            </a:r>
            <a:r>
              <a:rPr lang="ru-RU" b="1" dirty="0" smtClean="0">
                <a:solidFill>
                  <a:schemeClr val="bg1">
                    <a:lumMod val="95000"/>
                    <a:lumOff val="5000"/>
                  </a:schemeClr>
                </a:solidFill>
              </a:rPr>
              <a:t> </a:t>
            </a:r>
            <a:r>
              <a:rPr lang="ru-RU" b="1" dirty="0" err="1" smtClean="0">
                <a:solidFill>
                  <a:schemeClr val="bg1">
                    <a:lumMod val="95000"/>
                    <a:lumOff val="5000"/>
                  </a:schemeClr>
                </a:solidFill>
              </a:rPr>
              <a:t>безпеки</a:t>
            </a:r>
            <a:r>
              <a:rPr lang="ru-RU" b="1" dirty="0" smtClean="0">
                <a:solidFill>
                  <a:schemeClr val="bg1">
                    <a:lumMod val="95000"/>
                    <a:lumOff val="5000"/>
                  </a:schemeClr>
                </a:solidFill>
              </a:rPr>
              <a:t> </a:t>
            </a:r>
            <a:r>
              <a:rPr lang="ru-RU" b="1" dirty="0" err="1" smtClean="0">
                <a:solidFill>
                  <a:schemeClr val="bg1">
                    <a:lumMod val="95000"/>
                    <a:lumOff val="5000"/>
                  </a:schemeClr>
                </a:solidFill>
              </a:rPr>
              <a:t>і</a:t>
            </a:r>
            <a:r>
              <a:rPr lang="ru-RU" b="1" dirty="0" smtClean="0">
                <a:solidFill>
                  <a:schemeClr val="bg1">
                    <a:lumMod val="95000"/>
                    <a:lumOff val="5000"/>
                  </a:schemeClr>
                </a:solidFill>
              </a:rPr>
              <a:t> </a:t>
            </a:r>
            <a:r>
              <a:rPr lang="ru-RU" b="1" dirty="0" err="1" smtClean="0">
                <a:solidFill>
                  <a:schemeClr val="bg1">
                    <a:lumMod val="95000"/>
                    <a:lumOff val="5000"/>
                  </a:schemeClr>
                </a:solidFill>
              </a:rPr>
              <a:t>виконання</a:t>
            </a:r>
            <a:r>
              <a:rPr lang="ru-RU" b="1" dirty="0" smtClean="0">
                <a:solidFill>
                  <a:schemeClr val="bg1">
                    <a:lumMod val="95000"/>
                    <a:lumOff val="5000"/>
                  </a:schemeClr>
                </a:solidFill>
              </a:rPr>
              <a:t> </a:t>
            </a:r>
            <a:r>
              <a:rPr lang="ru-RU" b="1" dirty="0" err="1" smtClean="0">
                <a:solidFill>
                  <a:schemeClr val="bg1">
                    <a:lumMod val="95000"/>
                    <a:lumOff val="5000"/>
                  </a:schemeClr>
                </a:solidFill>
              </a:rPr>
              <a:t>міжнародних</a:t>
            </a:r>
            <a:r>
              <a:rPr lang="ru-RU" b="1" dirty="0" smtClean="0">
                <a:solidFill>
                  <a:schemeClr val="bg1">
                    <a:lumMod val="95000"/>
                    <a:lumOff val="5000"/>
                  </a:schemeClr>
                </a:solidFill>
              </a:rPr>
              <a:t> </a:t>
            </a:r>
            <a:r>
              <a:rPr lang="ru-RU" b="1" dirty="0" err="1" smtClean="0">
                <a:solidFill>
                  <a:schemeClr val="bg1">
                    <a:lumMod val="95000"/>
                    <a:lumOff val="5000"/>
                  </a:schemeClr>
                </a:solidFill>
              </a:rPr>
              <a:t>зобов’язань</a:t>
            </a:r>
            <a:r>
              <a:rPr lang="ru-RU" b="1" dirty="0" smtClean="0">
                <a:solidFill>
                  <a:schemeClr val="bg1">
                    <a:lumMod val="95000"/>
                    <a:lumOff val="5000"/>
                  </a:schemeClr>
                </a:solidFill>
              </a:rPr>
              <a:t>.</a:t>
            </a:r>
          </a:p>
          <a:p>
            <a:r>
              <a:rPr lang="ru-RU" b="1" dirty="0" err="1" smtClean="0">
                <a:solidFill>
                  <a:schemeClr val="bg1">
                    <a:lumMod val="95000"/>
                    <a:lumOff val="5000"/>
                  </a:schemeClr>
                </a:solidFill>
              </a:rPr>
              <a:t>Стаття</a:t>
            </a:r>
            <a:r>
              <a:rPr lang="ru-RU" b="1" dirty="0" smtClean="0">
                <a:solidFill>
                  <a:schemeClr val="bg1">
                    <a:lumMod val="95000"/>
                    <a:lumOff val="5000"/>
                  </a:schemeClr>
                </a:solidFill>
              </a:rPr>
              <a:t> 11. </a:t>
            </a:r>
            <a:r>
              <a:rPr lang="ru-RU" b="1" dirty="0" err="1" smtClean="0">
                <a:solidFill>
                  <a:schemeClr val="bg1">
                    <a:lumMod val="95000"/>
                    <a:lumOff val="5000"/>
                  </a:schemeClr>
                </a:solidFill>
              </a:rPr>
              <a:t>Ліга</a:t>
            </a:r>
            <a:r>
              <a:rPr lang="ru-RU" b="1" dirty="0" smtClean="0">
                <a:solidFill>
                  <a:schemeClr val="bg1">
                    <a:lumMod val="95000"/>
                    <a:lumOff val="5000"/>
                  </a:schemeClr>
                </a:solidFill>
              </a:rPr>
              <a:t> </a:t>
            </a:r>
            <a:r>
              <a:rPr lang="ru-RU" b="1" dirty="0" err="1" smtClean="0">
                <a:solidFill>
                  <a:schemeClr val="bg1">
                    <a:lumMod val="95000"/>
                    <a:lumOff val="5000"/>
                  </a:schemeClr>
                </a:solidFill>
              </a:rPr>
              <a:t>Націй</a:t>
            </a:r>
            <a:r>
              <a:rPr lang="ru-RU" b="1" dirty="0" smtClean="0">
                <a:solidFill>
                  <a:schemeClr val="bg1">
                    <a:lumMod val="95000"/>
                    <a:lumOff val="5000"/>
                  </a:schemeClr>
                </a:solidFill>
              </a:rPr>
              <a:t> не </a:t>
            </a:r>
            <a:r>
              <a:rPr lang="ru-RU" b="1" dirty="0" err="1" smtClean="0">
                <a:solidFill>
                  <a:schemeClr val="bg1">
                    <a:lumMod val="95000"/>
                    <a:lumOff val="5000"/>
                  </a:schemeClr>
                </a:solidFill>
              </a:rPr>
              <a:t>може</a:t>
            </a:r>
            <a:r>
              <a:rPr lang="ru-RU" b="1" dirty="0" smtClean="0">
                <a:solidFill>
                  <a:schemeClr val="bg1">
                    <a:lumMod val="95000"/>
                    <a:lumOff val="5000"/>
                  </a:schemeClr>
                </a:solidFill>
              </a:rPr>
              <a:t> </a:t>
            </a:r>
            <a:r>
              <a:rPr lang="ru-RU" b="1" dirty="0" err="1" smtClean="0">
                <a:solidFill>
                  <a:schemeClr val="bg1">
                    <a:lumMod val="95000"/>
                    <a:lumOff val="5000"/>
                  </a:schemeClr>
                </a:solidFill>
              </a:rPr>
              <a:t>залишатися</a:t>
            </a:r>
            <a:r>
              <a:rPr lang="ru-RU" b="1" dirty="0" smtClean="0">
                <a:solidFill>
                  <a:schemeClr val="bg1">
                    <a:lumMod val="95000"/>
                    <a:lumOff val="5000"/>
                  </a:schemeClr>
                </a:solidFill>
              </a:rPr>
              <a:t> </a:t>
            </a:r>
            <a:r>
              <a:rPr lang="ru-RU" b="1" dirty="0" err="1" smtClean="0">
                <a:solidFill>
                  <a:schemeClr val="bg1">
                    <a:lumMod val="95000"/>
                    <a:lumOff val="5000"/>
                  </a:schemeClr>
                </a:solidFill>
              </a:rPr>
              <a:t>бездіяльною</a:t>
            </a:r>
            <a:r>
              <a:rPr lang="ru-RU" b="1" dirty="0" smtClean="0">
                <a:solidFill>
                  <a:schemeClr val="bg1">
                    <a:lumMod val="95000"/>
                    <a:lumOff val="5000"/>
                  </a:schemeClr>
                </a:solidFill>
              </a:rPr>
              <a:t> на </a:t>
            </a:r>
            <a:r>
              <a:rPr lang="ru-RU" b="1" dirty="0" err="1" smtClean="0">
                <a:solidFill>
                  <a:schemeClr val="bg1">
                    <a:lumMod val="95000"/>
                    <a:lumOff val="5000"/>
                  </a:schemeClr>
                </a:solidFill>
              </a:rPr>
              <a:t>випадок</a:t>
            </a:r>
            <a:r>
              <a:rPr lang="ru-RU" b="1" dirty="0" smtClean="0">
                <a:solidFill>
                  <a:schemeClr val="bg1">
                    <a:lumMod val="95000"/>
                    <a:lumOff val="5000"/>
                  </a:schemeClr>
                </a:solidFill>
              </a:rPr>
              <a:t> </a:t>
            </a:r>
            <a:r>
              <a:rPr lang="ru-RU" b="1" dirty="0" err="1" smtClean="0">
                <a:solidFill>
                  <a:schemeClr val="bg1">
                    <a:lumMod val="95000"/>
                    <a:lumOff val="5000"/>
                  </a:schemeClr>
                </a:solidFill>
              </a:rPr>
              <a:t>воєнних</a:t>
            </a:r>
            <a:r>
              <a:rPr lang="ru-RU" b="1" dirty="0" smtClean="0">
                <a:solidFill>
                  <a:schemeClr val="bg1">
                    <a:lumMod val="95000"/>
                    <a:lumOff val="5000"/>
                  </a:schemeClr>
                </a:solidFill>
              </a:rPr>
              <a:t> </a:t>
            </a:r>
            <a:r>
              <a:rPr lang="ru-RU" b="1" dirty="0" err="1" smtClean="0">
                <a:solidFill>
                  <a:schemeClr val="bg1">
                    <a:lumMod val="95000"/>
                    <a:lumOff val="5000"/>
                  </a:schemeClr>
                </a:solidFill>
              </a:rPr>
              <a:t>дій</a:t>
            </a:r>
            <a:r>
              <a:rPr lang="ru-RU" b="1" dirty="0" smtClean="0">
                <a:solidFill>
                  <a:schemeClr val="bg1">
                    <a:lumMod val="95000"/>
                    <a:lumOff val="5000"/>
                  </a:schemeClr>
                </a:solidFill>
              </a:rPr>
              <a:t> </a:t>
            </a:r>
            <a:r>
              <a:rPr lang="ru-RU" b="1" dirty="0" err="1" smtClean="0">
                <a:solidFill>
                  <a:schemeClr val="bg1">
                    <a:lumMod val="95000"/>
                    <a:lumOff val="5000"/>
                  </a:schemeClr>
                </a:solidFill>
              </a:rPr>
              <a:t>або</a:t>
            </a:r>
            <a:r>
              <a:rPr lang="ru-RU" b="1" dirty="0" smtClean="0">
                <a:solidFill>
                  <a:schemeClr val="bg1">
                    <a:lumMod val="95000"/>
                    <a:lumOff val="5000"/>
                  </a:schemeClr>
                </a:solidFill>
              </a:rPr>
              <a:t> </a:t>
            </a:r>
            <a:r>
              <a:rPr lang="ru-RU" b="1" dirty="0" err="1" smtClean="0">
                <a:solidFill>
                  <a:schemeClr val="bg1">
                    <a:lumMod val="95000"/>
                    <a:lumOff val="5000"/>
                  </a:schemeClr>
                </a:solidFill>
              </a:rPr>
              <a:t>загрози</a:t>
            </a:r>
            <a:r>
              <a:rPr lang="ru-RU" b="1" dirty="0" smtClean="0">
                <a:solidFill>
                  <a:schemeClr val="bg1">
                    <a:lumMod val="95000"/>
                    <a:lumOff val="5000"/>
                  </a:schemeClr>
                </a:solidFill>
              </a:rPr>
              <a:t> </a:t>
            </a:r>
            <a:r>
              <a:rPr lang="ru-RU" b="1" dirty="0" err="1" smtClean="0">
                <a:solidFill>
                  <a:schemeClr val="bg1">
                    <a:lumMod val="95000"/>
                    <a:lumOff val="5000"/>
                  </a:schemeClr>
                </a:solidFill>
              </a:rPr>
              <a:t>війни</a:t>
            </a:r>
            <a:r>
              <a:rPr lang="ru-RU" b="1" dirty="0" smtClean="0">
                <a:solidFill>
                  <a:schemeClr val="bg1">
                    <a:lumMod val="95000"/>
                    <a:lumOff val="5000"/>
                  </a:schemeClr>
                </a:solidFill>
              </a:rPr>
              <a:t>, </a:t>
            </a:r>
            <a:r>
              <a:rPr lang="ru-RU" b="1" dirty="0" err="1" smtClean="0">
                <a:solidFill>
                  <a:schemeClr val="bg1">
                    <a:lumMod val="95000"/>
                    <a:lumOff val="5000"/>
                  </a:schemeClr>
                </a:solidFill>
              </a:rPr>
              <a:t>спрямованих</a:t>
            </a:r>
            <a:r>
              <a:rPr lang="ru-RU" b="1" dirty="0" smtClean="0">
                <a:solidFill>
                  <a:schemeClr val="bg1">
                    <a:lumMod val="95000"/>
                    <a:lumOff val="5000"/>
                  </a:schemeClr>
                </a:solidFill>
              </a:rPr>
              <a:t> </a:t>
            </a:r>
            <a:r>
              <a:rPr lang="ru-RU" b="1" dirty="0" err="1" smtClean="0">
                <a:solidFill>
                  <a:schemeClr val="bg1">
                    <a:lumMod val="95000"/>
                    <a:lumOff val="5000"/>
                  </a:schemeClr>
                </a:solidFill>
              </a:rPr>
              <a:t>проти</a:t>
            </a:r>
            <a:r>
              <a:rPr lang="ru-RU" b="1" dirty="0" smtClean="0">
                <a:solidFill>
                  <a:schemeClr val="bg1">
                    <a:lumMod val="95000"/>
                    <a:lumOff val="5000"/>
                  </a:schemeClr>
                </a:solidFill>
              </a:rPr>
              <a:t> одного </a:t>
            </a:r>
            <a:r>
              <a:rPr lang="ru-RU" b="1" dirty="0" err="1" smtClean="0">
                <a:solidFill>
                  <a:schemeClr val="bg1">
                    <a:lumMod val="95000"/>
                    <a:lumOff val="5000"/>
                  </a:schemeClr>
                </a:solidFill>
              </a:rPr>
              <a:t>з</a:t>
            </a:r>
            <a:r>
              <a:rPr lang="ru-RU" b="1" dirty="0" smtClean="0">
                <a:solidFill>
                  <a:schemeClr val="bg1">
                    <a:lumMod val="95000"/>
                    <a:lumOff val="5000"/>
                  </a:schemeClr>
                </a:solidFill>
              </a:rPr>
              <a:t> </a:t>
            </a:r>
            <a:r>
              <a:rPr lang="ru-RU" b="1" dirty="0" err="1" smtClean="0">
                <a:solidFill>
                  <a:schemeClr val="bg1">
                    <a:lumMod val="95000"/>
                    <a:lumOff val="5000"/>
                  </a:schemeClr>
                </a:solidFill>
              </a:rPr>
              <a:t>членів</a:t>
            </a:r>
            <a:r>
              <a:rPr lang="ru-RU" b="1" dirty="0" smtClean="0">
                <a:solidFill>
                  <a:schemeClr val="bg1">
                    <a:lumMod val="95000"/>
                    <a:lumOff val="5000"/>
                  </a:schemeClr>
                </a:solidFill>
              </a:rPr>
              <a:t> </a:t>
            </a:r>
            <a:r>
              <a:rPr lang="ru-RU" b="1" dirty="0" err="1" smtClean="0">
                <a:solidFill>
                  <a:schemeClr val="bg1">
                    <a:lumMod val="95000"/>
                    <a:lumOff val="5000"/>
                  </a:schemeClr>
                </a:solidFill>
              </a:rPr>
              <a:t>організації</a:t>
            </a:r>
            <a:r>
              <a:rPr lang="ru-RU" b="1" dirty="0" smtClean="0">
                <a:solidFill>
                  <a:schemeClr val="bg1">
                    <a:lumMod val="95000"/>
                    <a:lumOff val="5000"/>
                  </a:schemeClr>
                </a:solidFill>
              </a:rPr>
              <a:t>.</a:t>
            </a:r>
          </a:p>
          <a:p>
            <a:r>
              <a:rPr lang="ru-RU" b="1" dirty="0" err="1" smtClean="0">
                <a:solidFill>
                  <a:schemeClr val="bg1">
                    <a:lumMod val="95000"/>
                    <a:lumOff val="5000"/>
                  </a:schemeClr>
                </a:solidFill>
              </a:rPr>
              <a:t>Стаття</a:t>
            </a:r>
            <a:r>
              <a:rPr lang="ru-RU" b="1" dirty="0" smtClean="0">
                <a:solidFill>
                  <a:schemeClr val="bg1">
                    <a:lumMod val="95000"/>
                    <a:lumOff val="5000"/>
                  </a:schemeClr>
                </a:solidFill>
              </a:rPr>
              <a:t> 12. …</a:t>
            </a:r>
            <a:r>
              <a:rPr lang="ru-RU" b="1" dirty="0" err="1" smtClean="0">
                <a:solidFill>
                  <a:schemeClr val="bg1">
                    <a:lumMod val="95000"/>
                    <a:lumOff val="5000"/>
                  </a:schemeClr>
                </a:solidFill>
              </a:rPr>
              <a:t>будь-які</a:t>
            </a:r>
            <a:r>
              <a:rPr lang="ru-RU" b="1" dirty="0" smtClean="0">
                <a:solidFill>
                  <a:schemeClr val="bg1">
                    <a:lumMod val="95000"/>
                    <a:lumOff val="5000"/>
                  </a:schemeClr>
                </a:solidFill>
              </a:rPr>
              <a:t> </a:t>
            </a:r>
            <a:r>
              <a:rPr lang="ru-RU" b="1" dirty="0" err="1" smtClean="0">
                <a:solidFill>
                  <a:schemeClr val="bg1">
                    <a:lumMod val="95000"/>
                    <a:lumOff val="5000"/>
                  </a:schemeClr>
                </a:solidFill>
              </a:rPr>
              <a:t>розбіжності</a:t>
            </a:r>
            <a:r>
              <a:rPr lang="ru-RU" b="1" dirty="0" smtClean="0">
                <a:solidFill>
                  <a:schemeClr val="bg1">
                    <a:lumMod val="95000"/>
                    <a:lumOff val="5000"/>
                  </a:schemeClr>
                </a:solidFill>
              </a:rPr>
              <a:t> </a:t>
            </a:r>
            <a:r>
              <a:rPr lang="ru-RU" b="1" dirty="0" err="1" smtClean="0">
                <a:solidFill>
                  <a:schemeClr val="bg1">
                    <a:lumMod val="95000"/>
                    <a:lumOff val="5000"/>
                  </a:schemeClr>
                </a:solidFill>
              </a:rPr>
              <a:t>між</a:t>
            </a:r>
            <a:r>
              <a:rPr lang="ru-RU" b="1" dirty="0" smtClean="0">
                <a:solidFill>
                  <a:schemeClr val="bg1">
                    <a:lumMod val="95000"/>
                    <a:lumOff val="5000"/>
                  </a:schemeClr>
                </a:solidFill>
              </a:rPr>
              <a:t> членами </a:t>
            </a:r>
            <a:r>
              <a:rPr lang="ru-RU" b="1" dirty="0" err="1" smtClean="0">
                <a:solidFill>
                  <a:schemeClr val="bg1">
                    <a:lumMod val="95000"/>
                    <a:lumOff val="5000"/>
                  </a:schemeClr>
                </a:solidFill>
              </a:rPr>
              <a:t>Ліги</a:t>
            </a:r>
            <a:r>
              <a:rPr lang="ru-RU" b="1" dirty="0" smtClean="0">
                <a:solidFill>
                  <a:schemeClr val="bg1">
                    <a:lumMod val="95000"/>
                    <a:lumOff val="5000"/>
                  </a:schemeClr>
                </a:solidFill>
              </a:rPr>
              <a:t>, </a:t>
            </a:r>
            <a:r>
              <a:rPr lang="ru-RU" b="1" dirty="0" err="1" smtClean="0">
                <a:solidFill>
                  <a:schemeClr val="bg1">
                    <a:lumMod val="95000"/>
                    <a:lumOff val="5000"/>
                  </a:schemeClr>
                </a:solidFill>
              </a:rPr>
              <a:t>що</a:t>
            </a:r>
            <a:r>
              <a:rPr lang="ru-RU" b="1" dirty="0" smtClean="0">
                <a:solidFill>
                  <a:schemeClr val="bg1">
                    <a:lumMod val="95000"/>
                    <a:lumOff val="5000"/>
                  </a:schemeClr>
                </a:solidFill>
              </a:rPr>
              <a:t> </a:t>
            </a:r>
            <a:r>
              <a:rPr lang="ru-RU" b="1" dirty="0" err="1" smtClean="0">
                <a:solidFill>
                  <a:schemeClr val="bg1">
                    <a:lumMod val="95000"/>
                    <a:lumOff val="5000"/>
                  </a:schemeClr>
                </a:solidFill>
              </a:rPr>
              <a:t>становлять</a:t>
            </a:r>
            <a:r>
              <a:rPr lang="ru-RU" b="1" dirty="0" smtClean="0">
                <a:solidFill>
                  <a:schemeClr val="bg1">
                    <a:lumMod val="95000"/>
                    <a:lumOff val="5000"/>
                  </a:schemeClr>
                </a:solidFill>
              </a:rPr>
              <a:t> </a:t>
            </a:r>
            <a:r>
              <a:rPr lang="ru-RU" b="1" dirty="0" err="1" smtClean="0">
                <a:solidFill>
                  <a:schemeClr val="bg1">
                    <a:lumMod val="95000"/>
                    <a:lumOff val="5000"/>
                  </a:schemeClr>
                </a:solidFill>
              </a:rPr>
              <a:t>загрозу</a:t>
            </a:r>
            <a:r>
              <a:rPr lang="ru-RU" b="1" dirty="0" smtClean="0">
                <a:solidFill>
                  <a:schemeClr val="bg1">
                    <a:lumMod val="95000"/>
                    <a:lumOff val="5000"/>
                  </a:schemeClr>
                </a:solidFill>
              </a:rPr>
              <a:t> миру, </a:t>
            </a:r>
            <a:r>
              <a:rPr lang="ru-RU" b="1" dirty="0" err="1" smtClean="0">
                <a:solidFill>
                  <a:schemeClr val="bg1">
                    <a:lumMod val="95000"/>
                    <a:lumOff val="5000"/>
                  </a:schemeClr>
                </a:solidFill>
              </a:rPr>
              <a:t>повинні</a:t>
            </a:r>
            <a:r>
              <a:rPr lang="ru-RU" b="1" dirty="0" smtClean="0">
                <a:solidFill>
                  <a:schemeClr val="bg1">
                    <a:lumMod val="95000"/>
                    <a:lumOff val="5000"/>
                  </a:schemeClr>
                </a:solidFill>
              </a:rPr>
              <a:t> </a:t>
            </a:r>
            <a:r>
              <a:rPr lang="ru-RU" b="1" dirty="0" err="1" smtClean="0">
                <a:solidFill>
                  <a:schemeClr val="bg1">
                    <a:lumMod val="95000"/>
                    <a:lumOff val="5000"/>
                  </a:schemeClr>
                </a:solidFill>
              </a:rPr>
              <a:t>розглядатися</a:t>
            </a:r>
            <a:r>
              <a:rPr lang="ru-RU" b="1" dirty="0" smtClean="0">
                <a:solidFill>
                  <a:schemeClr val="bg1">
                    <a:lumMod val="95000"/>
                    <a:lumOff val="5000"/>
                  </a:schemeClr>
                </a:solidFill>
              </a:rPr>
              <a:t> </a:t>
            </a:r>
            <a:r>
              <a:rPr lang="ru-RU" b="1" dirty="0" err="1" smtClean="0">
                <a:solidFill>
                  <a:schemeClr val="bg1">
                    <a:lumMod val="95000"/>
                    <a:lumOff val="5000"/>
                  </a:schemeClr>
                </a:solidFill>
              </a:rPr>
              <a:t>арбітражним</a:t>
            </a:r>
            <a:r>
              <a:rPr lang="ru-RU" b="1" dirty="0" smtClean="0">
                <a:solidFill>
                  <a:schemeClr val="bg1">
                    <a:lumMod val="95000"/>
                    <a:lumOff val="5000"/>
                  </a:schemeClr>
                </a:solidFill>
              </a:rPr>
              <a:t> судом.</a:t>
            </a:r>
          </a:p>
          <a:p>
            <a:r>
              <a:rPr lang="ru-RU" b="1" dirty="0" err="1" smtClean="0">
                <a:solidFill>
                  <a:schemeClr val="bg1">
                    <a:lumMod val="95000"/>
                    <a:lumOff val="5000"/>
                  </a:schemeClr>
                </a:solidFill>
              </a:rPr>
              <a:t>Стаття</a:t>
            </a:r>
            <a:r>
              <a:rPr lang="ru-RU" b="1" dirty="0" smtClean="0">
                <a:solidFill>
                  <a:schemeClr val="bg1">
                    <a:lumMod val="95000"/>
                    <a:lumOff val="5000"/>
                  </a:schemeClr>
                </a:solidFill>
              </a:rPr>
              <a:t> 13. …члени </a:t>
            </a:r>
            <a:r>
              <a:rPr lang="ru-RU" b="1" dirty="0" err="1" smtClean="0">
                <a:solidFill>
                  <a:schemeClr val="bg1">
                    <a:lumMod val="95000"/>
                    <a:lumOff val="5000"/>
                  </a:schemeClr>
                </a:solidFill>
              </a:rPr>
              <a:t>організації</a:t>
            </a:r>
            <a:r>
              <a:rPr lang="ru-RU" b="1" dirty="0" smtClean="0">
                <a:solidFill>
                  <a:schemeClr val="bg1">
                    <a:lumMod val="95000"/>
                    <a:lumOff val="5000"/>
                  </a:schemeClr>
                </a:solidFill>
              </a:rPr>
              <a:t> </a:t>
            </a:r>
            <a:r>
              <a:rPr lang="ru-RU" b="1" dirty="0" err="1" smtClean="0">
                <a:solidFill>
                  <a:schemeClr val="bg1">
                    <a:lumMod val="95000"/>
                    <a:lumOff val="5000"/>
                  </a:schemeClr>
                </a:solidFill>
              </a:rPr>
              <a:t>зобов’язані</a:t>
            </a:r>
            <a:r>
              <a:rPr lang="ru-RU" b="1" dirty="0" smtClean="0">
                <a:solidFill>
                  <a:schemeClr val="bg1">
                    <a:lumMod val="95000"/>
                    <a:lumOff val="5000"/>
                  </a:schemeClr>
                </a:solidFill>
              </a:rPr>
              <a:t> </a:t>
            </a:r>
            <a:r>
              <a:rPr lang="ru-RU" b="1" dirty="0" err="1" smtClean="0">
                <a:solidFill>
                  <a:schemeClr val="bg1">
                    <a:lumMod val="95000"/>
                    <a:lumOff val="5000"/>
                  </a:schemeClr>
                </a:solidFill>
              </a:rPr>
              <a:t>визнавати</a:t>
            </a:r>
            <a:r>
              <a:rPr lang="ru-RU" b="1" dirty="0" smtClean="0">
                <a:solidFill>
                  <a:schemeClr val="bg1">
                    <a:lumMod val="95000"/>
                    <a:lumOff val="5000"/>
                  </a:schemeClr>
                </a:solidFill>
              </a:rPr>
              <a:t> </a:t>
            </a:r>
            <a:r>
              <a:rPr lang="ru-RU" b="1" dirty="0" err="1" smtClean="0">
                <a:solidFill>
                  <a:schemeClr val="bg1">
                    <a:lumMod val="95000"/>
                    <a:lumOff val="5000"/>
                  </a:schemeClr>
                </a:solidFill>
              </a:rPr>
              <a:t>й</a:t>
            </a:r>
            <a:r>
              <a:rPr lang="ru-RU" b="1" dirty="0" smtClean="0">
                <a:solidFill>
                  <a:schemeClr val="bg1">
                    <a:lumMod val="95000"/>
                    <a:lumOff val="5000"/>
                  </a:schemeClr>
                </a:solidFill>
              </a:rPr>
              <a:t> </a:t>
            </a:r>
            <a:r>
              <a:rPr lang="ru-RU" b="1" dirty="0" err="1" smtClean="0">
                <a:solidFill>
                  <a:schemeClr val="bg1">
                    <a:lumMod val="95000"/>
                    <a:lumOff val="5000"/>
                  </a:schemeClr>
                </a:solidFill>
              </a:rPr>
              <a:t>виконувати</a:t>
            </a:r>
            <a:r>
              <a:rPr lang="ru-RU" b="1" dirty="0" smtClean="0">
                <a:solidFill>
                  <a:schemeClr val="bg1">
                    <a:lumMod val="95000"/>
                    <a:lumOff val="5000"/>
                  </a:schemeClr>
                </a:solidFill>
              </a:rPr>
              <a:t> </a:t>
            </a:r>
            <a:r>
              <a:rPr lang="ru-RU" b="1" dirty="0" err="1" smtClean="0">
                <a:solidFill>
                  <a:schemeClr val="bg1">
                    <a:lumMod val="95000"/>
                    <a:lumOff val="5000"/>
                  </a:schemeClr>
                </a:solidFill>
              </a:rPr>
              <a:t>рішення</a:t>
            </a:r>
            <a:r>
              <a:rPr lang="ru-RU" b="1" dirty="0" smtClean="0">
                <a:solidFill>
                  <a:schemeClr val="bg1">
                    <a:lumMod val="95000"/>
                    <a:lumOff val="5000"/>
                  </a:schemeClr>
                </a:solidFill>
              </a:rPr>
              <a:t>, </a:t>
            </a:r>
            <a:r>
              <a:rPr lang="ru-RU" b="1" dirty="0" err="1" smtClean="0">
                <a:solidFill>
                  <a:schemeClr val="bg1">
                    <a:lumMod val="95000"/>
                    <a:lumOff val="5000"/>
                  </a:schemeClr>
                </a:solidFill>
              </a:rPr>
              <a:t>винесені</a:t>
            </a:r>
            <a:r>
              <a:rPr lang="ru-RU" b="1" dirty="0" smtClean="0">
                <a:solidFill>
                  <a:schemeClr val="bg1">
                    <a:lumMod val="95000"/>
                    <a:lumOff val="5000"/>
                  </a:schemeClr>
                </a:solidFill>
              </a:rPr>
              <a:t> </a:t>
            </a:r>
            <a:r>
              <a:rPr lang="ru-RU" b="1" dirty="0" err="1" smtClean="0">
                <a:solidFill>
                  <a:schemeClr val="bg1">
                    <a:lumMod val="95000"/>
                    <a:lumOff val="5000"/>
                  </a:schemeClr>
                </a:solidFill>
              </a:rPr>
              <a:t>цим</a:t>
            </a:r>
            <a:r>
              <a:rPr lang="ru-RU" b="1" dirty="0" smtClean="0">
                <a:solidFill>
                  <a:schemeClr val="bg1">
                    <a:lumMod val="95000"/>
                    <a:lumOff val="5000"/>
                  </a:schemeClr>
                </a:solidFill>
              </a:rPr>
              <a:t> судом.</a:t>
            </a:r>
          </a:p>
          <a:p>
            <a:r>
              <a:rPr lang="ru-RU" b="1" dirty="0" err="1" smtClean="0">
                <a:solidFill>
                  <a:schemeClr val="bg1">
                    <a:lumMod val="95000"/>
                    <a:lumOff val="5000"/>
                  </a:schemeClr>
                </a:solidFill>
              </a:rPr>
              <a:t>Стаття</a:t>
            </a:r>
            <a:r>
              <a:rPr lang="ru-RU" b="1" dirty="0" smtClean="0">
                <a:solidFill>
                  <a:schemeClr val="bg1">
                    <a:lumMod val="95000"/>
                    <a:lumOff val="5000"/>
                  </a:schemeClr>
                </a:solidFill>
              </a:rPr>
              <a:t> 16. …</a:t>
            </a:r>
            <a:r>
              <a:rPr lang="ru-RU" b="1" dirty="0" err="1" smtClean="0">
                <a:solidFill>
                  <a:schemeClr val="bg1">
                    <a:lumMod val="95000"/>
                    <a:lumOff val="5000"/>
                  </a:schemeClr>
                </a:solidFill>
              </a:rPr>
              <a:t>Якщо</a:t>
            </a:r>
            <a:r>
              <a:rPr lang="ru-RU" b="1" dirty="0" smtClean="0">
                <a:solidFill>
                  <a:schemeClr val="bg1">
                    <a:lumMod val="95000"/>
                    <a:lumOff val="5000"/>
                  </a:schemeClr>
                </a:solidFill>
              </a:rPr>
              <a:t> один </a:t>
            </a:r>
            <a:r>
              <a:rPr lang="ru-RU" b="1" dirty="0" err="1" smtClean="0">
                <a:solidFill>
                  <a:schemeClr val="bg1">
                    <a:lumMod val="95000"/>
                    <a:lumOff val="5000"/>
                  </a:schemeClr>
                </a:solidFill>
              </a:rPr>
              <a:t>із</a:t>
            </a:r>
            <a:r>
              <a:rPr lang="ru-RU" b="1" dirty="0" smtClean="0">
                <a:solidFill>
                  <a:schemeClr val="bg1">
                    <a:lumMod val="95000"/>
                    <a:lumOff val="5000"/>
                  </a:schemeClr>
                </a:solidFill>
              </a:rPr>
              <a:t> </a:t>
            </a:r>
            <a:r>
              <a:rPr lang="ru-RU" b="1" dirty="0" err="1" smtClean="0">
                <a:solidFill>
                  <a:schemeClr val="bg1">
                    <a:lumMod val="95000"/>
                    <a:lumOff val="5000"/>
                  </a:schemeClr>
                </a:solidFill>
              </a:rPr>
              <a:t>членів</a:t>
            </a:r>
            <a:r>
              <a:rPr lang="ru-RU" b="1" dirty="0" smtClean="0">
                <a:solidFill>
                  <a:schemeClr val="bg1">
                    <a:lumMod val="95000"/>
                    <a:lumOff val="5000"/>
                  </a:schemeClr>
                </a:solidFill>
              </a:rPr>
              <a:t> </a:t>
            </a:r>
            <a:r>
              <a:rPr lang="ru-RU" b="1" dirty="0" err="1" smtClean="0">
                <a:solidFill>
                  <a:schemeClr val="bg1">
                    <a:lumMod val="95000"/>
                    <a:lumOff val="5000"/>
                  </a:schemeClr>
                </a:solidFill>
              </a:rPr>
              <a:t>Ліги</a:t>
            </a:r>
            <a:r>
              <a:rPr lang="ru-RU" b="1" dirty="0" smtClean="0">
                <a:solidFill>
                  <a:schemeClr val="bg1">
                    <a:lumMod val="95000"/>
                    <a:lumOff val="5000"/>
                  </a:schemeClr>
                </a:solidFill>
              </a:rPr>
              <a:t> </a:t>
            </a:r>
            <a:r>
              <a:rPr lang="ru-RU" b="1" dirty="0" err="1" smtClean="0">
                <a:solidFill>
                  <a:schemeClr val="bg1">
                    <a:lumMod val="95000"/>
                    <a:lumOff val="5000"/>
                  </a:schemeClr>
                </a:solidFill>
              </a:rPr>
              <a:t>вдасться</a:t>
            </a:r>
            <a:r>
              <a:rPr lang="ru-RU" b="1" dirty="0" smtClean="0">
                <a:solidFill>
                  <a:schemeClr val="bg1">
                    <a:lumMod val="95000"/>
                    <a:lumOff val="5000"/>
                  </a:schemeClr>
                </a:solidFill>
              </a:rPr>
              <a:t> до </a:t>
            </a:r>
            <a:r>
              <a:rPr lang="ru-RU" b="1" dirty="0" err="1" smtClean="0">
                <a:solidFill>
                  <a:schemeClr val="bg1">
                    <a:lumMod val="95000"/>
                    <a:lumOff val="5000"/>
                  </a:schemeClr>
                </a:solidFill>
              </a:rPr>
              <a:t>війни</a:t>
            </a:r>
            <a:r>
              <a:rPr lang="ru-RU" b="1" dirty="0" smtClean="0">
                <a:solidFill>
                  <a:schemeClr val="bg1">
                    <a:lumMod val="95000"/>
                    <a:lumOff val="5000"/>
                  </a:schemeClr>
                </a:solidFill>
              </a:rPr>
              <a:t> </a:t>
            </a:r>
            <a:r>
              <a:rPr lang="ru-RU" b="1" dirty="0" err="1" smtClean="0">
                <a:solidFill>
                  <a:schemeClr val="bg1">
                    <a:lumMod val="95000"/>
                    <a:lumOff val="5000"/>
                  </a:schemeClr>
                </a:solidFill>
              </a:rPr>
              <a:t>всупереч</a:t>
            </a:r>
            <a:r>
              <a:rPr lang="ru-RU" b="1" dirty="0" smtClean="0">
                <a:solidFill>
                  <a:schemeClr val="bg1">
                    <a:lumMod val="95000"/>
                    <a:lumOff val="5000"/>
                  </a:schemeClr>
                </a:solidFill>
              </a:rPr>
              <a:t> </a:t>
            </a:r>
            <a:r>
              <a:rPr lang="ru-RU" b="1" dirty="0" err="1" smtClean="0">
                <a:solidFill>
                  <a:schemeClr val="bg1">
                    <a:lumMod val="95000"/>
                    <a:lumOff val="5000"/>
                  </a:schemeClr>
                </a:solidFill>
              </a:rPr>
              <a:t>усім</a:t>
            </a:r>
            <a:r>
              <a:rPr lang="ru-RU" b="1" dirty="0" smtClean="0">
                <a:solidFill>
                  <a:schemeClr val="bg1">
                    <a:lumMod val="95000"/>
                    <a:lumOff val="5000"/>
                  </a:schemeClr>
                </a:solidFill>
              </a:rPr>
              <a:t> </a:t>
            </a:r>
            <a:r>
              <a:rPr lang="ru-RU" b="1" dirty="0" err="1" smtClean="0">
                <a:solidFill>
                  <a:schemeClr val="bg1">
                    <a:lumMod val="95000"/>
                    <a:lumOff val="5000"/>
                  </a:schemeClr>
                </a:solidFill>
              </a:rPr>
              <a:t>взятим</a:t>
            </a:r>
            <a:r>
              <a:rPr lang="ru-RU" b="1" dirty="0" smtClean="0">
                <a:solidFill>
                  <a:schemeClr val="bg1">
                    <a:lumMod val="95000"/>
                    <a:lumOff val="5000"/>
                  </a:schemeClr>
                </a:solidFill>
              </a:rPr>
              <a:t> на себе </a:t>
            </a:r>
            <a:r>
              <a:rPr lang="ru-RU" b="1" dirty="0" err="1" smtClean="0">
                <a:solidFill>
                  <a:schemeClr val="bg1">
                    <a:lumMod val="95000"/>
                    <a:lumOff val="5000"/>
                  </a:schemeClr>
                </a:solidFill>
              </a:rPr>
              <a:t>зобов’язанням</a:t>
            </a:r>
            <a:r>
              <a:rPr lang="ru-RU" b="1" dirty="0" smtClean="0">
                <a:solidFill>
                  <a:schemeClr val="bg1">
                    <a:lumMod val="95000"/>
                    <a:lumOff val="5000"/>
                  </a:schemeClr>
                </a:solidFill>
              </a:rPr>
              <a:t>, то </a:t>
            </a:r>
            <a:r>
              <a:rPr lang="ru-RU" b="1" dirty="0" err="1" smtClean="0">
                <a:solidFill>
                  <a:schemeClr val="bg1">
                    <a:lumMod val="95000"/>
                    <a:lumOff val="5000"/>
                  </a:schemeClr>
                </a:solidFill>
              </a:rPr>
              <a:t>він</a:t>
            </a:r>
            <a:r>
              <a:rPr lang="ru-RU" b="1" dirty="0" smtClean="0">
                <a:solidFill>
                  <a:schemeClr val="bg1">
                    <a:lumMod val="95000"/>
                    <a:lumOff val="5000"/>
                  </a:schemeClr>
                </a:solidFill>
              </a:rPr>
              <a:t> </a:t>
            </a:r>
            <a:r>
              <a:rPr lang="ru-RU" b="1" dirty="0" err="1" smtClean="0">
                <a:solidFill>
                  <a:schemeClr val="bg1">
                    <a:lumMod val="95000"/>
                    <a:lumOff val="5000"/>
                  </a:schemeClr>
                </a:solidFill>
              </a:rPr>
              <a:t>і</a:t>
            </a:r>
            <a:r>
              <a:rPr lang="en-GB" b="1" dirty="0" err="1" smtClean="0">
                <a:solidFill>
                  <a:schemeClr val="bg1">
                    <a:lumMod val="95000"/>
                    <a:lumOff val="5000"/>
                  </a:schemeClr>
                </a:solidFill>
              </a:rPr>
              <a:t>pso</a:t>
            </a:r>
            <a:r>
              <a:rPr lang="en-GB" b="1" dirty="0" smtClean="0">
                <a:solidFill>
                  <a:schemeClr val="bg1">
                    <a:lumMod val="95000"/>
                    <a:lumOff val="5000"/>
                  </a:schemeClr>
                </a:solidFill>
              </a:rPr>
              <a:t> facto </a:t>
            </a:r>
            <a:r>
              <a:rPr lang="ru-RU" b="1" dirty="0" err="1" smtClean="0">
                <a:solidFill>
                  <a:schemeClr val="bg1">
                    <a:lumMod val="95000"/>
                    <a:lumOff val="5000"/>
                  </a:schemeClr>
                </a:solidFill>
              </a:rPr>
              <a:t>вважається</a:t>
            </a:r>
            <a:r>
              <a:rPr lang="ru-RU" b="1" dirty="0" smtClean="0">
                <a:solidFill>
                  <a:schemeClr val="bg1">
                    <a:lumMod val="95000"/>
                    <a:lumOff val="5000"/>
                  </a:schemeClr>
                </a:solidFill>
              </a:rPr>
              <a:t> </a:t>
            </a:r>
            <a:r>
              <a:rPr lang="ru-RU" b="1" dirty="0" err="1" smtClean="0">
                <a:solidFill>
                  <a:schemeClr val="bg1">
                    <a:lumMod val="95000"/>
                    <a:lumOff val="5000"/>
                  </a:schemeClr>
                </a:solidFill>
              </a:rPr>
              <a:t>агресором</a:t>
            </a:r>
            <a:r>
              <a:rPr lang="ru-RU" b="1" dirty="0" smtClean="0">
                <a:solidFill>
                  <a:schemeClr val="bg1">
                    <a:lumMod val="95000"/>
                    <a:lumOff val="5000"/>
                  </a:schemeClr>
                </a:solidFill>
              </a:rPr>
              <a:t> </a:t>
            </a:r>
            <a:r>
              <a:rPr lang="ru-RU" b="1" dirty="0" err="1" smtClean="0">
                <a:solidFill>
                  <a:schemeClr val="bg1">
                    <a:lumMod val="95000"/>
                    <a:lumOff val="5000"/>
                  </a:schemeClr>
                </a:solidFill>
              </a:rPr>
              <a:t>стосовно</a:t>
            </a:r>
            <a:r>
              <a:rPr lang="ru-RU" b="1" dirty="0" smtClean="0">
                <a:solidFill>
                  <a:schemeClr val="bg1">
                    <a:lumMod val="95000"/>
                    <a:lumOff val="5000"/>
                  </a:schemeClr>
                </a:solidFill>
              </a:rPr>
              <a:t> до </a:t>
            </a:r>
            <a:r>
              <a:rPr lang="ru-RU" b="1" dirty="0" err="1" smtClean="0">
                <a:solidFill>
                  <a:schemeClr val="bg1">
                    <a:lumMod val="95000"/>
                    <a:lumOff val="5000"/>
                  </a:schemeClr>
                </a:solidFill>
              </a:rPr>
              <a:t>решти</a:t>
            </a:r>
            <a:r>
              <a:rPr lang="ru-RU" b="1" dirty="0" smtClean="0">
                <a:solidFill>
                  <a:schemeClr val="bg1">
                    <a:lumMod val="95000"/>
                    <a:lumOff val="5000"/>
                  </a:schemeClr>
                </a:solidFill>
              </a:rPr>
              <a:t> </a:t>
            </a:r>
            <a:r>
              <a:rPr lang="ru-RU" b="1" dirty="0" err="1" smtClean="0">
                <a:solidFill>
                  <a:schemeClr val="bg1">
                    <a:lumMod val="95000"/>
                    <a:lumOff val="5000"/>
                  </a:schemeClr>
                </a:solidFill>
              </a:rPr>
              <a:t>членів</a:t>
            </a:r>
            <a:r>
              <a:rPr lang="ru-RU" b="1" dirty="0" smtClean="0">
                <a:solidFill>
                  <a:schemeClr val="bg1">
                    <a:lumMod val="95000"/>
                    <a:lumOff val="5000"/>
                  </a:schemeClr>
                </a:solidFill>
              </a:rPr>
              <a:t> </a:t>
            </a:r>
            <a:r>
              <a:rPr lang="ru-RU" b="1" dirty="0" err="1" smtClean="0">
                <a:solidFill>
                  <a:schemeClr val="bg1">
                    <a:lumMod val="95000"/>
                    <a:lumOff val="5000"/>
                  </a:schemeClr>
                </a:solidFill>
              </a:rPr>
              <a:t>Ліги</a:t>
            </a:r>
            <a:r>
              <a:rPr lang="ru-RU" b="1" dirty="0" smtClean="0">
                <a:solidFill>
                  <a:schemeClr val="bg1">
                    <a:lumMod val="95000"/>
                    <a:lumOff val="5000"/>
                  </a:schemeClr>
                </a:solidFill>
              </a:rPr>
              <a:t>. Члени </a:t>
            </a:r>
            <a:r>
              <a:rPr lang="ru-RU" b="1" dirty="0" err="1" smtClean="0">
                <a:solidFill>
                  <a:schemeClr val="bg1">
                    <a:lumMod val="95000"/>
                    <a:lumOff val="5000"/>
                  </a:schemeClr>
                </a:solidFill>
              </a:rPr>
              <a:t>Ліги</a:t>
            </a:r>
            <a:r>
              <a:rPr lang="ru-RU" b="1" dirty="0" smtClean="0">
                <a:solidFill>
                  <a:schemeClr val="bg1">
                    <a:lumMod val="95000"/>
                    <a:lumOff val="5000"/>
                  </a:schemeClr>
                </a:solidFill>
              </a:rPr>
              <a:t> </a:t>
            </a:r>
            <a:r>
              <a:rPr lang="ru-RU" b="1" dirty="0" err="1" smtClean="0">
                <a:solidFill>
                  <a:schemeClr val="bg1">
                    <a:lumMod val="95000"/>
                    <a:lumOff val="5000"/>
                  </a:schemeClr>
                </a:solidFill>
              </a:rPr>
              <a:t>зобов’язані</a:t>
            </a:r>
            <a:r>
              <a:rPr lang="ru-RU" b="1" dirty="0" smtClean="0">
                <a:solidFill>
                  <a:schemeClr val="bg1">
                    <a:lumMod val="95000"/>
                    <a:lumOff val="5000"/>
                  </a:schemeClr>
                </a:solidFill>
              </a:rPr>
              <a:t> </a:t>
            </a:r>
            <a:r>
              <a:rPr lang="ru-RU" b="1" dirty="0" err="1" smtClean="0">
                <a:solidFill>
                  <a:schemeClr val="bg1">
                    <a:lumMod val="95000"/>
                    <a:lumOff val="5000"/>
                  </a:schemeClr>
                </a:solidFill>
              </a:rPr>
              <a:t>негайно</a:t>
            </a:r>
            <a:r>
              <a:rPr lang="ru-RU" b="1" dirty="0" smtClean="0">
                <a:solidFill>
                  <a:schemeClr val="bg1">
                    <a:lumMod val="95000"/>
                    <a:lumOff val="5000"/>
                  </a:schemeClr>
                </a:solidFill>
              </a:rPr>
              <a:t> </a:t>
            </a:r>
            <a:r>
              <a:rPr lang="ru-RU" b="1" dirty="0" err="1" smtClean="0">
                <a:solidFill>
                  <a:schemeClr val="bg1">
                    <a:lumMod val="95000"/>
                    <a:lumOff val="5000"/>
                  </a:schemeClr>
                </a:solidFill>
              </a:rPr>
              <a:t>перервати</a:t>
            </a:r>
            <a:r>
              <a:rPr lang="ru-RU" b="1" dirty="0" smtClean="0">
                <a:solidFill>
                  <a:schemeClr val="bg1">
                    <a:lumMod val="95000"/>
                    <a:lumOff val="5000"/>
                  </a:schemeClr>
                </a:solidFill>
              </a:rPr>
              <a:t> </a:t>
            </a:r>
            <a:r>
              <a:rPr lang="ru-RU" b="1" dirty="0" err="1" smtClean="0">
                <a:solidFill>
                  <a:schemeClr val="bg1">
                    <a:lumMod val="95000"/>
                    <a:lumOff val="5000"/>
                  </a:schemeClr>
                </a:solidFill>
              </a:rPr>
              <a:t>з</a:t>
            </a:r>
            <a:r>
              <a:rPr lang="ru-RU" b="1" dirty="0" smtClean="0">
                <a:solidFill>
                  <a:schemeClr val="bg1">
                    <a:lumMod val="95000"/>
                    <a:lumOff val="5000"/>
                  </a:schemeClr>
                </a:solidFill>
              </a:rPr>
              <a:t> ним </a:t>
            </a:r>
            <a:r>
              <a:rPr lang="ru-RU" b="1" dirty="0" err="1" smtClean="0">
                <a:solidFill>
                  <a:schemeClr val="bg1">
                    <a:lumMod val="95000"/>
                    <a:lumOff val="5000"/>
                  </a:schemeClr>
                </a:solidFill>
              </a:rPr>
              <a:t>усі</a:t>
            </a:r>
            <a:r>
              <a:rPr lang="ru-RU" b="1" dirty="0" smtClean="0">
                <a:solidFill>
                  <a:schemeClr val="bg1">
                    <a:lumMod val="95000"/>
                    <a:lumOff val="5000"/>
                  </a:schemeClr>
                </a:solidFill>
              </a:rPr>
              <a:t> </a:t>
            </a:r>
            <a:r>
              <a:rPr lang="ru-RU" b="1" dirty="0" err="1" smtClean="0">
                <a:solidFill>
                  <a:schemeClr val="bg1">
                    <a:lumMod val="95000"/>
                    <a:lumOff val="5000"/>
                  </a:schemeClr>
                </a:solidFill>
              </a:rPr>
              <a:t>торговельні</a:t>
            </a:r>
            <a:r>
              <a:rPr lang="ru-RU" b="1" dirty="0" smtClean="0">
                <a:solidFill>
                  <a:schemeClr val="bg1">
                    <a:lumMod val="95000"/>
                    <a:lumOff val="5000"/>
                  </a:schemeClr>
                </a:solidFill>
              </a:rPr>
              <a:t> </a:t>
            </a:r>
            <a:r>
              <a:rPr lang="ru-RU" b="1" dirty="0" err="1" smtClean="0">
                <a:solidFill>
                  <a:schemeClr val="bg1">
                    <a:lumMod val="95000"/>
                    <a:lumOff val="5000"/>
                  </a:schemeClr>
                </a:solidFill>
              </a:rPr>
              <a:t>й</a:t>
            </a:r>
            <a:r>
              <a:rPr lang="ru-RU" b="1" dirty="0" smtClean="0">
                <a:solidFill>
                  <a:schemeClr val="bg1">
                    <a:lumMod val="95000"/>
                    <a:lumOff val="5000"/>
                  </a:schemeClr>
                </a:solidFill>
              </a:rPr>
              <a:t> </a:t>
            </a:r>
            <a:r>
              <a:rPr lang="ru-RU" b="1" dirty="0" err="1" smtClean="0">
                <a:solidFill>
                  <a:schemeClr val="bg1">
                    <a:lumMod val="95000"/>
                    <a:lumOff val="5000"/>
                  </a:schemeClr>
                </a:solidFill>
              </a:rPr>
              <a:t>фінансові</a:t>
            </a:r>
            <a:r>
              <a:rPr lang="ru-RU" b="1" dirty="0" smtClean="0">
                <a:solidFill>
                  <a:schemeClr val="bg1">
                    <a:lumMod val="95000"/>
                    <a:lumOff val="5000"/>
                  </a:schemeClr>
                </a:solidFill>
              </a:rPr>
              <a:t> </a:t>
            </a:r>
            <a:r>
              <a:rPr lang="ru-RU" b="1" dirty="0" err="1" smtClean="0">
                <a:solidFill>
                  <a:schemeClr val="bg1">
                    <a:lumMod val="95000"/>
                    <a:lumOff val="5000"/>
                  </a:schemeClr>
                </a:solidFill>
              </a:rPr>
              <a:t>відносини</a:t>
            </a:r>
            <a:r>
              <a:rPr lang="ru-RU" b="1" dirty="0" smtClean="0">
                <a:solidFill>
                  <a:schemeClr val="bg1">
                    <a:lumMod val="95000"/>
                    <a:lumOff val="5000"/>
                  </a:schemeClr>
                </a:solidFill>
              </a:rPr>
              <a:t>, </a:t>
            </a:r>
            <a:r>
              <a:rPr lang="ru-RU" b="1" dirty="0" err="1" smtClean="0">
                <a:solidFill>
                  <a:schemeClr val="bg1">
                    <a:lumMod val="95000"/>
                    <a:lumOff val="5000"/>
                  </a:schemeClr>
                </a:solidFill>
              </a:rPr>
              <a:t>заборонити</a:t>
            </a:r>
            <a:r>
              <a:rPr lang="ru-RU" b="1" dirty="0" smtClean="0">
                <a:solidFill>
                  <a:schemeClr val="bg1">
                    <a:lumMod val="95000"/>
                    <a:lumOff val="5000"/>
                  </a:schemeClr>
                </a:solidFill>
              </a:rPr>
              <a:t> </a:t>
            </a:r>
            <a:r>
              <a:rPr lang="ru-RU" b="1" dirty="0" err="1" smtClean="0">
                <a:solidFill>
                  <a:schemeClr val="bg1">
                    <a:lumMod val="95000"/>
                    <a:lumOff val="5000"/>
                  </a:schemeClr>
                </a:solidFill>
              </a:rPr>
              <a:t>громадянам</a:t>
            </a:r>
            <a:r>
              <a:rPr lang="ru-RU" b="1" dirty="0" smtClean="0">
                <a:solidFill>
                  <a:schemeClr val="bg1">
                    <a:lumMod val="95000"/>
                    <a:lumOff val="5000"/>
                  </a:schemeClr>
                </a:solidFill>
              </a:rPr>
              <a:t> </a:t>
            </a:r>
            <a:r>
              <a:rPr lang="ru-RU" b="1" dirty="0" err="1" smtClean="0">
                <a:solidFill>
                  <a:schemeClr val="bg1">
                    <a:lumMod val="95000"/>
                    <a:lumOff val="5000"/>
                  </a:schemeClr>
                </a:solidFill>
              </a:rPr>
              <a:t>своїх</a:t>
            </a:r>
            <a:r>
              <a:rPr lang="ru-RU" b="1" dirty="0" smtClean="0">
                <a:solidFill>
                  <a:schemeClr val="bg1">
                    <a:lumMod val="95000"/>
                    <a:lumOff val="5000"/>
                  </a:schemeClr>
                </a:solidFill>
              </a:rPr>
              <a:t> держав </a:t>
            </a:r>
            <a:r>
              <a:rPr lang="ru-RU" b="1" dirty="0" err="1" smtClean="0">
                <a:solidFill>
                  <a:schemeClr val="bg1">
                    <a:lumMod val="95000"/>
                    <a:lumOff val="5000"/>
                  </a:schemeClr>
                </a:solidFill>
              </a:rPr>
              <a:t>вступати</a:t>
            </a:r>
            <a:r>
              <a:rPr lang="ru-RU" b="1" dirty="0" smtClean="0">
                <a:solidFill>
                  <a:schemeClr val="bg1">
                    <a:lumMod val="95000"/>
                    <a:lumOff val="5000"/>
                  </a:schemeClr>
                </a:solidFill>
              </a:rPr>
              <a:t> в </a:t>
            </a:r>
            <a:r>
              <a:rPr lang="ru-RU" b="1" dirty="0" err="1" smtClean="0">
                <a:solidFill>
                  <a:schemeClr val="bg1">
                    <a:lumMod val="95000"/>
                    <a:lumOff val="5000"/>
                  </a:schemeClr>
                </a:solidFill>
              </a:rPr>
              <a:t>контакти</a:t>
            </a:r>
            <a:r>
              <a:rPr lang="ru-RU" b="1" dirty="0" smtClean="0">
                <a:solidFill>
                  <a:schemeClr val="bg1">
                    <a:lumMod val="95000"/>
                    <a:lumOff val="5000"/>
                  </a:schemeClr>
                </a:solidFill>
              </a:rPr>
              <a:t> </a:t>
            </a:r>
            <a:r>
              <a:rPr lang="ru-RU" b="1" dirty="0" err="1" smtClean="0">
                <a:solidFill>
                  <a:schemeClr val="bg1">
                    <a:lumMod val="95000"/>
                    <a:lumOff val="5000"/>
                  </a:schemeClr>
                </a:solidFill>
              </a:rPr>
              <a:t>з</a:t>
            </a:r>
            <a:r>
              <a:rPr lang="ru-RU" b="1" dirty="0" smtClean="0">
                <a:solidFill>
                  <a:schemeClr val="bg1">
                    <a:lumMod val="95000"/>
                    <a:lumOff val="5000"/>
                  </a:schemeClr>
                </a:solidFill>
              </a:rPr>
              <a:t> </a:t>
            </a:r>
            <a:r>
              <a:rPr lang="ru-RU" b="1" dirty="0" err="1" smtClean="0">
                <a:solidFill>
                  <a:schemeClr val="bg1">
                    <a:lumMod val="95000"/>
                    <a:lumOff val="5000"/>
                  </a:schemeClr>
                </a:solidFill>
              </a:rPr>
              <a:t>громадянами</a:t>
            </a:r>
            <a:r>
              <a:rPr lang="ru-RU" b="1" dirty="0" smtClean="0">
                <a:solidFill>
                  <a:schemeClr val="bg1">
                    <a:lumMod val="95000"/>
                    <a:lumOff val="5000"/>
                  </a:schemeClr>
                </a:solidFill>
              </a:rPr>
              <a:t> </a:t>
            </a:r>
            <a:r>
              <a:rPr lang="ru-RU" b="1" dirty="0" err="1" smtClean="0">
                <a:solidFill>
                  <a:schemeClr val="bg1">
                    <a:lumMod val="95000"/>
                    <a:lumOff val="5000"/>
                  </a:schemeClr>
                </a:solidFill>
              </a:rPr>
              <a:t>держави</a:t>
            </a:r>
            <a:r>
              <a:rPr lang="ru-RU" b="1" dirty="0" smtClean="0">
                <a:solidFill>
                  <a:schemeClr val="bg1">
                    <a:lumMod val="95000"/>
                    <a:lumOff val="5000"/>
                  </a:schemeClr>
                </a:solidFill>
              </a:rPr>
              <a:t>, </a:t>
            </a:r>
            <a:r>
              <a:rPr lang="ru-RU" b="1" dirty="0" err="1" smtClean="0">
                <a:solidFill>
                  <a:schemeClr val="bg1">
                    <a:lumMod val="95000"/>
                    <a:lumOff val="5000"/>
                  </a:schemeClr>
                </a:solidFill>
              </a:rPr>
              <a:t>що</a:t>
            </a:r>
            <a:r>
              <a:rPr lang="ru-RU" b="1" dirty="0" smtClean="0">
                <a:solidFill>
                  <a:schemeClr val="bg1">
                    <a:lumMod val="95000"/>
                    <a:lumOff val="5000"/>
                  </a:schemeClr>
                </a:solidFill>
              </a:rPr>
              <a:t> порушила </a:t>
            </a:r>
            <a:r>
              <a:rPr lang="ru-RU" b="1" dirty="0" err="1" smtClean="0">
                <a:solidFill>
                  <a:schemeClr val="bg1">
                    <a:lumMod val="95000"/>
                    <a:lumOff val="5000"/>
                  </a:schemeClr>
                </a:solidFill>
              </a:rPr>
              <a:t>договір</a:t>
            </a:r>
            <a:r>
              <a:rPr lang="ru-RU" b="1" dirty="0" smtClean="0">
                <a:solidFill>
                  <a:schemeClr val="bg1">
                    <a:lumMod val="95000"/>
                    <a:lumOff val="5000"/>
                  </a:schemeClr>
                </a:solidFill>
              </a:rPr>
              <a:t>…</a:t>
            </a:r>
          </a:p>
          <a:p>
            <a:r>
              <a:rPr lang="ru-RU" b="1" dirty="0" smtClean="0">
                <a:solidFill>
                  <a:schemeClr val="bg1">
                    <a:lumMod val="95000"/>
                    <a:lumOff val="5000"/>
                  </a:schemeClr>
                </a:solidFill>
              </a:rPr>
              <a:t>У такому </a:t>
            </a:r>
            <a:r>
              <a:rPr lang="ru-RU" b="1" dirty="0" err="1" smtClean="0">
                <a:solidFill>
                  <a:schemeClr val="bg1">
                    <a:lumMod val="95000"/>
                    <a:lumOff val="5000"/>
                  </a:schemeClr>
                </a:solidFill>
              </a:rPr>
              <a:t>випадку</a:t>
            </a:r>
            <a:r>
              <a:rPr lang="ru-RU" b="1" dirty="0" smtClean="0">
                <a:solidFill>
                  <a:schemeClr val="bg1">
                    <a:lumMod val="95000"/>
                    <a:lumOff val="5000"/>
                  </a:schemeClr>
                </a:solidFill>
              </a:rPr>
              <a:t> Рада </a:t>
            </a:r>
            <a:r>
              <a:rPr lang="ru-RU" b="1" dirty="0" err="1" smtClean="0">
                <a:solidFill>
                  <a:schemeClr val="bg1">
                    <a:lumMod val="95000"/>
                    <a:lumOff val="5000"/>
                  </a:schemeClr>
                </a:solidFill>
              </a:rPr>
              <a:t>вважає</a:t>
            </a:r>
            <a:r>
              <a:rPr lang="ru-RU" b="1" dirty="0" smtClean="0">
                <a:solidFill>
                  <a:schemeClr val="bg1">
                    <a:lumMod val="95000"/>
                    <a:lumOff val="5000"/>
                  </a:schemeClr>
                </a:solidFill>
              </a:rPr>
              <a:t> </a:t>
            </a:r>
            <a:r>
              <a:rPr lang="ru-RU" b="1" dirty="0" err="1" smtClean="0">
                <a:solidFill>
                  <a:schemeClr val="bg1">
                    <a:lumMod val="95000"/>
                    <a:lumOff val="5000"/>
                  </a:schemeClr>
                </a:solidFill>
              </a:rPr>
              <a:t>своїм</a:t>
            </a:r>
            <a:r>
              <a:rPr lang="ru-RU" b="1" dirty="0" smtClean="0">
                <a:solidFill>
                  <a:schemeClr val="bg1">
                    <a:lumMod val="95000"/>
                    <a:lumOff val="5000"/>
                  </a:schemeClr>
                </a:solidFill>
              </a:rPr>
              <a:t> </a:t>
            </a:r>
            <a:r>
              <a:rPr lang="ru-RU" b="1" dirty="0" err="1" smtClean="0">
                <a:solidFill>
                  <a:schemeClr val="bg1">
                    <a:lumMod val="95000"/>
                    <a:lumOff val="5000"/>
                  </a:schemeClr>
                </a:solidFill>
              </a:rPr>
              <a:t>обов’язком</a:t>
            </a:r>
            <a:r>
              <a:rPr lang="ru-RU" b="1" dirty="0" smtClean="0">
                <a:solidFill>
                  <a:schemeClr val="bg1">
                    <a:lumMod val="95000"/>
                    <a:lumOff val="5000"/>
                  </a:schemeClr>
                </a:solidFill>
              </a:rPr>
              <a:t> </a:t>
            </a:r>
            <a:r>
              <a:rPr lang="ru-RU" b="1" dirty="0" err="1" smtClean="0">
                <a:solidFill>
                  <a:schemeClr val="bg1">
                    <a:lumMod val="95000"/>
                    <a:lumOff val="5000"/>
                  </a:schemeClr>
                </a:solidFill>
              </a:rPr>
              <a:t>рекомендувати</a:t>
            </a:r>
            <a:r>
              <a:rPr lang="ru-RU" b="1" dirty="0" smtClean="0">
                <a:solidFill>
                  <a:schemeClr val="bg1">
                    <a:lumMod val="95000"/>
                    <a:lumOff val="5000"/>
                  </a:schemeClr>
                </a:solidFill>
              </a:rPr>
              <a:t> урядам </a:t>
            </a:r>
            <a:r>
              <a:rPr lang="ru-RU" b="1" dirty="0" err="1" smtClean="0">
                <a:solidFill>
                  <a:schemeClr val="bg1">
                    <a:lumMod val="95000"/>
                    <a:lumOff val="5000"/>
                  </a:schemeClr>
                </a:solidFill>
              </a:rPr>
              <a:t>зацікавлених</a:t>
            </a:r>
            <a:r>
              <a:rPr lang="ru-RU" b="1" dirty="0" smtClean="0">
                <a:solidFill>
                  <a:schemeClr val="bg1">
                    <a:lumMod val="95000"/>
                    <a:lumOff val="5000"/>
                  </a:schemeClr>
                </a:solidFill>
              </a:rPr>
              <a:t> </a:t>
            </a:r>
            <a:r>
              <a:rPr lang="ru-RU" b="1" dirty="0" err="1" smtClean="0">
                <a:solidFill>
                  <a:schemeClr val="bg1">
                    <a:lumMod val="95000"/>
                    <a:lumOff val="5000"/>
                  </a:schemeClr>
                </a:solidFill>
              </a:rPr>
              <a:t>країн</a:t>
            </a:r>
            <a:r>
              <a:rPr lang="ru-RU" b="1" dirty="0" smtClean="0">
                <a:solidFill>
                  <a:schemeClr val="bg1">
                    <a:lumMod val="95000"/>
                    <a:lumOff val="5000"/>
                  </a:schemeClr>
                </a:solidFill>
              </a:rPr>
              <a:t> </a:t>
            </a:r>
            <a:r>
              <a:rPr lang="ru-RU" b="1" dirty="0" err="1" smtClean="0">
                <a:solidFill>
                  <a:schemeClr val="bg1">
                    <a:lumMod val="95000"/>
                    <a:lumOff val="5000"/>
                  </a:schemeClr>
                </a:solidFill>
              </a:rPr>
              <a:t>використовувати</a:t>
            </a:r>
            <a:r>
              <a:rPr lang="ru-RU" b="1" dirty="0" smtClean="0">
                <a:solidFill>
                  <a:schemeClr val="bg1">
                    <a:lumMod val="95000"/>
                    <a:lumOff val="5000"/>
                  </a:schemeClr>
                </a:solidFill>
              </a:rPr>
              <a:t> </a:t>
            </a:r>
            <a:r>
              <a:rPr lang="ru-RU" b="1" dirty="0" err="1" smtClean="0">
                <a:solidFill>
                  <a:schemeClr val="bg1">
                    <a:lumMod val="95000"/>
                    <a:lumOff val="5000"/>
                  </a:schemeClr>
                </a:solidFill>
              </a:rPr>
              <a:t>військові</a:t>
            </a:r>
            <a:r>
              <a:rPr lang="ru-RU" b="1" dirty="0" smtClean="0">
                <a:solidFill>
                  <a:schemeClr val="bg1">
                    <a:lumMod val="95000"/>
                    <a:lumOff val="5000"/>
                  </a:schemeClr>
                </a:solidFill>
              </a:rPr>
              <a:t> </a:t>
            </a:r>
            <a:r>
              <a:rPr lang="ru-RU" b="1" dirty="0" err="1" smtClean="0">
                <a:solidFill>
                  <a:schemeClr val="bg1">
                    <a:lumMod val="95000"/>
                    <a:lumOff val="5000"/>
                  </a:schemeClr>
                </a:solidFill>
              </a:rPr>
              <a:t>сили</a:t>
            </a:r>
            <a:r>
              <a:rPr lang="ru-RU" b="1" dirty="0" smtClean="0">
                <a:solidFill>
                  <a:schemeClr val="bg1">
                    <a:lumMod val="95000"/>
                    <a:lumOff val="5000"/>
                  </a:schemeClr>
                </a:solidFill>
              </a:rPr>
              <a:t>,  </a:t>
            </a:r>
            <a:r>
              <a:rPr lang="ru-RU" b="1" dirty="0" err="1" smtClean="0">
                <a:solidFill>
                  <a:schemeClr val="bg1">
                    <a:lumMod val="95000"/>
                    <a:lumOff val="5000"/>
                  </a:schemeClr>
                </a:solidFill>
              </a:rPr>
              <a:t>морські</a:t>
            </a:r>
            <a:r>
              <a:rPr lang="ru-RU" b="1" dirty="0" smtClean="0">
                <a:solidFill>
                  <a:schemeClr val="bg1">
                    <a:lumMod val="95000"/>
                    <a:lumOff val="5000"/>
                  </a:schemeClr>
                </a:solidFill>
              </a:rPr>
              <a:t> </a:t>
            </a:r>
            <a:r>
              <a:rPr lang="ru-RU" b="1" dirty="0" err="1" smtClean="0">
                <a:solidFill>
                  <a:schemeClr val="bg1">
                    <a:lumMod val="95000"/>
                    <a:lumOff val="5000"/>
                  </a:schemeClr>
                </a:solidFill>
              </a:rPr>
              <a:t>й</a:t>
            </a:r>
            <a:r>
              <a:rPr lang="ru-RU" b="1" dirty="0" smtClean="0">
                <a:solidFill>
                  <a:schemeClr val="bg1">
                    <a:lumMod val="95000"/>
                    <a:lumOff val="5000"/>
                  </a:schemeClr>
                </a:solidFill>
              </a:rPr>
              <a:t> </a:t>
            </a:r>
            <a:r>
              <a:rPr lang="ru-RU" b="1" dirty="0" err="1" smtClean="0">
                <a:solidFill>
                  <a:schemeClr val="bg1">
                    <a:lumMod val="95000"/>
                    <a:lumOff val="5000"/>
                  </a:schemeClr>
                </a:solidFill>
              </a:rPr>
              <a:t>повітряні</a:t>
            </a:r>
            <a:r>
              <a:rPr lang="ru-RU" b="1" dirty="0" smtClean="0">
                <a:solidFill>
                  <a:schemeClr val="bg1">
                    <a:lumMod val="95000"/>
                    <a:lumOff val="5000"/>
                  </a:schemeClr>
                </a:solidFill>
              </a:rPr>
              <a:t>,  </a:t>
            </a:r>
            <a:r>
              <a:rPr lang="ru-RU" b="1" dirty="0" err="1" smtClean="0">
                <a:solidFill>
                  <a:schemeClr val="bg1">
                    <a:lumMod val="95000"/>
                    <a:lumOff val="5000"/>
                  </a:schemeClr>
                </a:solidFill>
              </a:rPr>
              <a:t>завдяки</a:t>
            </a:r>
            <a:r>
              <a:rPr lang="ru-RU" b="1" dirty="0" smtClean="0">
                <a:solidFill>
                  <a:schemeClr val="bg1">
                    <a:lumMod val="95000"/>
                    <a:lumOff val="5000"/>
                  </a:schemeClr>
                </a:solidFill>
              </a:rPr>
              <a:t> </a:t>
            </a:r>
            <a:r>
              <a:rPr lang="ru-RU" b="1" dirty="0" err="1" smtClean="0">
                <a:solidFill>
                  <a:schemeClr val="bg1">
                    <a:lumMod val="95000"/>
                    <a:lumOff val="5000"/>
                  </a:schemeClr>
                </a:solidFill>
              </a:rPr>
              <a:t>яким</a:t>
            </a:r>
            <a:r>
              <a:rPr lang="ru-RU" b="1" dirty="0" smtClean="0">
                <a:solidFill>
                  <a:schemeClr val="bg1">
                    <a:lumMod val="95000"/>
                    <a:lumOff val="5000"/>
                  </a:schemeClr>
                </a:solidFill>
              </a:rPr>
              <a:t> члени </a:t>
            </a:r>
            <a:r>
              <a:rPr lang="ru-RU" b="1" dirty="0" err="1" smtClean="0">
                <a:solidFill>
                  <a:schemeClr val="bg1">
                    <a:lumMod val="95000"/>
                    <a:lumOff val="5000"/>
                  </a:schemeClr>
                </a:solidFill>
              </a:rPr>
              <a:t>Ліги</a:t>
            </a:r>
            <a:r>
              <a:rPr lang="ru-RU" b="1" dirty="0" smtClean="0">
                <a:solidFill>
                  <a:schemeClr val="bg1">
                    <a:lumMod val="95000"/>
                    <a:lumOff val="5000"/>
                  </a:schemeClr>
                </a:solidFill>
              </a:rPr>
              <a:t> </a:t>
            </a:r>
            <a:r>
              <a:rPr lang="ru-RU" b="1" dirty="0" err="1" smtClean="0">
                <a:solidFill>
                  <a:schemeClr val="bg1">
                    <a:lumMod val="95000"/>
                    <a:lumOff val="5000"/>
                  </a:schemeClr>
                </a:solidFill>
              </a:rPr>
              <a:t>можуть</a:t>
            </a:r>
            <a:r>
              <a:rPr lang="ru-RU" b="1" dirty="0" smtClean="0">
                <a:solidFill>
                  <a:schemeClr val="bg1">
                    <a:lumMod val="95000"/>
                    <a:lumOff val="5000"/>
                  </a:schemeClr>
                </a:solidFill>
              </a:rPr>
              <a:t> </a:t>
            </a:r>
            <a:r>
              <a:rPr lang="ru-RU" b="1" dirty="0" err="1" smtClean="0">
                <a:solidFill>
                  <a:schemeClr val="bg1">
                    <a:lumMod val="95000"/>
                    <a:lumOff val="5000"/>
                  </a:schemeClr>
                </a:solidFill>
              </a:rPr>
              <a:t>допомогти</a:t>
            </a:r>
            <a:r>
              <a:rPr lang="ru-RU" b="1" dirty="0" smtClean="0">
                <a:solidFill>
                  <a:schemeClr val="bg1">
                    <a:lumMod val="95000"/>
                    <a:lumOff val="5000"/>
                  </a:schemeClr>
                </a:solidFill>
              </a:rPr>
              <a:t> </a:t>
            </a:r>
            <a:r>
              <a:rPr lang="ru-RU" b="1" dirty="0" err="1" smtClean="0">
                <a:solidFill>
                  <a:schemeClr val="bg1">
                    <a:lumMod val="95000"/>
                    <a:lumOff val="5000"/>
                  </a:schemeClr>
                </a:solidFill>
              </a:rPr>
              <a:t>тим</a:t>
            </a:r>
            <a:r>
              <a:rPr lang="ru-RU" b="1" dirty="0" smtClean="0">
                <a:solidFill>
                  <a:schemeClr val="bg1">
                    <a:lumMod val="95000"/>
                    <a:lumOff val="5000"/>
                  </a:schemeClr>
                </a:solidFill>
              </a:rPr>
              <a:t> </a:t>
            </a:r>
            <a:r>
              <a:rPr lang="ru-RU" b="1" dirty="0" err="1" smtClean="0">
                <a:solidFill>
                  <a:schemeClr val="bg1">
                    <a:lumMod val="95000"/>
                    <a:lumOff val="5000"/>
                  </a:schemeClr>
                </a:solidFill>
              </a:rPr>
              <a:t>збройним</a:t>
            </a:r>
            <a:r>
              <a:rPr lang="ru-RU" b="1" dirty="0" smtClean="0">
                <a:solidFill>
                  <a:schemeClr val="bg1">
                    <a:lumMod val="95000"/>
                    <a:lumOff val="5000"/>
                  </a:schemeClr>
                </a:solidFill>
              </a:rPr>
              <a:t> силам,  </a:t>
            </a:r>
            <a:r>
              <a:rPr lang="ru-RU" b="1" dirty="0" err="1" smtClean="0">
                <a:solidFill>
                  <a:schemeClr val="bg1">
                    <a:lumMod val="95000"/>
                    <a:lumOff val="5000"/>
                  </a:schemeClr>
                </a:solidFill>
              </a:rPr>
              <a:t>які</a:t>
            </a:r>
            <a:r>
              <a:rPr lang="ru-RU" b="1" dirty="0" smtClean="0">
                <a:solidFill>
                  <a:schemeClr val="bg1">
                    <a:lumMod val="95000"/>
                    <a:lumOff val="5000"/>
                  </a:schemeClr>
                </a:solidFill>
              </a:rPr>
              <a:t> </a:t>
            </a:r>
            <a:r>
              <a:rPr lang="ru-RU" b="1" dirty="0" err="1" smtClean="0">
                <a:solidFill>
                  <a:schemeClr val="bg1">
                    <a:lumMod val="95000"/>
                    <a:lumOff val="5000"/>
                  </a:schemeClr>
                </a:solidFill>
              </a:rPr>
              <a:t>примусять</a:t>
            </a:r>
            <a:r>
              <a:rPr lang="ru-RU" b="1" dirty="0" smtClean="0">
                <a:solidFill>
                  <a:schemeClr val="bg1">
                    <a:lumMod val="95000"/>
                    <a:lumOff val="5000"/>
                  </a:schemeClr>
                </a:solidFill>
              </a:rPr>
              <a:t> </a:t>
            </a:r>
            <a:r>
              <a:rPr lang="ru-RU" b="1" dirty="0" err="1" smtClean="0">
                <a:solidFill>
                  <a:schemeClr val="bg1">
                    <a:lumMod val="95000"/>
                    <a:lumOff val="5000"/>
                  </a:schemeClr>
                </a:solidFill>
              </a:rPr>
              <a:t>поважати</a:t>
            </a:r>
            <a:r>
              <a:rPr lang="ru-RU" b="1" dirty="0" smtClean="0">
                <a:solidFill>
                  <a:schemeClr val="bg1">
                    <a:lumMod val="95000"/>
                    <a:lumOff val="5000"/>
                  </a:schemeClr>
                </a:solidFill>
              </a:rPr>
              <a:t> </a:t>
            </a:r>
            <a:r>
              <a:rPr lang="ru-RU" b="1" dirty="0" err="1" smtClean="0">
                <a:solidFill>
                  <a:schemeClr val="bg1">
                    <a:lumMod val="95000"/>
                    <a:lumOff val="5000"/>
                  </a:schemeClr>
                </a:solidFill>
              </a:rPr>
              <a:t>зобов’язання</a:t>
            </a:r>
            <a:r>
              <a:rPr lang="ru-RU" b="1" dirty="0" smtClean="0">
                <a:solidFill>
                  <a:schemeClr val="bg1">
                    <a:lumMod val="95000"/>
                    <a:lumOff val="5000"/>
                  </a:schemeClr>
                </a:solidFill>
              </a:rPr>
              <a:t>,  </a:t>
            </a:r>
            <a:r>
              <a:rPr lang="ru-RU" b="1" dirty="0" err="1" smtClean="0">
                <a:solidFill>
                  <a:schemeClr val="bg1">
                    <a:lumMod val="95000"/>
                    <a:lumOff val="5000"/>
                  </a:schemeClr>
                </a:solidFill>
              </a:rPr>
              <a:t>взяті</a:t>
            </a:r>
            <a:r>
              <a:rPr lang="ru-RU" b="1" dirty="0" smtClean="0">
                <a:solidFill>
                  <a:schemeClr val="bg1">
                    <a:lumMod val="95000"/>
                    <a:lumOff val="5000"/>
                  </a:schemeClr>
                </a:solidFill>
              </a:rPr>
              <a:t> на себе </a:t>
            </a:r>
            <a:r>
              <a:rPr lang="ru-RU" b="1" dirty="0" err="1" smtClean="0">
                <a:solidFill>
                  <a:schemeClr val="bg1">
                    <a:lumMod val="95000"/>
                    <a:lumOff val="5000"/>
                  </a:schemeClr>
                </a:solidFill>
              </a:rPr>
              <a:t>Лігою</a:t>
            </a:r>
            <a:r>
              <a:rPr lang="ru-RU" b="1" dirty="0" smtClean="0">
                <a:solidFill>
                  <a:schemeClr val="bg1">
                    <a:lumMod val="95000"/>
                    <a:lumOff val="5000"/>
                  </a:schemeClr>
                </a:solidFill>
              </a:rPr>
              <a:t>. </a:t>
            </a:r>
            <a:endParaRPr lang="ru-RU" b="1" dirty="0">
              <a:solidFill>
                <a:schemeClr val="bg1">
                  <a:lumMod val="95000"/>
                  <a:lumOff val="5000"/>
                </a:schemeClr>
              </a:solidFill>
            </a:endParaRPr>
          </a:p>
        </p:txBody>
      </p:sp>
      <p:sp>
        <p:nvSpPr>
          <p:cNvPr id="8" name="TextBox 7"/>
          <p:cNvSpPr txBox="1"/>
          <p:nvPr/>
        </p:nvSpPr>
        <p:spPr>
          <a:xfrm>
            <a:off x="683568" y="116632"/>
            <a:ext cx="7920880" cy="523220"/>
          </a:xfrm>
          <a:prstGeom prst="rect">
            <a:avLst/>
          </a:prstGeom>
          <a:noFill/>
        </p:spPr>
        <p:txBody>
          <a:bodyPr wrap="square" rtlCol="0">
            <a:spAutoFit/>
          </a:bodyPr>
          <a:lstStyle/>
          <a:p>
            <a:pPr algn="ctr"/>
            <a:r>
              <a:rPr lang="uk-UA"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Статут Ліги Націй</a:t>
            </a:r>
            <a:endParaRPr lang="uk-UA"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 xmlns:p14="http://schemas.microsoft.com/office/powerpoint/2010/main" val="3167825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42000">
              <a:srgbClr val="FFFF00"/>
            </a:gs>
            <a:gs pos="83000">
              <a:srgbClr val="7030A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276872"/>
            <a:ext cx="8686800" cy="5115198"/>
          </a:xfrm>
        </p:spPr>
        <p:txBody>
          <a:bodyPr>
            <a:normAutofit fontScale="62500" lnSpcReduction="20000"/>
          </a:bodyPr>
          <a:lstStyle/>
          <a:p>
            <a:pPr>
              <a:spcBef>
                <a:spcPts val="0"/>
              </a:spcBef>
              <a:buFont typeface="Wingdings" pitchFamily="2" charset="2"/>
              <a:buChar char="Ø"/>
            </a:pPr>
            <a:r>
              <a:rPr lang="ru-RU" sz="4600" b="1" i="1" dirty="0" smtClean="0">
                <a:solidFill>
                  <a:schemeClr val="tx2">
                    <a:lumMod val="10000"/>
                  </a:schemeClr>
                </a:solidFill>
                <a:latin typeface="Times New Roman" pitchFamily="18" charset="0"/>
                <a:cs typeface="Times New Roman" pitchFamily="18" charset="0"/>
              </a:rPr>
              <a:t>10 </a:t>
            </a:r>
            <a:r>
              <a:rPr lang="ru-RU" sz="4600" b="1" i="1" dirty="0" err="1" smtClean="0">
                <a:solidFill>
                  <a:schemeClr val="tx2">
                    <a:lumMod val="10000"/>
                  </a:schemeClr>
                </a:solidFill>
                <a:latin typeface="Times New Roman" pitchFamily="18" charset="0"/>
                <a:cs typeface="Times New Roman" pitchFamily="18" charset="0"/>
              </a:rPr>
              <a:t>вересня</a:t>
            </a:r>
            <a:r>
              <a:rPr lang="ru-RU" sz="4600" b="1" i="1" dirty="0" smtClean="0">
                <a:solidFill>
                  <a:schemeClr val="tx2">
                    <a:lumMod val="10000"/>
                  </a:schemeClr>
                </a:solidFill>
                <a:latin typeface="Times New Roman" pitchFamily="18" charset="0"/>
                <a:cs typeface="Times New Roman" pitchFamily="18" charset="0"/>
              </a:rPr>
              <a:t> 1919 р.  </a:t>
            </a:r>
            <a:r>
              <a:rPr lang="ru-RU" sz="4600" b="1" i="1" dirty="0" err="1" smtClean="0">
                <a:solidFill>
                  <a:schemeClr val="tx2">
                    <a:lumMod val="10000"/>
                  </a:schemeClr>
                </a:solidFill>
                <a:latin typeface="Times New Roman" pitchFamily="18" charset="0"/>
                <a:cs typeface="Times New Roman" pitchFamily="18" charset="0"/>
              </a:rPr>
              <a:t>Сен-Жерменський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мирний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договір</a:t>
            </a:r>
            <a:r>
              <a:rPr lang="ru-RU" sz="4600" b="1" i="1" dirty="0" smtClean="0">
                <a:solidFill>
                  <a:schemeClr val="tx2">
                    <a:lumMod val="10000"/>
                  </a:schemeClr>
                </a:solidFill>
                <a:latin typeface="Times New Roman" pitchFamily="18" charset="0"/>
                <a:cs typeface="Times New Roman" pitchFamily="18" charset="0"/>
              </a:rPr>
              <a:t>. </a:t>
            </a:r>
          </a:p>
          <a:p>
            <a:pPr>
              <a:spcBef>
                <a:spcPts val="0"/>
              </a:spcBef>
              <a:buFont typeface="Wingdings" pitchFamily="2" charset="2"/>
              <a:buChar char="Ø"/>
            </a:pPr>
            <a:endParaRPr lang="ru-RU" sz="4600" b="1" i="1" dirty="0" smtClean="0">
              <a:solidFill>
                <a:schemeClr val="tx2">
                  <a:lumMod val="10000"/>
                </a:schemeClr>
              </a:solidFill>
              <a:latin typeface="Times New Roman" pitchFamily="18" charset="0"/>
              <a:cs typeface="Times New Roman" pitchFamily="18" charset="0"/>
            </a:endParaRPr>
          </a:p>
          <a:p>
            <a:pPr>
              <a:spcBef>
                <a:spcPts val="0"/>
              </a:spcBef>
              <a:buFont typeface="Wingdings" pitchFamily="2" charset="2"/>
              <a:buChar char="Ø"/>
            </a:pPr>
            <a:r>
              <a:rPr lang="ru-RU" sz="4600" b="1" i="1" dirty="0" smtClean="0">
                <a:solidFill>
                  <a:schemeClr val="tx2">
                    <a:lumMod val="10000"/>
                  </a:schemeClr>
                </a:solidFill>
                <a:latin typeface="Times New Roman" pitchFamily="18" charset="0"/>
                <a:cs typeface="Times New Roman" pitchFamily="18" charset="0"/>
              </a:rPr>
              <a:t>27 листопада 1919 р. - </a:t>
            </a:r>
            <a:r>
              <a:rPr lang="ru-RU" sz="4600" b="1" i="1" dirty="0" err="1" smtClean="0">
                <a:solidFill>
                  <a:schemeClr val="tx2">
                    <a:lumMod val="10000"/>
                  </a:schemeClr>
                </a:solidFill>
                <a:latin typeface="Times New Roman" pitchFamily="18" charset="0"/>
                <a:cs typeface="Times New Roman" pitchFamily="18" charset="0"/>
              </a:rPr>
              <a:t>Нейїський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мирні</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договір</a:t>
            </a:r>
            <a:r>
              <a:rPr lang="ru-RU" sz="4600" b="1" i="1" dirty="0" smtClean="0">
                <a:solidFill>
                  <a:schemeClr val="tx2">
                    <a:lumMod val="10000"/>
                  </a:schemeClr>
                </a:solidFill>
                <a:latin typeface="Times New Roman" pitchFamily="18" charset="0"/>
                <a:cs typeface="Times New Roman" pitchFamily="18" charset="0"/>
              </a:rPr>
              <a:t>.</a:t>
            </a:r>
          </a:p>
          <a:p>
            <a:pPr>
              <a:spcBef>
                <a:spcPts val="0"/>
              </a:spcBef>
              <a:buFont typeface="Wingdings" pitchFamily="2" charset="2"/>
              <a:buChar char="Ø"/>
            </a:pPr>
            <a:endParaRPr lang="ru-RU" sz="4600" b="1" i="1" dirty="0" smtClean="0">
              <a:solidFill>
                <a:schemeClr val="tx2">
                  <a:lumMod val="10000"/>
                </a:schemeClr>
              </a:solidFill>
              <a:latin typeface="Times New Roman" pitchFamily="18" charset="0"/>
              <a:cs typeface="Times New Roman" pitchFamily="18" charset="0"/>
            </a:endParaRPr>
          </a:p>
          <a:p>
            <a:pPr>
              <a:spcBef>
                <a:spcPts val="0"/>
              </a:spcBef>
              <a:buFont typeface="Wingdings" pitchFamily="2" charset="2"/>
              <a:buChar char="Ø"/>
            </a:pPr>
            <a:r>
              <a:rPr lang="ru-RU" sz="4600" b="1" i="1" dirty="0" smtClean="0">
                <a:solidFill>
                  <a:schemeClr val="tx2">
                    <a:lumMod val="10000"/>
                  </a:schemeClr>
                </a:solidFill>
                <a:latin typeface="Times New Roman" pitchFamily="18" charset="0"/>
                <a:cs typeface="Times New Roman" pitchFamily="18" charset="0"/>
              </a:rPr>
              <a:t>4 </a:t>
            </a:r>
            <a:r>
              <a:rPr lang="ru-RU" sz="4600" b="1" i="1" dirty="0" err="1" smtClean="0">
                <a:solidFill>
                  <a:schemeClr val="tx2">
                    <a:lumMod val="10000"/>
                  </a:schemeClr>
                </a:solidFill>
                <a:latin typeface="Times New Roman" pitchFamily="18" charset="0"/>
                <a:cs typeface="Times New Roman" pitchFamily="18" charset="0"/>
              </a:rPr>
              <a:t>серпня</a:t>
            </a:r>
            <a:r>
              <a:rPr lang="ru-RU" sz="4600" b="1" i="1" dirty="0" smtClean="0">
                <a:solidFill>
                  <a:schemeClr val="tx2">
                    <a:lumMod val="10000"/>
                  </a:schemeClr>
                </a:solidFill>
                <a:latin typeface="Times New Roman" pitchFamily="18" charset="0"/>
                <a:cs typeface="Times New Roman" pitchFamily="18" charset="0"/>
              </a:rPr>
              <a:t> 1920 р.  </a:t>
            </a:r>
            <a:r>
              <a:rPr lang="ru-RU" sz="4600" b="1" i="1" dirty="0" err="1" smtClean="0">
                <a:solidFill>
                  <a:schemeClr val="tx2">
                    <a:lumMod val="10000"/>
                  </a:schemeClr>
                </a:solidFill>
                <a:latin typeface="Times New Roman" pitchFamily="18" charset="0"/>
                <a:cs typeface="Times New Roman" pitchFamily="18" charset="0"/>
              </a:rPr>
              <a:t>Тріанонський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мирні</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договір</a:t>
            </a:r>
            <a:r>
              <a:rPr lang="ru-RU" sz="4600" b="1" i="1" dirty="0" smtClean="0">
                <a:solidFill>
                  <a:schemeClr val="tx2">
                    <a:lumMod val="10000"/>
                  </a:schemeClr>
                </a:solidFill>
                <a:latin typeface="Times New Roman" pitchFamily="18" charset="0"/>
                <a:cs typeface="Times New Roman" pitchFamily="18" charset="0"/>
              </a:rPr>
              <a:t>.</a:t>
            </a:r>
          </a:p>
          <a:p>
            <a:pPr>
              <a:spcBef>
                <a:spcPts val="0"/>
              </a:spcBef>
              <a:buFont typeface="Wingdings" pitchFamily="2" charset="2"/>
              <a:buChar char="Ø"/>
            </a:pPr>
            <a:endParaRPr lang="ru-RU" sz="4600" b="1" i="1" dirty="0" smtClean="0">
              <a:solidFill>
                <a:schemeClr val="tx2">
                  <a:lumMod val="10000"/>
                </a:schemeClr>
              </a:solidFill>
              <a:latin typeface="Times New Roman" pitchFamily="18" charset="0"/>
              <a:cs typeface="Times New Roman" pitchFamily="18" charset="0"/>
            </a:endParaRPr>
          </a:p>
          <a:p>
            <a:pPr>
              <a:spcBef>
                <a:spcPts val="0"/>
              </a:spcBef>
              <a:buFont typeface="Wingdings" pitchFamily="2" charset="2"/>
              <a:buChar char="Ø"/>
            </a:pPr>
            <a:r>
              <a:rPr lang="ru-RU" sz="4600" b="1" i="1" dirty="0" smtClean="0">
                <a:solidFill>
                  <a:schemeClr val="tx2">
                    <a:lumMod val="10000"/>
                  </a:schemeClr>
                </a:solidFill>
                <a:latin typeface="Times New Roman" pitchFamily="18" charset="0"/>
                <a:cs typeface="Times New Roman" pitchFamily="18" charset="0"/>
              </a:rPr>
              <a:t>10 </a:t>
            </a:r>
            <a:r>
              <a:rPr lang="ru-RU" sz="4600" b="1" i="1" dirty="0" err="1" smtClean="0">
                <a:solidFill>
                  <a:schemeClr val="tx2">
                    <a:lumMod val="10000"/>
                  </a:schemeClr>
                </a:solidFill>
                <a:latin typeface="Times New Roman" pitchFamily="18" charset="0"/>
                <a:cs typeface="Times New Roman" pitchFamily="18" charset="0"/>
              </a:rPr>
              <a:t>серпня</a:t>
            </a:r>
            <a:r>
              <a:rPr lang="ru-RU" sz="4600" b="1" i="1" dirty="0" smtClean="0">
                <a:solidFill>
                  <a:schemeClr val="tx2">
                    <a:lumMod val="10000"/>
                  </a:schemeClr>
                </a:solidFill>
                <a:latin typeface="Times New Roman" pitchFamily="18" charset="0"/>
                <a:cs typeface="Times New Roman" pitchFamily="18" charset="0"/>
              </a:rPr>
              <a:t> 1920 р. - </a:t>
            </a:r>
            <a:r>
              <a:rPr lang="ru-RU" sz="4600" b="1" i="1" dirty="0" err="1" smtClean="0">
                <a:solidFill>
                  <a:schemeClr val="tx2">
                    <a:lumMod val="10000"/>
                  </a:schemeClr>
                </a:solidFill>
                <a:latin typeface="Times New Roman" pitchFamily="18" charset="0"/>
                <a:cs typeface="Times New Roman" pitchFamily="18" charset="0"/>
              </a:rPr>
              <a:t>Севрський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мирний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договір</a:t>
            </a:r>
            <a:r>
              <a:rPr lang="ru-RU" sz="4600" b="1" i="1" dirty="0" smtClean="0">
                <a:solidFill>
                  <a:schemeClr val="tx2">
                    <a:lumMod val="10000"/>
                  </a:schemeClr>
                </a:solidFill>
                <a:latin typeface="Times New Roman" pitchFamily="18" charset="0"/>
                <a:cs typeface="Times New Roman" pitchFamily="18" charset="0"/>
              </a:rPr>
              <a:t>.</a:t>
            </a:r>
          </a:p>
          <a:p>
            <a:pPr>
              <a:spcBef>
                <a:spcPts val="0"/>
              </a:spcBef>
              <a:buFont typeface="Wingdings" pitchFamily="2" charset="2"/>
              <a:buChar char="Ø"/>
            </a:pPr>
            <a:endParaRPr lang="ru-RU" sz="4600" b="1" i="1" dirty="0" smtClean="0">
              <a:solidFill>
                <a:schemeClr val="tx2">
                  <a:lumMod val="10000"/>
                </a:schemeClr>
              </a:solidFill>
              <a:latin typeface="Times New Roman" pitchFamily="18" charset="0"/>
              <a:cs typeface="Times New Roman" pitchFamily="18" charset="0"/>
            </a:endParaRPr>
          </a:p>
          <a:p>
            <a:pPr>
              <a:spcBef>
                <a:spcPts val="0"/>
              </a:spcBef>
              <a:buFont typeface="Wingdings" pitchFamily="2" charset="2"/>
              <a:buChar char="Ø"/>
            </a:pPr>
            <a:r>
              <a:rPr lang="ru-RU" sz="4600" b="1" i="1" dirty="0" smtClean="0">
                <a:solidFill>
                  <a:schemeClr val="tx2">
                    <a:lumMod val="10000"/>
                  </a:schemeClr>
                </a:solidFill>
                <a:latin typeface="Times New Roman" pitchFamily="18" charset="0"/>
                <a:cs typeface="Times New Roman" pitchFamily="18" charset="0"/>
              </a:rPr>
              <a:t>24 </a:t>
            </a:r>
            <a:r>
              <a:rPr lang="ru-RU" sz="4600" b="1" i="1" dirty="0" err="1" smtClean="0">
                <a:solidFill>
                  <a:schemeClr val="tx2">
                    <a:lumMod val="10000"/>
                  </a:schemeClr>
                </a:solidFill>
                <a:latin typeface="Times New Roman" pitchFamily="18" charset="0"/>
                <a:cs typeface="Times New Roman" pitchFamily="18" charset="0"/>
              </a:rPr>
              <a:t>липня</a:t>
            </a:r>
            <a:r>
              <a:rPr lang="ru-RU" sz="4600" b="1" i="1" dirty="0" smtClean="0">
                <a:solidFill>
                  <a:schemeClr val="tx2">
                    <a:lumMod val="10000"/>
                  </a:schemeClr>
                </a:solidFill>
                <a:latin typeface="Times New Roman" pitchFamily="18" charset="0"/>
                <a:cs typeface="Times New Roman" pitchFamily="18" charset="0"/>
              </a:rPr>
              <a:t> 1923 р.  </a:t>
            </a:r>
            <a:r>
              <a:rPr lang="ru-RU" sz="4600" b="1" i="1" dirty="0" err="1" smtClean="0">
                <a:solidFill>
                  <a:schemeClr val="tx2">
                    <a:lumMod val="10000"/>
                  </a:schemeClr>
                </a:solidFill>
                <a:latin typeface="Times New Roman" pitchFamily="18" charset="0"/>
                <a:cs typeface="Times New Roman" pitchFamily="18" charset="0"/>
              </a:rPr>
              <a:t>Лозаннський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мирний</a:t>
            </a:r>
            <a:r>
              <a:rPr lang="ru-RU" sz="4600" b="1" i="1" dirty="0" smtClean="0">
                <a:solidFill>
                  <a:schemeClr val="tx2">
                    <a:lumMod val="10000"/>
                  </a:schemeClr>
                </a:solidFill>
                <a:latin typeface="Times New Roman" pitchFamily="18" charset="0"/>
                <a:cs typeface="Times New Roman" pitchFamily="18" charset="0"/>
              </a:rPr>
              <a:t> </a:t>
            </a:r>
            <a:r>
              <a:rPr lang="ru-RU" sz="4600" b="1" i="1" dirty="0" err="1" smtClean="0">
                <a:solidFill>
                  <a:schemeClr val="tx2">
                    <a:lumMod val="10000"/>
                  </a:schemeClr>
                </a:solidFill>
                <a:latin typeface="Times New Roman" pitchFamily="18" charset="0"/>
                <a:cs typeface="Times New Roman" pitchFamily="18" charset="0"/>
              </a:rPr>
              <a:t>договір</a:t>
            </a:r>
            <a:r>
              <a:rPr lang="ru-RU" b="1" i="1" dirty="0" smtClean="0">
                <a:solidFill>
                  <a:schemeClr val="tx2">
                    <a:lumMod val="10000"/>
                  </a:schemeClr>
                </a:solidFill>
              </a:rPr>
              <a:t>.</a:t>
            </a:r>
          </a:p>
          <a:p>
            <a:endParaRPr lang="ru-RU" dirty="0" smtClean="0"/>
          </a:p>
          <a:p>
            <a:endParaRPr lang="ru-RU" dirty="0"/>
          </a:p>
        </p:txBody>
      </p:sp>
      <p:sp>
        <p:nvSpPr>
          <p:cNvPr id="4" name="Прямоугольник 3"/>
          <p:cNvSpPr/>
          <p:nvPr/>
        </p:nvSpPr>
        <p:spPr>
          <a:xfrm>
            <a:off x="38501" y="548680"/>
            <a:ext cx="9105499" cy="132343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uk-UA"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Мирні договори з союзниками Німеччини.</a:t>
            </a:r>
            <a:endParaRPr lang="uk-U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92D050"/>
            </a:gs>
            <a:gs pos="16000">
              <a:srgbClr val="00CCCC"/>
            </a:gs>
            <a:gs pos="47000">
              <a:srgbClr val="9999FF"/>
            </a:gs>
            <a:gs pos="60001">
              <a:srgbClr val="FFC000"/>
            </a:gs>
            <a:gs pos="71001">
              <a:srgbClr val="3333CC"/>
            </a:gs>
            <a:gs pos="81000">
              <a:srgbClr val="1170FF"/>
            </a:gs>
            <a:gs pos="100000">
              <a:srgbClr val="006699"/>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0" y="0"/>
            <a:ext cx="9144000" cy="523220"/>
          </a:xfrm>
          <a:prstGeom prst="rect">
            <a:avLst/>
          </a:prstGeom>
          <a:noFill/>
        </p:spPr>
        <p:txBody>
          <a:bodyPr wrap="square" lIns="91440" tIns="45720" rIns="91440" bIns="45720">
            <a:spAutoFit/>
          </a:bodyPr>
          <a:lstStyle/>
          <a:p>
            <a:pPr algn="ctr"/>
            <a:r>
              <a:rPr lang="ru-RU" sz="28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10 </a:t>
            </a:r>
            <a:r>
              <a:rPr lang="ru-RU" sz="2800" b="1" i="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вересня</a:t>
            </a:r>
            <a:r>
              <a:rPr lang="ru-RU" sz="28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1919 р.  </a:t>
            </a:r>
            <a:r>
              <a:rPr lang="ru-RU" sz="2800" b="1" i="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Сен-Жерменський</a:t>
            </a:r>
            <a:r>
              <a:rPr lang="ru-RU" sz="28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i="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мирний</a:t>
            </a:r>
            <a:r>
              <a:rPr lang="ru-RU" sz="28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ru-RU" sz="2800" b="1" i="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договір</a:t>
            </a:r>
            <a:r>
              <a:rPr lang="ru-RU" sz="2800" b="1" i="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endParaRPr lang="uk-UA"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Прямоугольник 4"/>
          <p:cNvSpPr/>
          <p:nvPr/>
        </p:nvSpPr>
        <p:spPr>
          <a:xfrm>
            <a:off x="0" y="476672"/>
            <a:ext cx="9036496" cy="6186309"/>
          </a:xfrm>
          <a:prstGeom prst="rect">
            <a:avLst/>
          </a:prstGeom>
        </p:spPr>
        <p:txBody>
          <a:bodyPr wrap="square">
            <a:spAutoFit/>
          </a:bodyPr>
          <a:lstStyle/>
          <a:p>
            <a:pPr>
              <a:buFont typeface="Wingdings" pitchFamily="2" charset="2"/>
              <a:buChar char="Ø"/>
            </a:pPr>
            <a:r>
              <a:rPr lang="uk-UA" b="1" i="1" dirty="0" smtClean="0">
                <a:solidFill>
                  <a:schemeClr val="bg1">
                    <a:lumMod val="95000"/>
                    <a:lumOff val="5000"/>
                  </a:schemeClr>
                </a:solidFill>
              </a:rPr>
              <a:t>За </a:t>
            </a:r>
            <a:r>
              <a:rPr lang="uk-UA" b="1" i="1" dirty="0" err="1" smtClean="0">
                <a:solidFill>
                  <a:schemeClr val="bg1">
                    <a:lumMod val="95000"/>
                    <a:lumOff val="5000"/>
                  </a:schemeClr>
                </a:solidFill>
              </a:rPr>
              <a:t>Сен-Жерменським</a:t>
            </a:r>
            <a:r>
              <a:rPr lang="uk-UA" b="1" i="1" dirty="0" smtClean="0">
                <a:solidFill>
                  <a:schemeClr val="bg1">
                    <a:lumMod val="95000"/>
                    <a:lumOff val="5000"/>
                  </a:schemeClr>
                </a:solidFill>
              </a:rPr>
              <a:t> договором:</a:t>
            </a:r>
          </a:p>
          <a:p>
            <a:pPr>
              <a:buFont typeface="Wingdings" pitchFamily="2" charset="2"/>
              <a:buChar char="Ø"/>
            </a:pPr>
            <a:r>
              <a:rPr lang="uk-UA" b="1" i="1" dirty="0" smtClean="0">
                <a:solidFill>
                  <a:schemeClr val="bg1">
                    <a:lumMod val="95000"/>
                    <a:lumOff val="5000"/>
                  </a:schemeClr>
                </a:solidFill>
              </a:rPr>
              <a:t>Відень визнавав незалежність Югославії, Чехословаччини, </a:t>
            </a:r>
            <a:r>
              <a:rPr lang="uk-UA" b="1" i="1" dirty="0" smtClean="0">
                <a:solidFill>
                  <a:schemeClr val="bg1">
                    <a:lumMod val="95000"/>
                    <a:lumOff val="5000"/>
                  </a:schemeClr>
                </a:solidFill>
              </a:rPr>
              <a:t>кордони </a:t>
            </a:r>
            <a:r>
              <a:rPr lang="uk-UA" b="1" i="1" dirty="0" smtClean="0">
                <a:solidFill>
                  <a:schemeClr val="bg1">
                    <a:lumMod val="95000"/>
                    <a:lumOff val="5000"/>
                  </a:schemeClr>
                </a:solidFill>
              </a:rPr>
              <a:t>Болгарії, Греції, Польщі, Румунії, Угорщини, Чехословаччини і Югославії;</a:t>
            </a:r>
          </a:p>
          <a:p>
            <a:pPr>
              <a:buFont typeface="Wingdings" pitchFamily="2" charset="2"/>
              <a:buChar char="Ø"/>
            </a:pPr>
            <a:r>
              <a:rPr lang="uk-UA" b="1" i="1" dirty="0" smtClean="0">
                <a:solidFill>
                  <a:schemeClr val="bg1">
                    <a:lumMod val="95000"/>
                    <a:lumOff val="5000"/>
                  </a:schemeClr>
                </a:solidFill>
              </a:rPr>
              <a:t>Австрія зобов'язувалася виконувати будь-які ухвали держав-переможниць щодо її колишніх володінь, приналежність яких не була визначена у договорі (це стосувалося, у першу чергу, Галичини, яку невдовзі остаточно приєднали до Польщі);</a:t>
            </a:r>
          </a:p>
          <a:p>
            <a:pPr>
              <a:buFont typeface="Wingdings" pitchFamily="2" charset="2"/>
              <a:buChar char="Ø"/>
            </a:pPr>
            <a:r>
              <a:rPr lang="uk-UA" b="1" i="1" dirty="0" smtClean="0">
                <a:solidFill>
                  <a:schemeClr val="bg1">
                    <a:lumMod val="95000"/>
                    <a:lumOff val="5000"/>
                  </a:schemeClr>
                </a:solidFill>
              </a:rPr>
              <a:t>У погодженні з постановами Версальського мирного договору </a:t>
            </a:r>
            <a:r>
              <a:rPr lang="uk-UA" b="1" i="1" dirty="0" err="1" smtClean="0">
                <a:solidFill>
                  <a:schemeClr val="bg1">
                    <a:lumMod val="95000"/>
                    <a:lumOff val="5000"/>
                  </a:schemeClr>
                </a:solidFill>
              </a:rPr>
              <a:t>Сен-Жерменський</a:t>
            </a:r>
            <a:r>
              <a:rPr lang="uk-UA" b="1" i="1" dirty="0" smtClean="0">
                <a:solidFill>
                  <a:schemeClr val="bg1">
                    <a:lumMod val="95000"/>
                    <a:lumOff val="5000"/>
                  </a:schemeClr>
                </a:solidFill>
              </a:rPr>
              <a:t> мирний договір зобов'язував Австрію відмовитись від прав у Марокко, </a:t>
            </a:r>
            <a:r>
              <a:rPr lang="uk-UA" b="1" i="1" dirty="0" smtClean="0">
                <a:solidFill>
                  <a:schemeClr val="bg1">
                    <a:lumMod val="95000"/>
                    <a:lumOff val="5000"/>
                  </a:schemeClr>
                </a:solidFill>
              </a:rPr>
              <a:t>Єгипті</a:t>
            </a:r>
            <a:r>
              <a:rPr lang="uk-UA" b="1" i="1" dirty="0" smtClean="0">
                <a:solidFill>
                  <a:schemeClr val="bg1">
                    <a:lumMod val="95000"/>
                    <a:lumOff val="5000"/>
                  </a:schemeClr>
                </a:solidFill>
              </a:rPr>
              <a:t>, Сіамі та Китаї;</a:t>
            </a:r>
          </a:p>
          <a:p>
            <a:pPr>
              <a:buFont typeface="Wingdings" pitchFamily="2" charset="2"/>
              <a:buChar char="Ø"/>
            </a:pPr>
            <a:r>
              <a:rPr lang="uk-UA" b="1" i="1" dirty="0" smtClean="0">
                <a:solidFill>
                  <a:schemeClr val="bg1">
                    <a:lumMod val="95000"/>
                    <a:lumOff val="5000"/>
                  </a:schemeClr>
                </a:solidFill>
              </a:rPr>
              <a:t>Австрія визнавала незалежність територій, які раніше входили в Російську імперію, і відміну </a:t>
            </a:r>
            <a:r>
              <a:rPr lang="uk-UA" b="1" i="1" dirty="0" err="1" smtClean="0">
                <a:solidFill>
                  <a:schemeClr val="bg1">
                    <a:lumMod val="95000"/>
                    <a:lumOff val="5000"/>
                  </a:schemeClr>
                </a:solidFill>
              </a:rPr>
              <a:t>Берестейського</a:t>
            </a:r>
            <a:r>
              <a:rPr lang="uk-UA" b="1" i="1" dirty="0" smtClean="0">
                <a:solidFill>
                  <a:schemeClr val="bg1">
                    <a:lumMod val="95000"/>
                    <a:lumOff val="5000"/>
                  </a:schemeClr>
                </a:solidFill>
              </a:rPr>
              <a:t> договору, а також право Росії на репарації з Австрії;</a:t>
            </a:r>
          </a:p>
          <a:p>
            <a:pPr>
              <a:buFont typeface="Wingdings" pitchFamily="2" charset="2"/>
              <a:buChar char="Ø"/>
            </a:pPr>
            <a:r>
              <a:rPr lang="uk-UA" b="1" i="1" dirty="0" smtClean="0">
                <a:solidFill>
                  <a:schemeClr val="bg1">
                    <a:lumMod val="95000"/>
                    <a:lumOff val="5000"/>
                  </a:schemeClr>
                </a:solidFill>
              </a:rPr>
              <a:t>Договір забороняв аншлюс, тобто приєднання Австрії до Німеччини або іншої держави;</a:t>
            </a:r>
          </a:p>
          <a:p>
            <a:pPr>
              <a:buFont typeface="Wingdings" pitchFamily="2" charset="2"/>
              <a:buChar char="Ø"/>
            </a:pPr>
            <a:r>
              <a:rPr lang="uk-UA" b="1" i="1" dirty="0" smtClean="0">
                <a:solidFill>
                  <a:schemeClr val="bg1">
                    <a:lumMod val="95000"/>
                    <a:lumOff val="5000"/>
                  </a:schemeClr>
                </a:solidFill>
              </a:rPr>
              <a:t>Воєнні статті договору встановлювали чисельність австрійських збройних сил у 30 тисяч чоловік, їй заборонялось мати військово-морський флот і військову авіацію;</a:t>
            </a:r>
          </a:p>
          <a:p>
            <a:pPr>
              <a:buFont typeface="Wingdings" pitchFamily="2" charset="2"/>
              <a:buChar char="Ø"/>
            </a:pPr>
            <a:r>
              <a:rPr lang="uk-UA" b="1" i="1" dirty="0" smtClean="0">
                <a:solidFill>
                  <a:schemeClr val="bg1">
                    <a:lumMod val="95000"/>
                    <a:lumOff val="5000"/>
                  </a:schemeClr>
                </a:solidFill>
              </a:rPr>
              <a:t>Австрія зобов'язувалась передати переможцям у рахунок репарацій весь торговельний і риболовецький флот;</a:t>
            </a:r>
          </a:p>
          <a:p>
            <a:pPr>
              <a:buFont typeface="Wingdings" pitchFamily="2" charset="2"/>
              <a:buChar char="Ø"/>
            </a:pPr>
            <a:r>
              <a:rPr lang="uk-UA" b="1" i="1" dirty="0" err="1" smtClean="0">
                <a:solidFill>
                  <a:schemeClr val="bg1">
                    <a:lumMod val="95000"/>
                    <a:lumOff val="5000"/>
                  </a:schemeClr>
                </a:solidFill>
              </a:rPr>
              <a:t>Сен-Жерменський</a:t>
            </a:r>
            <a:r>
              <a:rPr lang="uk-UA" b="1" i="1" dirty="0" smtClean="0">
                <a:solidFill>
                  <a:schemeClr val="bg1">
                    <a:lumMod val="95000"/>
                    <a:lumOff val="5000"/>
                  </a:schemeClr>
                </a:solidFill>
              </a:rPr>
              <a:t> мирний договір включав у себе статут Ліги Націй, Міжнародного бюро праці.</a:t>
            </a:r>
            <a:endParaRPr lang="uk-UA" b="1" i="1" dirty="0">
              <a:solidFill>
                <a:schemeClr val="bg1">
                  <a:lumMod val="95000"/>
                  <a:lumOff val="5000"/>
                </a:schemeClr>
              </a:solidFill>
            </a:endParaRPr>
          </a:p>
        </p:txBody>
      </p:sp>
    </p:spTree>
    <p:extLst>
      <p:ext uri="{BB962C8B-B14F-4D97-AF65-F5344CB8AC3E}">
        <p14:creationId xmlns="" xmlns:p14="http://schemas.microsoft.com/office/powerpoint/2010/main" val="3322079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FBEAC7"/>
            </a:gs>
            <a:gs pos="17999">
              <a:srgbClr val="FEE7F2"/>
            </a:gs>
            <a:gs pos="36000">
              <a:srgbClr val="7030A0"/>
            </a:gs>
            <a:gs pos="61000">
              <a:schemeClr val="accent6">
                <a:lumMod val="60000"/>
                <a:lumOff val="40000"/>
              </a:schemeClr>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1115616" y="0"/>
            <a:ext cx="6966972" cy="707886"/>
          </a:xfrm>
          <a:prstGeom prst="rect">
            <a:avLst/>
          </a:prstGeom>
          <a:noFill/>
        </p:spPr>
        <p:txBody>
          <a:bodyPr wrap="none" lIns="91440" tIns="45720" rIns="91440" bIns="45720">
            <a:spAutoFit/>
          </a:bodyPr>
          <a:lstStyle/>
          <a:p>
            <a:pPr algn="ctr"/>
            <a:r>
              <a:rPr lang="uk-UA" sz="40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Нейїський</a:t>
            </a:r>
            <a:r>
              <a:rPr lang="uk-UA" sz="40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мирний договір</a:t>
            </a:r>
            <a:endParaRPr lang="uk-UA" sz="40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5" name="Прямоугольник 4"/>
          <p:cNvSpPr/>
          <p:nvPr/>
        </p:nvSpPr>
        <p:spPr>
          <a:xfrm>
            <a:off x="0" y="1052736"/>
            <a:ext cx="9036496" cy="5632311"/>
          </a:xfrm>
          <a:prstGeom prst="rect">
            <a:avLst/>
          </a:prstGeom>
        </p:spPr>
        <p:txBody>
          <a:bodyPr wrap="square">
            <a:spAutoFit/>
          </a:bodyPr>
          <a:lstStyle/>
          <a:p>
            <a:pPr>
              <a:buFont typeface="Wingdings" pitchFamily="2" charset="2"/>
              <a:buChar char="Ø"/>
            </a:pPr>
            <a:r>
              <a:rPr lang="uk-UA" sz="2000" b="1" i="1" dirty="0" smtClean="0">
                <a:solidFill>
                  <a:schemeClr val="bg1">
                    <a:lumMod val="95000"/>
                    <a:lumOff val="5000"/>
                  </a:schemeClr>
                </a:solidFill>
              </a:rPr>
              <a:t>Основні положення</a:t>
            </a:r>
          </a:p>
          <a:p>
            <a:pPr>
              <a:buFont typeface="Wingdings" pitchFamily="2" charset="2"/>
              <a:buChar char="Ø"/>
            </a:pPr>
            <a:r>
              <a:rPr lang="uk-UA" sz="2000" b="1" i="1" dirty="0" smtClean="0">
                <a:solidFill>
                  <a:schemeClr val="bg1">
                    <a:lumMod val="95000"/>
                    <a:lumOff val="5000"/>
                  </a:schemeClr>
                </a:solidFill>
              </a:rPr>
              <a:t>За </a:t>
            </a:r>
            <a:r>
              <a:rPr lang="uk-UA" sz="2000" b="1" i="1" dirty="0" err="1" smtClean="0">
                <a:solidFill>
                  <a:schemeClr val="bg1">
                    <a:lumMod val="95000"/>
                    <a:lumOff val="5000"/>
                  </a:schemeClr>
                </a:solidFill>
              </a:rPr>
              <a:t>Нейїським</a:t>
            </a:r>
            <a:r>
              <a:rPr lang="uk-UA" sz="2000" b="1" i="1" dirty="0" smtClean="0">
                <a:solidFill>
                  <a:schemeClr val="bg1">
                    <a:lumMod val="95000"/>
                    <a:lumOff val="5000"/>
                  </a:schemeClr>
                </a:solidFill>
              </a:rPr>
              <a:t> договором від Болгарії до Королівства сербів, хорватів і словенців відійшли 4 райони загальною площею 2566 </a:t>
            </a:r>
            <a:r>
              <a:rPr lang="uk-UA" sz="2000" b="1" i="1" dirty="0" err="1" smtClean="0">
                <a:solidFill>
                  <a:schemeClr val="bg1">
                    <a:lumMod val="95000"/>
                    <a:lumOff val="5000"/>
                  </a:schemeClr>
                </a:solidFill>
              </a:rPr>
              <a:t>км²</a:t>
            </a:r>
            <a:r>
              <a:rPr lang="uk-UA" sz="2000" b="1" i="1" dirty="0" smtClean="0">
                <a:solidFill>
                  <a:schemeClr val="bg1">
                    <a:lumMod val="95000"/>
                    <a:lumOff val="5000"/>
                  </a:schemeClr>
                </a:solidFill>
              </a:rPr>
              <a:t> з містами </a:t>
            </a:r>
            <a:r>
              <a:rPr lang="uk-UA" sz="2000" b="1" i="1" dirty="0" err="1" smtClean="0">
                <a:solidFill>
                  <a:schemeClr val="bg1">
                    <a:lumMod val="95000"/>
                    <a:lumOff val="5000"/>
                  </a:schemeClr>
                </a:solidFill>
              </a:rPr>
              <a:t>Цариброд</a:t>
            </a:r>
            <a:r>
              <a:rPr lang="uk-UA" sz="2000" b="1" i="1" dirty="0" smtClean="0">
                <a:solidFill>
                  <a:schemeClr val="bg1">
                    <a:lumMod val="95000"/>
                    <a:lumOff val="5000"/>
                  </a:schemeClr>
                </a:solidFill>
              </a:rPr>
              <a:t>, </a:t>
            </a:r>
            <a:r>
              <a:rPr lang="uk-UA" sz="2000" b="1" i="1" dirty="0" err="1" smtClean="0">
                <a:solidFill>
                  <a:schemeClr val="bg1">
                    <a:lumMod val="95000"/>
                    <a:lumOff val="5000"/>
                  </a:schemeClr>
                </a:solidFill>
              </a:rPr>
              <a:t>Босилеград</a:t>
            </a:r>
            <a:r>
              <a:rPr lang="uk-UA" sz="2000" b="1" i="1" dirty="0" smtClean="0">
                <a:solidFill>
                  <a:schemeClr val="bg1">
                    <a:lumMod val="95000"/>
                    <a:lumOff val="5000"/>
                  </a:schemeClr>
                </a:solidFill>
              </a:rPr>
              <a:t> і </a:t>
            </a:r>
            <a:r>
              <a:rPr lang="uk-UA" sz="2000" b="1" i="1" dirty="0" err="1" smtClean="0">
                <a:solidFill>
                  <a:schemeClr val="bg1">
                    <a:lumMod val="95000"/>
                    <a:lumOff val="5000"/>
                  </a:schemeClr>
                </a:solidFill>
              </a:rPr>
              <a:t>Струмиця</a:t>
            </a:r>
            <a:r>
              <a:rPr lang="uk-UA" sz="2000" b="1" i="1" dirty="0" smtClean="0">
                <a:solidFill>
                  <a:schemeClr val="bg1">
                    <a:lumMod val="95000"/>
                    <a:lumOff val="5000"/>
                  </a:schemeClr>
                </a:solidFill>
              </a:rPr>
              <a:t>.</a:t>
            </a:r>
          </a:p>
          <a:p>
            <a:pPr>
              <a:buFont typeface="Wingdings" pitchFamily="2" charset="2"/>
              <a:buChar char="Ø"/>
            </a:pPr>
            <a:r>
              <a:rPr lang="uk-UA" sz="2000" b="1" i="1" dirty="0" smtClean="0">
                <a:solidFill>
                  <a:schemeClr val="bg1">
                    <a:lumMod val="95000"/>
                    <a:lumOff val="5000"/>
                  </a:schemeClr>
                </a:solidFill>
              </a:rPr>
              <a:t>Підтверджувався кордон з Румунією, встановлений Бухарестським мирним договором 1913, за яким Південна Добруджа залишилася за Румунією.</a:t>
            </a:r>
          </a:p>
          <a:p>
            <a:pPr>
              <a:buFont typeface="Wingdings" pitchFamily="2" charset="2"/>
              <a:buChar char="Ø"/>
            </a:pPr>
            <a:r>
              <a:rPr lang="uk-UA" sz="2000" b="1" i="1" dirty="0" smtClean="0">
                <a:solidFill>
                  <a:schemeClr val="bg1">
                    <a:lumMod val="95000"/>
                    <a:lumOff val="5000"/>
                  </a:schemeClr>
                </a:solidFill>
              </a:rPr>
              <a:t>Болгарія була позбавлена Західної </a:t>
            </a:r>
            <a:r>
              <a:rPr lang="uk-UA" sz="2000" b="1" i="1" dirty="0" smtClean="0">
                <a:solidFill>
                  <a:schemeClr val="bg1">
                    <a:lumMod val="95000"/>
                    <a:lumOff val="5000"/>
                  </a:schemeClr>
                </a:solidFill>
              </a:rPr>
              <a:t>Фракії </a:t>
            </a:r>
            <a:r>
              <a:rPr lang="uk-UA" sz="2000" b="1" i="1" dirty="0" smtClean="0">
                <a:solidFill>
                  <a:schemeClr val="bg1">
                    <a:lumMod val="95000"/>
                    <a:lumOff val="5000"/>
                  </a:schemeClr>
                </a:solidFill>
              </a:rPr>
              <a:t>(8,5 тис. </a:t>
            </a:r>
            <a:r>
              <a:rPr lang="uk-UA" sz="2000" b="1" i="1" dirty="0" err="1" smtClean="0">
                <a:solidFill>
                  <a:schemeClr val="bg1">
                    <a:lumMod val="95000"/>
                    <a:lumOff val="5000"/>
                  </a:schemeClr>
                </a:solidFill>
              </a:rPr>
              <a:t>км²</a:t>
            </a:r>
            <a:r>
              <a:rPr lang="uk-UA" sz="2000" b="1" i="1" dirty="0" smtClean="0">
                <a:solidFill>
                  <a:schemeClr val="bg1">
                    <a:lumMod val="95000"/>
                    <a:lumOff val="5000"/>
                  </a:schemeClr>
                </a:solidFill>
              </a:rPr>
              <a:t>) і з нею виходу в Егейське море. Західна Фракія переходила у розпорядження Великобританії, </a:t>
            </a:r>
            <a:r>
              <a:rPr lang="uk-UA" sz="2000" b="1" i="1" dirty="0" smtClean="0">
                <a:solidFill>
                  <a:schemeClr val="bg1">
                    <a:lumMod val="95000"/>
                    <a:lumOff val="5000"/>
                  </a:schemeClr>
                </a:solidFill>
              </a:rPr>
              <a:t>Італії</a:t>
            </a:r>
            <a:r>
              <a:rPr lang="uk-UA" sz="2000" b="1" i="1" dirty="0" smtClean="0">
                <a:solidFill>
                  <a:schemeClr val="bg1">
                    <a:lumMod val="95000"/>
                    <a:lumOff val="5000"/>
                  </a:schemeClr>
                </a:solidFill>
              </a:rPr>
              <a:t>, </a:t>
            </a:r>
            <a:r>
              <a:rPr lang="uk-UA" sz="2000" b="1" i="1" dirty="0" smtClean="0">
                <a:solidFill>
                  <a:schemeClr val="bg1">
                    <a:lumMod val="95000"/>
                    <a:lumOff val="5000"/>
                  </a:schemeClr>
                </a:solidFill>
              </a:rPr>
              <a:t>Франції</a:t>
            </a:r>
            <a:r>
              <a:rPr lang="uk-UA" sz="2000" b="1" i="1" dirty="0" smtClean="0">
                <a:solidFill>
                  <a:schemeClr val="bg1">
                    <a:lumMod val="95000"/>
                    <a:lumOff val="5000"/>
                  </a:schemeClr>
                </a:solidFill>
              </a:rPr>
              <a:t>, США та </a:t>
            </a:r>
            <a:r>
              <a:rPr lang="uk-UA" sz="2000" b="1" i="1" dirty="0" smtClean="0">
                <a:solidFill>
                  <a:schemeClr val="bg1">
                    <a:lumMod val="95000"/>
                    <a:lumOff val="5000"/>
                  </a:schemeClr>
                </a:solidFill>
              </a:rPr>
              <a:t>Японії..</a:t>
            </a:r>
            <a:endParaRPr lang="uk-UA" sz="2000" b="1" i="1" dirty="0" smtClean="0">
              <a:solidFill>
                <a:schemeClr val="bg1">
                  <a:lumMod val="95000"/>
                  <a:lumOff val="5000"/>
                </a:schemeClr>
              </a:solidFill>
            </a:endParaRPr>
          </a:p>
          <a:p>
            <a:pPr>
              <a:buFont typeface="Wingdings" pitchFamily="2" charset="2"/>
              <a:buChar char="Ø"/>
            </a:pPr>
            <a:r>
              <a:rPr lang="uk-UA" sz="2000" b="1" i="1" dirty="0" smtClean="0">
                <a:solidFill>
                  <a:schemeClr val="bg1">
                    <a:lumMod val="95000"/>
                    <a:lumOff val="5000"/>
                  </a:schemeClr>
                </a:solidFill>
              </a:rPr>
              <a:t>Болгарія зобов'язалася виплатити репарації в 2,25 млрд. золотих франків. Її господарство та фінанси були поставлені під контроль Міжсоюзної комісії з представників Великобританії, Франції та Італії. </a:t>
            </a:r>
          </a:p>
          <a:p>
            <a:pPr>
              <a:buFont typeface="Wingdings" pitchFamily="2" charset="2"/>
              <a:buChar char="Ø"/>
            </a:pPr>
            <a:r>
              <a:rPr lang="uk-UA" sz="2000" b="1" i="1" dirty="0" smtClean="0">
                <a:solidFill>
                  <a:schemeClr val="bg1">
                    <a:lumMod val="95000"/>
                    <a:lumOff val="5000"/>
                  </a:schemeClr>
                </a:solidFill>
              </a:rPr>
              <a:t>У 1923 і 1930 були переглянуті статті про репарації, у 1938 — про військових обмеженнях. У 1940 Південна Добруджа (згідно з Болгарсько-Румунським договором від 7 вересня 1940 р.) повернена Болгарії.</a:t>
            </a:r>
            <a:endParaRPr lang="uk-UA" sz="2000" b="1" i="1" dirty="0">
              <a:solidFill>
                <a:schemeClr val="bg1">
                  <a:lumMod val="95000"/>
                  <a:lumOff val="5000"/>
                </a:schemeClr>
              </a:solidFill>
            </a:endParaRPr>
          </a:p>
        </p:txBody>
      </p:sp>
      <p:sp>
        <p:nvSpPr>
          <p:cNvPr id="7" name="Прямоугольник 6"/>
          <p:cNvSpPr/>
          <p:nvPr/>
        </p:nvSpPr>
        <p:spPr>
          <a:xfrm>
            <a:off x="899592" y="548680"/>
            <a:ext cx="7380547" cy="584775"/>
          </a:xfrm>
          <a:prstGeom prst="rect">
            <a:avLst/>
          </a:prstGeom>
          <a:noFill/>
        </p:spPr>
        <p:txBody>
          <a:bodyPr wrap="square" lIns="91440" tIns="45720" rIns="91440" bIns="45720">
            <a:spAutoFit/>
          </a:bodyPr>
          <a:lstStyle/>
          <a:p>
            <a:pPr algn="ctr"/>
            <a:r>
              <a:rPr lang="uk-UA"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hlinkClick r:id="rId2" tooltip="27 листопада"/>
              </a:rPr>
              <a:t>27 листопада</a:t>
            </a:r>
            <a:r>
              <a:rPr lang="uk-UA"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a:t>
            </a:r>
            <a:r>
              <a:rPr lang="uk-UA"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hlinkClick r:id="rId3" tooltip="1919"/>
              </a:rPr>
              <a:t>1919</a:t>
            </a:r>
            <a:r>
              <a:rPr lang="uk-UA" sz="32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р</a:t>
            </a:r>
            <a:endParaRPr lang="uk-UA" sz="32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 xmlns:p14="http://schemas.microsoft.com/office/powerpoint/2010/main" val="23136480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25000">
              <a:srgbClr val="FF6633"/>
            </a:gs>
            <a:gs pos="50000">
              <a:schemeClr val="accent4">
                <a:lumMod val="75000"/>
              </a:schemeClr>
            </a:gs>
            <a:gs pos="75000">
              <a:schemeClr val="accent5">
                <a:lumMod val="40000"/>
                <a:lumOff val="60000"/>
              </a:schemeClr>
            </a:gs>
            <a:gs pos="100000">
              <a:srgbClr val="3366FF"/>
            </a:gs>
          </a:gsLst>
          <a:lin ang="5400000" scaled="0"/>
        </a:gradFill>
        <a:effectLst/>
      </p:bgPr>
    </p:bg>
    <p:spTree>
      <p:nvGrpSpPr>
        <p:cNvPr id="1" name=""/>
        <p:cNvGrpSpPr/>
        <p:nvPr/>
      </p:nvGrpSpPr>
      <p:grpSpPr>
        <a:xfrm>
          <a:off x="0" y="0"/>
          <a:ext cx="0" cy="0"/>
          <a:chOff x="0" y="0"/>
          <a:chExt cx="0" cy="0"/>
        </a:xfrm>
      </p:grpSpPr>
      <p:sp>
        <p:nvSpPr>
          <p:cNvPr id="5" name="Прямоугольник 4"/>
          <p:cNvSpPr/>
          <p:nvPr/>
        </p:nvSpPr>
        <p:spPr>
          <a:xfrm>
            <a:off x="103032" y="116632"/>
            <a:ext cx="9081332" cy="646331"/>
          </a:xfrm>
          <a:prstGeom prst="rect">
            <a:avLst/>
          </a:prstGeom>
          <a:noFill/>
        </p:spPr>
        <p:txBody>
          <a:bodyPr wrap="none" lIns="91440" tIns="45720" rIns="91440" bIns="45720">
            <a:spAutoFit/>
          </a:bodyPr>
          <a:lstStyle/>
          <a:p>
            <a:pPr algn="ctr"/>
            <a:r>
              <a:rPr lang="uk-UA" sz="36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Тріанонський</a:t>
            </a:r>
            <a:r>
              <a:rPr lang="uk-UA"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uk-UA"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договір 4 серпня 1912 р.</a:t>
            </a:r>
            <a:endParaRPr lang="uk-UA"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Прямоугольник 5"/>
          <p:cNvSpPr/>
          <p:nvPr/>
        </p:nvSpPr>
        <p:spPr>
          <a:xfrm>
            <a:off x="539552" y="1052736"/>
            <a:ext cx="8280920" cy="5632311"/>
          </a:xfrm>
          <a:prstGeom prst="rect">
            <a:avLst/>
          </a:prstGeom>
        </p:spPr>
        <p:txBody>
          <a:bodyPr wrap="square">
            <a:spAutoFit/>
          </a:bodyPr>
          <a:lstStyle/>
          <a:p>
            <a:pPr>
              <a:buFont typeface="Wingdings" pitchFamily="2" charset="2"/>
              <a:buChar char="Ø"/>
            </a:pPr>
            <a:r>
              <a:rPr lang="uk-UA" sz="2000" b="1" i="1" dirty="0" err="1" smtClean="0">
                <a:solidFill>
                  <a:schemeClr val="bg1">
                    <a:lumMod val="95000"/>
                    <a:lumOff val="5000"/>
                  </a:schemeClr>
                </a:solidFill>
              </a:rPr>
              <a:t>Тріанонський</a:t>
            </a:r>
            <a:r>
              <a:rPr lang="uk-UA" sz="2000" b="1" i="1" dirty="0" smtClean="0">
                <a:solidFill>
                  <a:schemeClr val="bg1">
                    <a:lumMod val="95000"/>
                    <a:lumOff val="5000"/>
                  </a:schemeClr>
                </a:solidFill>
              </a:rPr>
              <a:t> мирний договір став складовою частиною Версальсько-Вашингтонської системи. Вступив у силу з 26 </a:t>
            </a:r>
            <a:r>
              <a:rPr lang="uk-UA" sz="2000" b="1" i="1" dirty="0" smtClean="0">
                <a:solidFill>
                  <a:schemeClr val="bg1">
                    <a:lumMod val="95000"/>
                    <a:lumOff val="5000"/>
                  </a:schemeClr>
                </a:solidFill>
              </a:rPr>
              <a:t>липня 1921р</a:t>
            </a:r>
            <a:r>
              <a:rPr lang="uk-UA" sz="2000" b="1" i="1" dirty="0" smtClean="0">
                <a:solidFill>
                  <a:schemeClr val="bg1">
                    <a:lumMod val="95000"/>
                    <a:lumOff val="5000"/>
                  </a:schemeClr>
                </a:solidFill>
              </a:rPr>
              <a:t>. </a:t>
            </a:r>
            <a:r>
              <a:rPr lang="uk-UA" sz="2000" b="1" i="1" dirty="0" err="1" smtClean="0">
                <a:solidFill>
                  <a:schemeClr val="bg1">
                    <a:lumMod val="95000"/>
                    <a:lumOff val="5000"/>
                  </a:schemeClr>
                </a:solidFill>
              </a:rPr>
              <a:t>Т.м.д</a:t>
            </a:r>
            <a:r>
              <a:rPr lang="uk-UA" sz="2000" b="1" i="1" dirty="0" smtClean="0">
                <a:solidFill>
                  <a:schemeClr val="bg1">
                    <a:lumMod val="95000"/>
                    <a:lumOff val="5000"/>
                  </a:schemeClr>
                </a:solidFill>
              </a:rPr>
              <a:t>. зафіксував розпад Австро-Угорщини, визнав раніше встановлені кордони сусідніх держав.</a:t>
            </a:r>
          </a:p>
          <a:p>
            <a:pPr>
              <a:buFont typeface="Wingdings" pitchFamily="2" charset="2"/>
              <a:buChar char="Ø"/>
            </a:pPr>
            <a:r>
              <a:rPr lang="uk-UA" sz="2000" b="1" i="1" dirty="0" smtClean="0">
                <a:solidFill>
                  <a:schemeClr val="bg1">
                    <a:lumMod val="95000"/>
                    <a:lumOff val="5000"/>
                  </a:schemeClr>
                </a:solidFill>
              </a:rPr>
              <a:t>За </a:t>
            </a:r>
            <a:r>
              <a:rPr lang="uk-UA" sz="2000" b="1" i="1" dirty="0" err="1" smtClean="0">
                <a:solidFill>
                  <a:schemeClr val="bg1">
                    <a:lumMod val="95000"/>
                    <a:lumOff val="5000"/>
                  </a:schemeClr>
                </a:solidFill>
              </a:rPr>
              <a:t>Тріанонським</a:t>
            </a:r>
            <a:r>
              <a:rPr lang="uk-UA" sz="2000" b="1" i="1" dirty="0" smtClean="0">
                <a:solidFill>
                  <a:schemeClr val="bg1">
                    <a:lumMod val="95000"/>
                    <a:lumOff val="5000"/>
                  </a:schemeClr>
                </a:solidFill>
              </a:rPr>
              <a:t> мирним договором Підкарпатська Русь (Закарпаття) та Словаччина були включені до складу Чехословаччини; </a:t>
            </a:r>
            <a:r>
              <a:rPr lang="uk-UA" sz="2000" b="1" i="1" dirty="0" err="1" smtClean="0">
                <a:solidFill>
                  <a:schemeClr val="bg1">
                    <a:lumMod val="95000"/>
                    <a:lumOff val="5000"/>
                  </a:schemeClr>
                </a:solidFill>
              </a:rPr>
              <a:t>Трансільванія-</a:t>
            </a:r>
            <a:r>
              <a:rPr lang="uk-UA" sz="2000" b="1" i="1" dirty="0" smtClean="0">
                <a:solidFill>
                  <a:schemeClr val="bg1">
                    <a:lumMod val="95000"/>
                    <a:lumOff val="5000"/>
                  </a:schemeClr>
                </a:solidFill>
              </a:rPr>
              <a:t> східна частина </a:t>
            </a:r>
            <a:r>
              <a:rPr lang="uk-UA" sz="2000" b="1" i="1" dirty="0" err="1" smtClean="0">
                <a:solidFill>
                  <a:schemeClr val="bg1">
                    <a:lumMod val="95000"/>
                    <a:lumOff val="5000"/>
                  </a:schemeClr>
                </a:solidFill>
              </a:rPr>
              <a:t>Банату</a:t>
            </a:r>
            <a:r>
              <a:rPr lang="uk-UA" sz="2000" b="1" i="1" dirty="0" smtClean="0">
                <a:solidFill>
                  <a:schemeClr val="bg1">
                    <a:lumMod val="95000"/>
                    <a:lumOff val="5000"/>
                  </a:schemeClr>
                </a:solidFill>
              </a:rPr>
              <a:t> , передавались Румунії; Хорватія, Воєводина і Західний </a:t>
            </a:r>
            <a:r>
              <a:rPr lang="uk-UA" sz="2000" b="1" i="1" dirty="0" err="1" smtClean="0">
                <a:solidFill>
                  <a:schemeClr val="bg1">
                    <a:lumMod val="95000"/>
                    <a:lumOff val="5000"/>
                  </a:schemeClr>
                </a:solidFill>
              </a:rPr>
              <a:t>Банат</a:t>
            </a:r>
            <a:r>
              <a:rPr lang="uk-UA" sz="2000" b="1" i="1" dirty="0" smtClean="0">
                <a:solidFill>
                  <a:schemeClr val="bg1">
                    <a:lumMod val="95000"/>
                    <a:lumOff val="5000"/>
                  </a:schemeClr>
                </a:solidFill>
              </a:rPr>
              <a:t> — Королівству СХС; провінція </a:t>
            </a:r>
            <a:r>
              <a:rPr lang="uk-UA" sz="2000" b="1" i="1" dirty="0" err="1" smtClean="0">
                <a:solidFill>
                  <a:schemeClr val="bg1">
                    <a:lumMod val="95000"/>
                    <a:lumOff val="5000"/>
                  </a:schemeClr>
                </a:solidFill>
              </a:rPr>
              <a:t>Бургенлянд</a:t>
            </a:r>
            <a:r>
              <a:rPr lang="uk-UA" sz="2000" b="1" i="1" dirty="0" smtClean="0">
                <a:solidFill>
                  <a:schemeClr val="bg1">
                    <a:lumMod val="95000"/>
                    <a:lumOff val="5000"/>
                  </a:schemeClr>
                </a:solidFill>
              </a:rPr>
              <a:t> — Австрії. Угорщина відмовлялася від будь-яких прав на порт Рієку (Фіуме), визнавала незалежність Чехословаччини і Королівства СХС, зобов'язувалась визнати відміну </a:t>
            </a:r>
            <a:r>
              <a:rPr lang="uk-UA" sz="2000" b="1" i="1" dirty="0" err="1" smtClean="0">
                <a:solidFill>
                  <a:schemeClr val="bg1">
                    <a:lumMod val="95000"/>
                    <a:lumOff val="5000"/>
                  </a:schemeClr>
                </a:solidFill>
              </a:rPr>
              <a:t>Берестейського</a:t>
            </a:r>
            <a:r>
              <a:rPr lang="uk-UA" sz="2000" b="1" i="1" dirty="0" smtClean="0">
                <a:solidFill>
                  <a:schemeClr val="bg1">
                    <a:lumMod val="95000"/>
                    <a:lumOff val="5000"/>
                  </a:schemeClr>
                </a:solidFill>
              </a:rPr>
              <a:t> миру 1918р.</a:t>
            </a:r>
          </a:p>
          <a:p>
            <a:pPr>
              <a:buFont typeface="Wingdings" pitchFamily="2" charset="2"/>
              <a:buChar char="Ø"/>
            </a:pPr>
            <a:r>
              <a:rPr lang="uk-UA" sz="2000" b="1" i="1" dirty="0" smtClean="0">
                <a:solidFill>
                  <a:schemeClr val="bg1">
                    <a:lumMod val="95000"/>
                    <a:lumOff val="5000"/>
                  </a:schemeClr>
                </a:solidFill>
              </a:rPr>
              <a:t>Виконання умов </a:t>
            </a:r>
            <a:r>
              <a:rPr lang="uk-UA" sz="2000" b="1" i="1" dirty="0" err="1" smtClean="0">
                <a:solidFill>
                  <a:schemeClr val="bg1">
                    <a:lumMod val="95000"/>
                    <a:lumOff val="5000"/>
                  </a:schemeClr>
                </a:solidFill>
              </a:rPr>
              <a:t>Тріанонського</a:t>
            </a:r>
            <a:r>
              <a:rPr lang="uk-UA" sz="2000" b="1" i="1" dirty="0" smtClean="0">
                <a:solidFill>
                  <a:schemeClr val="bg1">
                    <a:lumMod val="95000"/>
                    <a:lumOff val="5000"/>
                  </a:schemeClr>
                </a:solidFill>
              </a:rPr>
              <a:t> мирного договору призвело до втрати Угорщиною довоєнної території та зменшення населення більш як удвічі в порівнянні з 1914. Угорщині заборонялось мати на озброєнні авіацію, танки, важку артилерію. </a:t>
            </a:r>
            <a:endParaRPr lang="uk-UA" sz="2000" b="1" i="1" dirty="0">
              <a:solidFill>
                <a:schemeClr val="bg1">
                  <a:lumMod val="95000"/>
                  <a:lumOff val="5000"/>
                </a:schemeClr>
              </a:solidFill>
            </a:endParaRPr>
          </a:p>
        </p:txBody>
      </p:sp>
    </p:spTree>
    <p:extLst>
      <p:ext uri="{BB962C8B-B14F-4D97-AF65-F5344CB8AC3E}">
        <p14:creationId xmlns="" xmlns:p14="http://schemas.microsoft.com/office/powerpoint/2010/main" val="2041780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00B0F0"/>
            </a:gs>
            <a:gs pos="70000">
              <a:srgbClr val="FFFF00"/>
            </a:gs>
            <a:gs pos="100000">
              <a:srgbClr val="FFC000"/>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828600" y="116632"/>
            <a:ext cx="10846001" cy="523220"/>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ru-RU" sz="2800" b="1" cap="none" spc="150" dirty="0" err="1" smtClean="0">
                <a:ln w="11430"/>
                <a:solidFill>
                  <a:srgbClr val="F8F8F8"/>
                </a:solidFill>
                <a:effectLst>
                  <a:outerShdw blurRad="25400" algn="tl" rotWithShape="0">
                    <a:srgbClr val="000000">
                      <a:alpha val="43000"/>
                    </a:srgbClr>
                  </a:outerShdw>
                </a:effectLst>
              </a:rPr>
              <a:t>Лозаннський</a:t>
            </a:r>
            <a:r>
              <a:rPr lang="ru-RU" sz="2800" b="1" cap="none" spc="150" dirty="0" smtClean="0">
                <a:ln w="11430"/>
                <a:solidFill>
                  <a:srgbClr val="F8F8F8"/>
                </a:solidFill>
                <a:effectLst>
                  <a:outerShdw blurRad="25400" algn="tl" rotWithShape="0">
                    <a:srgbClr val="000000">
                      <a:alpha val="43000"/>
                    </a:srgbClr>
                  </a:outerShdw>
                </a:effectLst>
              </a:rPr>
              <a:t> </a:t>
            </a:r>
            <a:r>
              <a:rPr lang="ru-RU" sz="2800" b="1" cap="none" spc="150" dirty="0" err="1" smtClean="0">
                <a:ln w="11430"/>
                <a:solidFill>
                  <a:srgbClr val="F8F8F8"/>
                </a:solidFill>
                <a:effectLst>
                  <a:outerShdw blurRad="25400" algn="tl" rotWithShape="0">
                    <a:srgbClr val="000000">
                      <a:alpha val="43000"/>
                    </a:srgbClr>
                  </a:outerShdw>
                </a:effectLst>
              </a:rPr>
              <a:t>мирний</a:t>
            </a:r>
            <a:r>
              <a:rPr lang="ru-RU" sz="2800" b="1" cap="none" spc="150" dirty="0" smtClean="0">
                <a:ln w="11430"/>
                <a:solidFill>
                  <a:srgbClr val="F8F8F8"/>
                </a:solidFill>
                <a:effectLst>
                  <a:outerShdw blurRad="25400" algn="tl" rotWithShape="0">
                    <a:srgbClr val="000000">
                      <a:alpha val="43000"/>
                    </a:srgbClr>
                  </a:outerShdw>
                </a:effectLst>
              </a:rPr>
              <a:t> </a:t>
            </a:r>
            <a:r>
              <a:rPr lang="ru-RU" sz="2800" b="1" cap="none" spc="150" dirty="0" err="1" smtClean="0">
                <a:ln w="11430"/>
                <a:solidFill>
                  <a:srgbClr val="F8F8F8"/>
                </a:solidFill>
                <a:effectLst>
                  <a:outerShdw blurRad="25400" algn="tl" rotWithShape="0">
                    <a:srgbClr val="000000">
                      <a:alpha val="43000"/>
                    </a:srgbClr>
                  </a:outerShdw>
                </a:effectLst>
              </a:rPr>
              <a:t>договір</a:t>
            </a:r>
            <a:r>
              <a:rPr lang="ru-RU" sz="2800" b="1" cap="none" spc="150" dirty="0" smtClean="0">
                <a:ln w="11430"/>
                <a:solidFill>
                  <a:srgbClr val="F8F8F8"/>
                </a:solidFill>
                <a:effectLst>
                  <a:outerShdw blurRad="25400" algn="tl" rotWithShape="0">
                    <a:srgbClr val="000000">
                      <a:alpha val="43000"/>
                    </a:srgbClr>
                  </a:outerShdw>
                </a:effectLst>
              </a:rPr>
              <a:t> </a:t>
            </a:r>
            <a:r>
              <a:rPr lang="ru-RU" sz="2800" b="1" cap="none" spc="150" dirty="0" smtClean="0">
                <a:ln w="11430"/>
                <a:solidFill>
                  <a:schemeClr val="tx1">
                    <a:lumMod val="95000"/>
                  </a:schemeClr>
                </a:solidFill>
                <a:effectLst>
                  <a:outerShdw blurRad="25400" algn="tl" rotWithShape="0">
                    <a:srgbClr val="000000">
                      <a:alpha val="43000"/>
                    </a:srgbClr>
                  </a:outerShdw>
                </a:effectLst>
                <a:hlinkClick r:id="rId2" tooltip="24 липня"/>
              </a:rPr>
              <a:t>24 </a:t>
            </a:r>
            <a:r>
              <a:rPr lang="ru-RU" sz="2800" b="1" cap="none" spc="150" dirty="0" err="1" smtClean="0">
                <a:ln w="11430"/>
                <a:solidFill>
                  <a:schemeClr val="tx1">
                    <a:lumMod val="95000"/>
                  </a:schemeClr>
                </a:solidFill>
                <a:effectLst>
                  <a:outerShdw blurRad="25400" algn="tl" rotWithShape="0">
                    <a:srgbClr val="000000">
                      <a:alpha val="43000"/>
                    </a:srgbClr>
                  </a:outerShdw>
                </a:effectLst>
                <a:hlinkClick r:id="rId2" tooltip="24 липня"/>
              </a:rPr>
              <a:t>липня</a:t>
            </a:r>
            <a:r>
              <a:rPr lang="ru-RU" sz="2800" b="1" cap="none" spc="150" dirty="0" smtClean="0">
                <a:ln w="11430"/>
                <a:solidFill>
                  <a:schemeClr val="tx1">
                    <a:lumMod val="95000"/>
                  </a:schemeClr>
                </a:solidFill>
                <a:effectLst>
                  <a:outerShdw blurRad="25400" algn="tl" rotWithShape="0">
                    <a:srgbClr val="000000">
                      <a:alpha val="43000"/>
                    </a:srgbClr>
                  </a:outerShdw>
                </a:effectLst>
              </a:rPr>
              <a:t> </a:t>
            </a:r>
            <a:r>
              <a:rPr lang="ru-RU" sz="2800" b="1" cap="none" spc="150" dirty="0" smtClean="0">
                <a:ln w="11430"/>
                <a:solidFill>
                  <a:schemeClr val="tx1">
                    <a:lumMod val="95000"/>
                  </a:schemeClr>
                </a:solidFill>
                <a:effectLst>
                  <a:outerShdw blurRad="25400" algn="tl" rotWithShape="0">
                    <a:srgbClr val="000000">
                      <a:alpha val="43000"/>
                    </a:srgbClr>
                  </a:outerShdw>
                </a:effectLst>
                <a:hlinkClick r:id="rId3" tooltip="1923"/>
              </a:rPr>
              <a:t>1923</a:t>
            </a:r>
            <a:r>
              <a:rPr lang="ru-RU" sz="2800" b="1" cap="none" spc="150" dirty="0" smtClean="0">
                <a:ln w="11430"/>
                <a:solidFill>
                  <a:schemeClr val="tx1">
                    <a:lumMod val="95000"/>
                  </a:schemeClr>
                </a:solidFill>
                <a:effectLst>
                  <a:outerShdw blurRad="25400" algn="tl" rotWithShape="0">
                    <a:srgbClr val="000000">
                      <a:alpha val="43000"/>
                    </a:srgbClr>
                  </a:outerShdw>
                </a:effectLst>
              </a:rPr>
              <a:t> </a:t>
            </a:r>
            <a:endParaRPr lang="uk-UA" sz="2800" b="1" cap="none" spc="150" dirty="0">
              <a:ln w="11430"/>
              <a:solidFill>
                <a:schemeClr val="tx1">
                  <a:lumMod val="95000"/>
                </a:schemeClr>
              </a:solidFill>
              <a:effectLst>
                <a:outerShdw blurRad="25400" algn="tl" rotWithShape="0">
                  <a:srgbClr val="000000">
                    <a:alpha val="43000"/>
                  </a:srgbClr>
                </a:outerShdw>
              </a:effectLst>
            </a:endParaRPr>
          </a:p>
        </p:txBody>
      </p:sp>
      <p:sp>
        <p:nvSpPr>
          <p:cNvPr id="5" name="Прямоугольник 4"/>
          <p:cNvSpPr/>
          <p:nvPr/>
        </p:nvSpPr>
        <p:spPr>
          <a:xfrm>
            <a:off x="0" y="1340768"/>
            <a:ext cx="9324528" cy="5016758"/>
          </a:xfrm>
          <a:prstGeom prst="rect">
            <a:avLst/>
          </a:prstGeom>
        </p:spPr>
        <p:txBody>
          <a:bodyPr wrap="square">
            <a:spAutoFit/>
          </a:bodyPr>
          <a:lstStyle/>
          <a:p>
            <a:r>
              <a:rPr lang="uk-UA" sz="2000" b="1" i="1" dirty="0" smtClean="0">
                <a:solidFill>
                  <a:schemeClr val="bg1">
                    <a:lumMod val="95000"/>
                    <a:lumOff val="5000"/>
                  </a:schemeClr>
                </a:solidFill>
              </a:rPr>
              <a:t>Територіальні статті договору (ст. 2-22) встановлювали нові кордони Туреччини, юридично оформляючи тим самим розпад Османської імперії. Питання про межі між Туреччиною та Іраком (суперечка про Мосулу) та відкладалося до визначення її Туреччиною та Великобританією, а за «відсутності узгодження» між ними передавалося </a:t>
            </a:r>
            <a:r>
              <a:rPr lang="uk-UA" sz="2000" b="1" i="1" dirty="0" smtClean="0">
                <a:solidFill>
                  <a:schemeClr val="bg1">
                    <a:lumMod val="95000"/>
                    <a:lumOff val="5000"/>
                  </a:schemeClr>
                </a:solidFill>
                <a:hlinkClick r:id="rId4" tooltip="Ліга націй"/>
              </a:rPr>
              <a:t>Лізі Націй</a:t>
            </a:r>
            <a:r>
              <a:rPr lang="uk-UA" sz="2000" b="1" i="1" dirty="0" smtClean="0">
                <a:solidFill>
                  <a:schemeClr val="bg1">
                    <a:lumMod val="95000"/>
                    <a:lumOff val="5000"/>
                  </a:schemeClr>
                </a:solidFill>
              </a:rPr>
              <a:t>.</a:t>
            </a:r>
          </a:p>
          <a:p>
            <a:r>
              <a:rPr lang="uk-UA" sz="2000" b="1" i="1" dirty="0" smtClean="0">
                <a:solidFill>
                  <a:schemeClr val="bg1">
                    <a:lumMod val="95000"/>
                    <a:lumOff val="5000"/>
                  </a:schemeClr>
                </a:solidFill>
              </a:rPr>
              <a:t>Договір скасував режим капітуляції у Туреччині (ст. 28), економічні та політичні привілеї іноземців, міжнародний фінансовий контроль над Туреччиною. Остання погодилася зі свого боку на виплату частини османського боргу (зовнішнього боргу Османської імперії) (ст. 46).</a:t>
            </a:r>
          </a:p>
          <a:p>
            <a:r>
              <a:rPr lang="uk-UA" sz="2000" b="1" i="1" dirty="0" smtClean="0">
                <a:solidFill>
                  <a:schemeClr val="bg1">
                    <a:lumMod val="95000"/>
                    <a:lumOff val="5000"/>
                  </a:schemeClr>
                </a:solidFill>
              </a:rPr>
              <a:t>Незважаючи на деякі несприятливі для Туреччини умови, Лозаннський мирний договір в цілому став великою перемогою Туреччини, свідчив про міжнародне визнання незалежної турецької держави, що виникла в результаті </a:t>
            </a:r>
            <a:r>
              <a:rPr lang="uk-UA" sz="2000" b="1" i="1" dirty="0" err="1" smtClean="0">
                <a:solidFill>
                  <a:schemeClr val="bg1">
                    <a:lumMod val="95000"/>
                    <a:lumOff val="5000"/>
                  </a:schemeClr>
                </a:solidFill>
              </a:rPr>
              <a:t>Кемалістської</a:t>
            </a:r>
            <a:r>
              <a:rPr lang="uk-UA" sz="2000" b="1" i="1" dirty="0" smtClean="0">
                <a:solidFill>
                  <a:schemeClr val="bg1">
                    <a:lumMod val="95000"/>
                    <a:lumOff val="5000"/>
                  </a:schemeClr>
                </a:solidFill>
              </a:rPr>
              <a:t> революції. Він означав крах імперіалістичних планів щодо Туреччини, зокрема пов'язаних із кабальним Севрським мирним договором 1920.</a:t>
            </a:r>
            <a:endParaRPr lang="uk-UA" sz="2000" b="1" i="1" dirty="0">
              <a:solidFill>
                <a:schemeClr val="bg1">
                  <a:lumMod val="95000"/>
                  <a:lumOff val="5000"/>
                </a:schemeClr>
              </a:solidFill>
            </a:endParaRPr>
          </a:p>
        </p:txBody>
      </p:sp>
    </p:spTree>
    <p:extLst>
      <p:ext uri="{BB962C8B-B14F-4D97-AF65-F5344CB8AC3E}">
        <p14:creationId xmlns="" xmlns:p14="http://schemas.microsoft.com/office/powerpoint/2010/main" val="14308754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42000">
              <a:srgbClr val="FFFF00"/>
            </a:gs>
            <a:gs pos="83000">
              <a:srgbClr val="7030A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915816" y="5085184"/>
            <a:ext cx="5131296" cy="1222375"/>
          </a:xfrm>
        </p:spPr>
        <p:txBody>
          <a:bodyPr>
            <a:noAutofit/>
          </a:bodyPr>
          <a:lstStyle/>
          <a:p>
            <a:pPr algn="ctr"/>
            <a:r>
              <a:rPr lang="uk-UA" sz="3200" dirty="0" smtClean="0"/>
              <a:t>Презентацію</a:t>
            </a:r>
            <a:br>
              <a:rPr lang="uk-UA" sz="3200" dirty="0" smtClean="0"/>
            </a:br>
            <a:r>
              <a:rPr lang="uk-UA" sz="3200" dirty="0" smtClean="0"/>
              <a:t>Підготувала </a:t>
            </a:r>
            <a:br>
              <a:rPr lang="uk-UA" sz="3200" dirty="0" smtClean="0"/>
            </a:br>
            <a:r>
              <a:rPr lang="uk-UA" sz="3200" dirty="0" err="1" smtClean="0"/>
              <a:t>Дорощук</a:t>
            </a:r>
            <a:r>
              <a:rPr lang="uk-UA" sz="3200" dirty="0" smtClean="0"/>
              <a:t> Соломія. </a:t>
            </a:r>
            <a:endParaRPr lang="uk-UA"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72000">
              <a:srgbClr val="FFFF00"/>
            </a:gs>
            <a:gs pos="25000">
              <a:srgbClr val="21D6E0"/>
            </a:gs>
            <a:gs pos="75000">
              <a:srgbClr val="92D050"/>
            </a:gs>
            <a:gs pos="100000">
              <a:srgbClr val="005CBF"/>
            </a:gs>
          </a:gsLst>
          <a:lin ang="5400000" scaled="0"/>
        </a:gradFill>
        <a:effectLst/>
      </p:bgPr>
    </p:bg>
    <p:spTree>
      <p:nvGrpSpPr>
        <p:cNvPr id="1" name=""/>
        <p:cNvGrpSpPr/>
        <p:nvPr/>
      </p:nvGrpSpPr>
      <p:grpSpPr>
        <a:xfrm>
          <a:off x="0" y="0"/>
          <a:ext cx="0" cy="0"/>
          <a:chOff x="0" y="0"/>
          <a:chExt cx="0" cy="0"/>
        </a:xfrm>
      </p:grpSpPr>
      <p:sp>
        <p:nvSpPr>
          <p:cNvPr id="5" name="Прямоугольник 4"/>
          <p:cNvSpPr/>
          <p:nvPr/>
        </p:nvSpPr>
        <p:spPr>
          <a:xfrm>
            <a:off x="1259632" y="116632"/>
            <a:ext cx="6720108" cy="707886"/>
          </a:xfrm>
          <a:prstGeom prst="rect">
            <a:avLst/>
          </a:prstGeom>
          <a:noFill/>
        </p:spPr>
        <p:txBody>
          <a:bodyPr wrap="none" lIns="91440" tIns="45720" rIns="91440" bIns="45720">
            <a:spAutoFit/>
          </a:bodyPr>
          <a:lstStyle/>
          <a:p>
            <a:pPr algn="ctr"/>
            <a:r>
              <a:rPr lang="uk-UA" sz="4000" b="1" i="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haroni" pitchFamily="2" charset="-79"/>
              </a:rPr>
              <a:t>Учасники   Конференції</a:t>
            </a:r>
            <a:endParaRPr lang="uk-UA" sz="4000" b="1" i="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haroni" pitchFamily="2" charset="-79"/>
            </a:endParaRPr>
          </a:p>
        </p:txBody>
      </p:sp>
      <p:sp>
        <p:nvSpPr>
          <p:cNvPr id="7" name="Прямоугольник 6"/>
          <p:cNvSpPr/>
          <p:nvPr/>
        </p:nvSpPr>
        <p:spPr>
          <a:xfrm>
            <a:off x="323528" y="1412776"/>
            <a:ext cx="8496944" cy="1015663"/>
          </a:xfrm>
          <a:prstGeom prst="rect">
            <a:avLst/>
          </a:prstGeom>
        </p:spPr>
        <p:txBody>
          <a:bodyPr wrap="square">
            <a:spAutoFit/>
          </a:bodyPr>
          <a:lstStyle/>
          <a:p>
            <a:r>
              <a:rPr lang="ru-RU" sz="1200" b="1" i="1" dirty="0" smtClean="0">
                <a:solidFill>
                  <a:schemeClr val="tx2">
                    <a:lumMod val="10000"/>
                  </a:schemeClr>
                </a:solidFill>
                <a:latin typeface="Arial" pitchFamily="34" charset="0"/>
                <a:cs typeface="Arial" pitchFamily="34" charset="0"/>
              </a:rPr>
              <a:t>На </a:t>
            </a:r>
            <a:r>
              <a:rPr lang="ru-RU" sz="1200" b="1" i="1" dirty="0" err="1" smtClean="0">
                <a:solidFill>
                  <a:schemeClr val="tx2">
                    <a:lumMod val="10000"/>
                  </a:schemeClr>
                </a:solidFill>
                <a:latin typeface="Arial" pitchFamily="34" charset="0"/>
                <a:cs typeface="Arial" pitchFamily="34" charset="0"/>
              </a:rPr>
              <a:t>конференцію</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було</a:t>
            </a:r>
            <a:r>
              <a:rPr lang="ru-RU" sz="1200" b="1" i="1" dirty="0" smtClean="0">
                <a:solidFill>
                  <a:schemeClr val="tx2">
                    <a:lumMod val="10000"/>
                  </a:schemeClr>
                </a:solidFill>
                <a:latin typeface="Arial" pitchFamily="34" charset="0"/>
                <a:cs typeface="Arial" pitchFamily="34" charset="0"/>
              </a:rPr>
              <a:t> запрошено </a:t>
            </a:r>
            <a:r>
              <a:rPr lang="ru-RU" sz="1200" b="1" i="1" dirty="0" err="1" smtClean="0">
                <a:solidFill>
                  <a:schemeClr val="tx2">
                    <a:lumMod val="10000"/>
                  </a:schemeClr>
                </a:solidFill>
                <a:latin typeface="Arial" pitchFamily="34" charset="0"/>
                <a:cs typeface="Arial" pitchFamily="34" charset="0"/>
              </a:rPr>
              <a:t>делегації</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з</a:t>
            </a:r>
            <a:r>
              <a:rPr lang="ru-RU" sz="1200" b="1" i="1" dirty="0" smtClean="0">
                <a:solidFill>
                  <a:schemeClr val="tx2">
                    <a:lumMod val="10000"/>
                  </a:schemeClr>
                </a:solidFill>
                <a:latin typeface="Arial" pitchFamily="34" charset="0"/>
                <a:cs typeface="Arial" pitchFamily="34" charset="0"/>
              </a:rPr>
              <a:t> 27 </a:t>
            </a:r>
            <a:r>
              <a:rPr lang="ru-RU" sz="1200" b="1" i="1" dirty="0" err="1" smtClean="0">
                <a:solidFill>
                  <a:schemeClr val="tx2">
                    <a:lumMod val="10000"/>
                  </a:schemeClr>
                </a:solidFill>
                <a:latin typeface="Arial" pitchFamily="34" charset="0"/>
                <a:cs typeface="Arial" pitchFamily="34" charset="0"/>
              </a:rPr>
              <a:t>країн</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з</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яких</a:t>
            </a:r>
            <a:r>
              <a:rPr lang="ru-RU" sz="1200" b="1" i="1" dirty="0" smtClean="0">
                <a:solidFill>
                  <a:schemeClr val="tx2">
                    <a:lumMod val="10000"/>
                  </a:schemeClr>
                </a:solidFill>
                <a:latin typeface="Arial" pitchFamily="34" charset="0"/>
                <a:cs typeface="Arial" pitchFamily="34" charset="0"/>
              </a:rPr>
              <a:t> 10 брали </a:t>
            </a:r>
            <a:r>
              <a:rPr lang="ru-RU" sz="1200" b="1" i="1" dirty="0" err="1" smtClean="0">
                <a:solidFill>
                  <a:schemeClr val="tx2">
                    <a:lumMod val="10000"/>
                  </a:schemeClr>
                </a:solidFill>
                <a:latin typeface="Arial" pitchFamily="34" charset="0"/>
                <a:cs typeface="Arial" pitchFamily="34" charset="0"/>
              </a:rPr>
              <a:t>безпосередню</a:t>
            </a:r>
            <a:r>
              <a:rPr lang="ru-RU" sz="1200" b="1" i="1" dirty="0" smtClean="0">
                <a:solidFill>
                  <a:schemeClr val="tx2">
                    <a:lumMod val="10000"/>
                  </a:schemeClr>
                </a:solidFill>
                <a:latin typeface="Arial" pitchFamily="34" charset="0"/>
                <a:cs typeface="Arial" pitchFamily="34" charset="0"/>
              </a:rPr>
              <a:t> участь у </a:t>
            </a:r>
            <a:r>
              <a:rPr lang="ru-RU" sz="1200" b="1" i="1" dirty="0" err="1" smtClean="0">
                <a:solidFill>
                  <a:schemeClr val="tx2">
                    <a:lumMod val="10000"/>
                  </a:schemeClr>
                </a:solidFill>
                <a:latin typeface="Arial" pitchFamily="34" charset="0"/>
                <a:cs typeface="Arial" pitchFamily="34" charset="0"/>
              </a:rPr>
              <a:t>війні</a:t>
            </a:r>
            <a:r>
              <a:rPr lang="ru-RU" sz="1200" b="1" i="1" dirty="0" smtClean="0">
                <a:solidFill>
                  <a:schemeClr val="tx2">
                    <a:lumMod val="10000"/>
                  </a:schemeClr>
                </a:solidFill>
                <a:latin typeface="Arial" pitchFamily="34" charset="0"/>
                <a:cs typeface="Arial" pitchFamily="34" charset="0"/>
              </a:rPr>
              <a:t>, 14 формально </a:t>
            </a:r>
            <a:r>
              <a:rPr lang="ru-RU" sz="1200" b="1" i="1" dirty="0" err="1" smtClean="0">
                <a:solidFill>
                  <a:schemeClr val="tx2">
                    <a:lumMod val="10000"/>
                  </a:schemeClr>
                </a:solidFill>
                <a:latin typeface="Arial" pitchFamily="34" charset="0"/>
                <a:cs typeface="Arial" pitchFamily="34" charset="0"/>
              </a:rPr>
              <a:t>знаходились</a:t>
            </a:r>
            <a:r>
              <a:rPr lang="ru-RU" sz="1200" b="1" i="1" dirty="0" smtClean="0">
                <a:solidFill>
                  <a:schemeClr val="tx2">
                    <a:lumMod val="10000"/>
                  </a:schemeClr>
                </a:solidFill>
                <a:latin typeface="Arial" pitchFamily="34" charset="0"/>
                <a:cs typeface="Arial" pitchFamily="34" charset="0"/>
              </a:rPr>
              <a:t> у </a:t>
            </a:r>
            <a:r>
              <a:rPr lang="ru-RU" sz="1200" b="1" i="1" dirty="0" err="1" smtClean="0">
                <a:solidFill>
                  <a:schemeClr val="tx2">
                    <a:lumMod val="10000"/>
                  </a:schemeClr>
                </a:solidFill>
                <a:latin typeface="Arial" pitchFamily="34" charset="0"/>
                <a:cs typeface="Arial" pitchFamily="34" charset="0"/>
              </a:rPr>
              <a:t>стані</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війни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фактично</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допомагали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лише</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економічними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засобами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і</a:t>
            </a:r>
            <a:r>
              <a:rPr lang="ru-RU" sz="1200" b="1" i="1" dirty="0" smtClean="0">
                <a:solidFill>
                  <a:schemeClr val="tx2">
                    <a:lumMod val="10000"/>
                  </a:schemeClr>
                </a:solidFill>
                <a:latin typeface="Arial" pitchFamily="34" charset="0"/>
                <a:cs typeface="Arial" pitchFamily="34" charset="0"/>
              </a:rPr>
              <a:t> 3 </a:t>
            </a:r>
            <a:r>
              <a:rPr lang="ru-RU" sz="1200" b="1" i="1" dirty="0" err="1" smtClean="0">
                <a:solidFill>
                  <a:schemeClr val="tx2">
                    <a:lumMod val="10000"/>
                  </a:schemeClr>
                </a:solidFill>
                <a:latin typeface="Arial" pitchFamily="34" charset="0"/>
                <a:cs typeface="Arial" pitchFamily="34" charset="0"/>
              </a:rPr>
              <a:t>новостворені</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держави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Найчисельнішою</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була</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американська</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делегація</a:t>
            </a:r>
            <a:r>
              <a:rPr lang="ru-RU" sz="1200" b="1" i="1" dirty="0" smtClean="0">
                <a:solidFill>
                  <a:schemeClr val="tx2">
                    <a:lumMod val="10000"/>
                  </a:schemeClr>
                </a:solidFill>
                <a:latin typeface="Arial" pitchFamily="34" charset="0"/>
                <a:cs typeface="Arial" pitchFamily="34" charset="0"/>
              </a:rPr>
              <a:t>, число </a:t>
            </a:r>
            <a:r>
              <a:rPr lang="ru-RU" sz="1200" b="1" i="1" dirty="0" err="1" smtClean="0">
                <a:solidFill>
                  <a:schemeClr val="tx2">
                    <a:lumMod val="10000"/>
                  </a:schemeClr>
                </a:solidFill>
                <a:latin typeface="Arial" pitchFamily="34" charset="0"/>
                <a:cs typeface="Arial" pitchFamily="34" charset="0"/>
              </a:rPr>
              <a:t>співробітників</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якої</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досягло</a:t>
            </a:r>
            <a:r>
              <a:rPr lang="ru-RU" sz="1200" b="1" i="1" dirty="0" smtClean="0">
                <a:solidFill>
                  <a:schemeClr val="tx2">
                    <a:lumMod val="10000"/>
                  </a:schemeClr>
                </a:solidFill>
                <a:latin typeface="Arial" pitchFamily="34" charset="0"/>
                <a:cs typeface="Arial" pitchFamily="34" charset="0"/>
              </a:rPr>
              <a:t> 1300. На </a:t>
            </a:r>
            <a:r>
              <a:rPr lang="ru-RU" sz="1200" b="1" i="1" dirty="0" err="1" smtClean="0">
                <a:solidFill>
                  <a:schemeClr val="tx2">
                    <a:lumMod val="10000"/>
                  </a:schemeClr>
                </a:solidFill>
                <a:latin typeface="Arial" pitchFamily="34" charset="0"/>
                <a:cs typeface="Arial" pitchFamily="34" charset="0"/>
              </a:rPr>
              <a:t>конференцію</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Німеччина</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і</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її</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колишні</a:t>
            </a:r>
            <a:r>
              <a:rPr lang="ru-RU" sz="1200" b="1" i="1" dirty="0" smtClean="0">
                <a:solidFill>
                  <a:schemeClr val="tx2">
                    <a:lumMod val="10000"/>
                  </a:schemeClr>
                </a:solidFill>
                <a:latin typeface="Arial" pitchFamily="34" charset="0"/>
                <a:cs typeface="Arial" pitchFamily="34" charset="0"/>
              </a:rPr>
              <a:t> союзники </a:t>
            </a:r>
            <a:r>
              <a:rPr lang="ru-RU" sz="1200" b="1" i="1" dirty="0" err="1" smtClean="0">
                <a:solidFill>
                  <a:schemeClr val="tx2">
                    <a:lumMod val="10000"/>
                  </a:schemeClr>
                </a:solidFill>
                <a:latin typeface="Arial" pitchFamily="34" charset="0"/>
                <a:cs typeface="Arial" pitchFamily="34" charset="0"/>
              </a:rPr>
              <a:t>були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допущені</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лише</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тоді</a:t>
            </a:r>
            <a:r>
              <a:rPr lang="ru-RU" sz="1200" b="1" i="1" dirty="0" smtClean="0">
                <a:solidFill>
                  <a:schemeClr val="tx2">
                    <a:lumMod val="10000"/>
                  </a:schemeClr>
                </a:solidFill>
                <a:latin typeface="Arial" pitchFamily="34" charset="0"/>
                <a:cs typeface="Arial" pitchFamily="34" charset="0"/>
              </a:rPr>
              <a:t>, коли </a:t>
            </a:r>
            <a:r>
              <a:rPr lang="ru-RU" sz="1200" b="1" i="1" dirty="0" err="1" smtClean="0">
                <a:solidFill>
                  <a:schemeClr val="tx2">
                    <a:lumMod val="10000"/>
                  </a:schemeClr>
                </a:solidFill>
                <a:latin typeface="Arial" pitchFamily="34" charset="0"/>
                <a:cs typeface="Arial" pitchFamily="34" charset="0"/>
              </a:rPr>
              <a:t>були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вироблені</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проекти</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мирних</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договорів</a:t>
            </a:r>
            <a:r>
              <a:rPr lang="ru-RU" sz="1200" b="1" i="1" dirty="0" smtClean="0">
                <a:solidFill>
                  <a:schemeClr val="tx2">
                    <a:lumMod val="10000"/>
                  </a:schemeClr>
                </a:solidFill>
                <a:latin typeface="Arial" pitchFamily="34" charset="0"/>
                <a:cs typeface="Arial" pitchFamily="34" charset="0"/>
              </a:rPr>
              <a:t> </a:t>
            </a:r>
            <a:r>
              <a:rPr lang="ru-RU" sz="1200" b="1" i="1" dirty="0" err="1" smtClean="0">
                <a:solidFill>
                  <a:schemeClr val="tx2">
                    <a:lumMod val="10000"/>
                  </a:schemeClr>
                </a:solidFill>
                <a:latin typeface="Arial" pitchFamily="34" charset="0"/>
                <a:cs typeface="Arial" pitchFamily="34" charset="0"/>
              </a:rPr>
              <a:t>з</a:t>
            </a:r>
            <a:r>
              <a:rPr lang="ru-RU" sz="1200" b="1" i="1" dirty="0" smtClean="0">
                <a:solidFill>
                  <a:schemeClr val="tx2">
                    <a:lumMod val="10000"/>
                  </a:schemeClr>
                </a:solidFill>
                <a:latin typeface="Arial" pitchFamily="34" charset="0"/>
                <a:cs typeface="Arial" pitchFamily="34" charset="0"/>
              </a:rPr>
              <a:t> ними. </a:t>
            </a:r>
            <a:endParaRPr lang="uk-UA" sz="1200" b="1" i="1" dirty="0">
              <a:solidFill>
                <a:schemeClr val="tx2">
                  <a:lumMod val="10000"/>
                </a:schemeClr>
              </a:solidFill>
              <a:latin typeface="Arial" pitchFamily="34" charset="0"/>
              <a:cs typeface="Arial" pitchFamily="34" charset="0"/>
            </a:endParaRPr>
          </a:p>
        </p:txBody>
      </p:sp>
      <p:sp>
        <p:nvSpPr>
          <p:cNvPr id="10" name="Прямоугольник 9"/>
          <p:cNvSpPr/>
          <p:nvPr/>
        </p:nvSpPr>
        <p:spPr>
          <a:xfrm>
            <a:off x="0" y="2564904"/>
            <a:ext cx="4572000" cy="1477328"/>
          </a:xfrm>
          <a:prstGeom prst="rect">
            <a:avLst/>
          </a:prstGeom>
        </p:spPr>
        <p:txBody>
          <a:bodyPr>
            <a:spAutoFit/>
          </a:bodyPr>
          <a:lstStyle/>
          <a:p>
            <a:pPr algn="ctr">
              <a:buFont typeface="Wingdings" pitchFamily="2" charset="2"/>
              <a:buChar char="Ø"/>
            </a:pPr>
            <a:r>
              <a:rPr lang="uk-UA" b="1" i="1" dirty="0" smtClean="0">
                <a:solidFill>
                  <a:schemeClr val="bg1">
                    <a:lumMod val="95000"/>
                    <a:lumOff val="5000"/>
                  </a:schemeClr>
                </a:solidFill>
              </a:rPr>
              <a:t>Країни учасники війни, що мають інтереси загального характеру і беруть участь у всіх засіданнях та в роботі всіх комісій (</a:t>
            </a:r>
            <a:r>
              <a:rPr lang="uk-UA" b="1" i="1" dirty="0" smtClean="0">
                <a:solidFill>
                  <a:schemeClr val="bg1">
                    <a:lumMod val="95000"/>
                    <a:lumOff val="5000"/>
                  </a:schemeClr>
                </a:solidFill>
                <a:hlinkClick r:id="rId2" tooltip="Англія"/>
              </a:rPr>
              <a:t>Англія</a:t>
            </a:r>
            <a:r>
              <a:rPr lang="uk-UA" b="1" i="1" dirty="0" smtClean="0">
                <a:solidFill>
                  <a:schemeClr val="bg1">
                    <a:lumMod val="95000"/>
                    <a:lumOff val="5000"/>
                  </a:schemeClr>
                </a:solidFill>
              </a:rPr>
              <a:t>, </a:t>
            </a:r>
            <a:r>
              <a:rPr lang="uk-UA" b="1" i="1" dirty="0" smtClean="0">
                <a:solidFill>
                  <a:schemeClr val="bg1">
                    <a:lumMod val="95000"/>
                    <a:lumOff val="5000"/>
                  </a:schemeClr>
                </a:solidFill>
                <a:hlinkClick r:id="rId3" tooltip="Франція"/>
              </a:rPr>
              <a:t>Франція</a:t>
            </a:r>
            <a:r>
              <a:rPr lang="uk-UA" b="1" i="1" dirty="0" smtClean="0">
                <a:solidFill>
                  <a:schemeClr val="bg1">
                    <a:lumMod val="95000"/>
                    <a:lumOff val="5000"/>
                  </a:schemeClr>
                </a:solidFill>
              </a:rPr>
              <a:t>, </a:t>
            </a:r>
            <a:r>
              <a:rPr lang="uk-UA" b="1" i="1" dirty="0" smtClean="0">
                <a:solidFill>
                  <a:schemeClr val="bg1">
                    <a:lumMod val="95000"/>
                    <a:lumOff val="5000"/>
                  </a:schemeClr>
                </a:solidFill>
                <a:hlinkClick r:id="rId4" tooltip="Італія"/>
              </a:rPr>
              <a:t>Італія</a:t>
            </a:r>
            <a:r>
              <a:rPr lang="uk-UA" b="1" i="1" dirty="0" smtClean="0">
                <a:solidFill>
                  <a:schemeClr val="bg1">
                    <a:lumMod val="95000"/>
                    <a:lumOff val="5000"/>
                  </a:schemeClr>
                </a:solidFill>
              </a:rPr>
              <a:t>, </a:t>
            </a:r>
            <a:r>
              <a:rPr lang="uk-UA" b="1" i="1" dirty="0" smtClean="0">
                <a:solidFill>
                  <a:schemeClr val="bg1">
                    <a:lumMod val="95000"/>
                    <a:lumOff val="5000"/>
                  </a:schemeClr>
                </a:solidFill>
                <a:hlinkClick r:id="rId5" tooltip="США"/>
              </a:rPr>
              <a:t>США</a:t>
            </a:r>
            <a:r>
              <a:rPr lang="uk-UA" b="1" i="1" dirty="0" smtClean="0">
                <a:solidFill>
                  <a:schemeClr val="bg1">
                    <a:lumMod val="95000"/>
                    <a:lumOff val="5000"/>
                  </a:schemeClr>
                </a:solidFill>
              </a:rPr>
              <a:t>, </a:t>
            </a:r>
            <a:r>
              <a:rPr lang="uk-UA" b="1" i="1" dirty="0" smtClean="0">
                <a:solidFill>
                  <a:schemeClr val="bg1">
                    <a:lumMod val="95000"/>
                    <a:lumOff val="5000"/>
                  </a:schemeClr>
                </a:solidFill>
                <a:hlinkClick r:id="rId6" tooltip="Японія"/>
              </a:rPr>
              <a:t>Японія</a:t>
            </a:r>
            <a:r>
              <a:rPr lang="uk-UA" b="1" i="1" dirty="0" smtClean="0">
                <a:solidFill>
                  <a:schemeClr val="bg1">
                    <a:lumMod val="95000"/>
                    <a:lumOff val="5000"/>
                  </a:schemeClr>
                </a:solidFill>
              </a:rPr>
              <a:t>).</a:t>
            </a:r>
            <a:endParaRPr lang="uk-UA" b="1" i="1" dirty="0">
              <a:solidFill>
                <a:schemeClr val="bg1">
                  <a:lumMod val="95000"/>
                  <a:lumOff val="5000"/>
                </a:schemeClr>
              </a:solidFill>
            </a:endParaRPr>
          </a:p>
        </p:txBody>
      </p:sp>
      <p:sp>
        <p:nvSpPr>
          <p:cNvPr id="11" name="Прямоугольник 10"/>
          <p:cNvSpPr/>
          <p:nvPr/>
        </p:nvSpPr>
        <p:spPr>
          <a:xfrm>
            <a:off x="107504" y="4365104"/>
            <a:ext cx="4572000" cy="1200329"/>
          </a:xfrm>
          <a:prstGeom prst="rect">
            <a:avLst/>
          </a:prstGeom>
        </p:spPr>
        <p:txBody>
          <a:bodyPr>
            <a:spAutoFit/>
          </a:bodyPr>
          <a:lstStyle/>
          <a:p>
            <a:pPr>
              <a:buFont typeface="Wingdings" pitchFamily="2" charset="2"/>
              <a:buChar char="Ø"/>
            </a:pPr>
            <a:r>
              <a:rPr lang="ru-RU" b="1" i="1" dirty="0" err="1" smtClean="0">
                <a:solidFill>
                  <a:schemeClr val="bg1">
                    <a:lumMod val="95000"/>
                    <a:lumOff val="5000"/>
                  </a:schemeClr>
                </a:solidFill>
              </a:rPr>
              <a:t>Країни</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учасники</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війни</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що</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мають</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інтереси</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часткового</a:t>
            </a:r>
            <a:r>
              <a:rPr lang="ru-RU" b="1" i="1" dirty="0" smtClean="0">
                <a:solidFill>
                  <a:schemeClr val="bg1">
                    <a:lumMod val="95000"/>
                    <a:lumOff val="5000"/>
                  </a:schemeClr>
                </a:solidFill>
              </a:rPr>
              <a:t> характеру (</a:t>
            </a:r>
            <a:r>
              <a:rPr lang="ru-RU" b="1" i="1" dirty="0" err="1" smtClean="0">
                <a:solidFill>
                  <a:schemeClr val="bg1">
                    <a:lumMod val="95000"/>
                    <a:lumOff val="5000"/>
                  </a:schemeClr>
                </a:solidFill>
                <a:hlinkClick r:id="rId7" tooltip="Бельгія"/>
              </a:rPr>
              <a:t>Бельгія</a:t>
            </a:r>
            <a:r>
              <a:rPr lang="ru-RU" b="1" i="1" dirty="0" smtClean="0">
                <a:solidFill>
                  <a:schemeClr val="bg1">
                    <a:lumMod val="95000"/>
                    <a:lumOff val="5000"/>
                  </a:schemeClr>
                </a:solidFill>
              </a:rPr>
              <a:t>, </a:t>
            </a:r>
            <a:r>
              <a:rPr lang="ru-RU" b="1" i="1" dirty="0" err="1" smtClean="0">
                <a:solidFill>
                  <a:schemeClr val="bg1">
                    <a:lumMod val="95000"/>
                    <a:lumOff val="5000"/>
                  </a:schemeClr>
                </a:solidFill>
                <a:hlinkClick r:id="rId8" tooltip="Бразилія"/>
              </a:rPr>
              <a:t>Бразилія</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Британські</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домініони</a:t>
            </a:r>
            <a:r>
              <a:rPr lang="ru-RU" b="1" i="1" dirty="0" smtClean="0">
                <a:solidFill>
                  <a:schemeClr val="bg1">
                    <a:lumMod val="95000"/>
                    <a:lumOff val="5000"/>
                  </a:schemeClr>
                </a:solidFill>
              </a:rPr>
              <a:t>, </a:t>
            </a:r>
            <a:r>
              <a:rPr lang="ru-RU" b="1" i="1" dirty="0" err="1" smtClean="0">
                <a:solidFill>
                  <a:schemeClr val="bg1">
                    <a:lumMod val="95000"/>
                    <a:lumOff val="5000"/>
                  </a:schemeClr>
                </a:solidFill>
                <a:hlinkClick r:id="rId9" tooltip="Румунія"/>
              </a:rPr>
              <a:t>Румунія</a:t>
            </a:r>
            <a:r>
              <a:rPr lang="ru-RU" b="1" i="1" dirty="0" smtClean="0">
                <a:solidFill>
                  <a:schemeClr val="bg1">
                    <a:lumMod val="95000"/>
                    <a:lumOff val="5000"/>
                  </a:schemeClr>
                </a:solidFill>
              </a:rPr>
              <a:t>, </a:t>
            </a:r>
            <a:r>
              <a:rPr lang="ru-RU" b="1" i="1" dirty="0" smtClean="0">
                <a:solidFill>
                  <a:schemeClr val="bg1">
                    <a:lumMod val="95000"/>
                    <a:lumOff val="5000"/>
                  </a:schemeClr>
                </a:solidFill>
                <a:hlinkClick r:id="rId10" tooltip="КСХС"/>
              </a:rPr>
              <a:t>КСХС</a:t>
            </a:r>
            <a:r>
              <a:rPr lang="ru-RU" b="1" i="1" dirty="0" smtClean="0">
                <a:solidFill>
                  <a:schemeClr val="bg1">
                    <a:lumMod val="95000"/>
                    <a:lumOff val="5000"/>
                  </a:schemeClr>
                </a:solidFill>
              </a:rPr>
              <a:t>).</a:t>
            </a:r>
            <a:endParaRPr lang="uk-UA" b="1" i="1" dirty="0">
              <a:solidFill>
                <a:schemeClr val="bg1">
                  <a:lumMod val="95000"/>
                  <a:lumOff val="5000"/>
                </a:schemeClr>
              </a:solidFill>
            </a:endParaRPr>
          </a:p>
        </p:txBody>
      </p:sp>
      <p:sp>
        <p:nvSpPr>
          <p:cNvPr id="12" name="Прямоугольник 11"/>
          <p:cNvSpPr/>
          <p:nvPr/>
        </p:nvSpPr>
        <p:spPr>
          <a:xfrm>
            <a:off x="4572000" y="2564904"/>
            <a:ext cx="4572000" cy="1477328"/>
          </a:xfrm>
          <a:prstGeom prst="rect">
            <a:avLst/>
          </a:prstGeom>
        </p:spPr>
        <p:txBody>
          <a:bodyPr>
            <a:spAutoFit/>
          </a:bodyPr>
          <a:lstStyle/>
          <a:p>
            <a:pPr>
              <a:buFont typeface="Wingdings" pitchFamily="2" charset="2"/>
              <a:buChar char="Ø"/>
            </a:pPr>
            <a:r>
              <a:rPr lang="ru-RU" b="1" i="1" dirty="0" err="1" smtClean="0">
                <a:solidFill>
                  <a:schemeClr val="bg1">
                    <a:lumMod val="95000"/>
                    <a:lumOff val="5000"/>
                  </a:schemeClr>
                </a:solidFill>
              </a:rPr>
              <a:t>Держави</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які</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знаходяться</a:t>
            </a:r>
            <a:r>
              <a:rPr lang="ru-RU" b="1" i="1" dirty="0" smtClean="0">
                <a:solidFill>
                  <a:schemeClr val="bg1">
                    <a:lumMod val="95000"/>
                    <a:lumOff val="5000"/>
                  </a:schemeClr>
                </a:solidFill>
              </a:rPr>
              <a:t> в </a:t>
            </a:r>
            <a:r>
              <a:rPr lang="ru-RU" b="1" i="1" dirty="0" err="1" smtClean="0">
                <a:solidFill>
                  <a:schemeClr val="bg1">
                    <a:lumMod val="95000"/>
                    <a:lumOff val="5000"/>
                  </a:schemeClr>
                </a:solidFill>
              </a:rPr>
              <a:t>стані</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розриву</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дипломатичних</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відносин</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з</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Німеччиною</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і</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її</a:t>
            </a:r>
            <a:r>
              <a:rPr lang="ru-RU" b="1" i="1" dirty="0" smtClean="0">
                <a:solidFill>
                  <a:schemeClr val="bg1">
                    <a:lumMod val="95000"/>
                    <a:lumOff val="5000"/>
                  </a:schemeClr>
                </a:solidFill>
              </a:rPr>
              <a:t> союзниками (в основному </a:t>
            </a:r>
            <a:r>
              <a:rPr lang="ru-RU" b="1" i="1" dirty="0" err="1" smtClean="0">
                <a:solidFill>
                  <a:schemeClr val="bg1">
                    <a:lumMod val="95000"/>
                    <a:lumOff val="5000"/>
                  </a:schemeClr>
                </a:solidFill>
              </a:rPr>
              <a:t>латиноамериканські</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країни</a:t>
            </a:r>
            <a:r>
              <a:rPr lang="ru-RU" b="1" i="1" dirty="0" smtClean="0">
                <a:solidFill>
                  <a:schemeClr val="bg1">
                    <a:lumMod val="95000"/>
                    <a:lumOff val="5000"/>
                  </a:schemeClr>
                </a:solidFill>
              </a:rPr>
              <a:t>).</a:t>
            </a:r>
            <a:endParaRPr lang="uk-UA" b="1" i="1" dirty="0">
              <a:solidFill>
                <a:schemeClr val="bg1">
                  <a:lumMod val="95000"/>
                  <a:lumOff val="5000"/>
                </a:schemeClr>
              </a:solidFill>
            </a:endParaRPr>
          </a:p>
        </p:txBody>
      </p:sp>
      <p:sp>
        <p:nvSpPr>
          <p:cNvPr id="13" name="Прямоугольник 12"/>
          <p:cNvSpPr/>
          <p:nvPr/>
        </p:nvSpPr>
        <p:spPr>
          <a:xfrm>
            <a:off x="4572000" y="4221088"/>
            <a:ext cx="4572000" cy="1477328"/>
          </a:xfrm>
          <a:prstGeom prst="rect">
            <a:avLst/>
          </a:prstGeom>
        </p:spPr>
        <p:txBody>
          <a:bodyPr>
            <a:spAutoFit/>
          </a:bodyPr>
          <a:lstStyle/>
          <a:p>
            <a:r>
              <a:rPr lang="ru-RU" b="1" i="1" dirty="0" err="1" smtClean="0">
                <a:solidFill>
                  <a:schemeClr val="bg1">
                    <a:lumMod val="95000"/>
                    <a:lumOff val="5000"/>
                  </a:schemeClr>
                </a:solidFill>
              </a:rPr>
              <a:t>Держави</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що</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знаходяться</a:t>
            </a:r>
            <a:r>
              <a:rPr lang="ru-RU" b="1" i="1" dirty="0" smtClean="0">
                <a:solidFill>
                  <a:schemeClr val="bg1">
                    <a:lumMod val="95000"/>
                    <a:lumOff val="5000"/>
                  </a:schemeClr>
                </a:solidFill>
              </a:rPr>
              <a:t> в </a:t>
            </a:r>
            <a:r>
              <a:rPr lang="ru-RU" b="1" i="1" dirty="0" err="1" smtClean="0">
                <a:solidFill>
                  <a:schemeClr val="bg1">
                    <a:lumMod val="95000"/>
                    <a:lumOff val="5000"/>
                  </a:schemeClr>
                </a:solidFill>
              </a:rPr>
              <a:t>процесі</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утворення</a:t>
            </a:r>
            <a:r>
              <a:rPr lang="ru-RU" b="1" i="1" dirty="0" smtClean="0">
                <a:solidFill>
                  <a:schemeClr val="bg1">
                    <a:lumMod val="95000"/>
                    <a:lumOff val="5000"/>
                  </a:schemeClr>
                </a:solidFill>
              </a:rPr>
              <a:t> (</a:t>
            </a:r>
            <a:r>
              <a:rPr lang="ru-RU" b="1" i="1" dirty="0" err="1" smtClean="0">
                <a:solidFill>
                  <a:schemeClr val="bg1">
                    <a:lumMod val="95000"/>
                    <a:lumOff val="5000"/>
                  </a:schemeClr>
                </a:solidFill>
                <a:hlinkClick r:id="rId11" tooltip="Польща"/>
              </a:rPr>
              <a:t>Польща</a:t>
            </a:r>
            <a:r>
              <a:rPr lang="ru-RU" b="1" i="1" dirty="0" smtClean="0">
                <a:solidFill>
                  <a:schemeClr val="bg1">
                    <a:lumMod val="95000"/>
                    <a:lumOff val="5000"/>
                  </a:schemeClr>
                </a:solidFill>
              </a:rPr>
              <a:t>, </a:t>
            </a:r>
            <a:r>
              <a:rPr lang="ru-RU" b="1" i="1" dirty="0" err="1" smtClean="0">
                <a:solidFill>
                  <a:schemeClr val="bg1">
                    <a:lumMod val="95000"/>
                    <a:lumOff val="5000"/>
                  </a:schemeClr>
                </a:solidFill>
                <a:hlinkClick r:id="rId12" tooltip="Чехословаччина"/>
              </a:rPr>
              <a:t>Чехословаччина</a:t>
            </a:r>
            <a:r>
              <a:rPr lang="ru-RU" b="1" i="1" dirty="0" smtClean="0">
                <a:solidFill>
                  <a:schemeClr val="bg1">
                    <a:lumMod val="95000"/>
                    <a:lumOff val="5000"/>
                  </a:schemeClr>
                </a:solidFill>
              </a:rPr>
              <a:t> та </a:t>
            </a:r>
            <a:r>
              <a:rPr lang="ru-RU" b="1" i="1" dirty="0" err="1" smtClean="0">
                <a:solidFill>
                  <a:schemeClr val="bg1">
                    <a:lumMod val="95000"/>
                    <a:lumOff val="5000"/>
                  </a:schemeClr>
                </a:solidFill>
              </a:rPr>
              <a:t>ін</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запрошувались</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однією</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з</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п'яти</a:t>
            </a:r>
            <a:r>
              <a:rPr lang="ru-RU" b="1" i="1" dirty="0" smtClean="0">
                <a:solidFill>
                  <a:schemeClr val="bg1">
                    <a:lumMod val="95000"/>
                    <a:lumOff val="5000"/>
                  </a:schemeClr>
                </a:solidFill>
              </a:rPr>
              <a:t> великих держав на </a:t>
            </a:r>
            <a:r>
              <a:rPr lang="ru-RU" b="1" i="1" dirty="0" err="1" smtClean="0">
                <a:solidFill>
                  <a:schemeClr val="bg1">
                    <a:lumMod val="95000"/>
                    <a:lumOff val="5000"/>
                  </a:schemeClr>
                </a:solidFill>
              </a:rPr>
              <a:t>засідання</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що</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їх</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стоcувалися</a:t>
            </a:r>
            <a:r>
              <a:rPr lang="ru-RU" b="1" i="1" dirty="0" smtClean="0">
                <a:solidFill>
                  <a:schemeClr val="bg1">
                    <a:lumMod val="95000"/>
                    <a:lumOff val="5000"/>
                  </a:schemeClr>
                </a:solidFill>
              </a:rPr>
              <a:t>). </a:t>
            </a:r>
            <a:endParaRPr lang="uk-UA" b="1" i="1" dirty="0">
              <a:solidFill>
                <a:schemeClr val="bg1">
                  <a:lumMod val="95000"/>
                  <a:lumOff val="5000"/>
                </a:schemeClr>
              </a:solidFill>
            </a:endParaRPr>
          </a:p>
        </p:txBody>
      </p:sp>
      <p:sp>
        <p:nvSpPr>
          <p:cNvPr id="14" name="Прямоугольник 13"/>
          <p:cNvSpPr/>
          <p:nvPr/>
        </p:nvSpPr>
        <p:spPr>
          <a:xfrm>
            <a:off x="2267744" y="6021288"/>
            <a:ext cx="4572000" cy="646331"/>
          </a:xfrm>
          <a:prstGeom prst="rect">
            <a:avLst/>
          </a:prstGeom>
        </p:spPr>
        <p:txBody>
          <a:bodyPr>
            <a:spAutoFit/>
          </a:bodyPr>
          <a:lstStyle/>
          <a:p>
            <a:r>
              <a:rPr lang="ru-RU" b="1" i="1" dirty="0" err="1" smtClean="0">
                <a:solidFill>
                  <a:schemeClr val="bg1">
                    <a:lumMod val="95000"/>
                    <a:lumOff val="5000"/>
                  </a:schemeClr>
                </a:solidFill>
                <a:hlinkClick r:id="rId13" tooltip="Радянська Росія"/>
              </a:rPr>
              <a:t>Радянську</a:t>
            </a:r>
            <a:r>
              <a:rPr lang="ru-RU" b="1" i="1" dirty="0" smtClean="0">
                <a:solidFill>
                  <a:schemeClr val="bg1">
                    <a:lumMod val="95000"/>
                    <a:lumOff val="5000"/>
                  </a:schemeClr>
                </a:solidFill>
                <a:hlinkClick r:id="rId13" tooltip="Радянська Росія"/>
              </a:rPr>
              <a:t> </a:t>
            </a:r>
            <a:r>
              <a:rPr lang="ru-RU" b="1" i="1" dirty="0" err="1" smtClean="0">
                <a:solidFill>
                  <a:schemeClr val="bg1">
                    <a:lumMod val="95000"/>
                    <a:lumOff val="5000"/>
                  </a:schemeClr>
                </a:solidFill>
                <a:hlinkClick r:id="rId13" tooltip="Радянська Росія"/>
              </a:rPr>
              <a:t>Росію</a:t>
            </a:r>
            <a:r>
              <a:rPr lang="ru-RU" b="1" i="1" dirty="0" smtClean="0">
                <a:solidFill>
                  <a:schemeClr val="bg1">
                    <a:lumMod val="95000"/>
                    <a:lumOff val="5000"/>
                  </a:schemeClr>
                </a:solidFill>
              </a:rPr>
              <a:t> до </a:t>
            </a:r>
            <a:r>
              <a:rPr lang="ru-RU" b="1" i="1" dirty="0" err="1" smtClean="0">
                <a:solidFill>
                  <a:schemeClr val="bg1">
                    <a:lumMod val="95000"/>
                    <a:lumOff val="5000"/>
                  </a:schemeClr>
                </a:solidFill>
              </a:rPr>
              <a:t>участі</a:t>
            </a:r>
            <a:r>
              <a:rPr lang="ru-RU" b="1" i="1" dirty="0" smtClean="0">
                <a:solidFill>
                  <a:schemeClr val="bg1">
                    <a:lumMod val="95000"/>
                    <a:lumOff val="5000"/>
                  </a:schemeClr>
                </a:solidFill>
              </a:rPr>
              <a:t> в </a:t>
            </a:r>
            <a:r>
              <a:rPr lang="ru-RU" b="1" i="1" dirty="0" err="1" smtClean="0">
                <a:solidFill>
                  <a:schemeClr val="bg1">
                    <a:lumMod val="95000"/>
                    <a:lumOff val="5000"/>
                  </a:schemeClr>
                </a:solidFill>
              </a:rPr>
              <a:t>роботі</a:t>
            </a:r>
            <a:r>
              <a:rPr lang="ru-RU" b="1" i="1" dirty="0" smtClean="0">
                <a:solidFill>
                  <a:schemeClr val="bg1">
                    <a:lumMod val="95000"/>
                    <a:lumOff val="5000"/>
                  </a:schemeClr>
                </a:solidFill>
              </a:rPr>
              <a:t> </a:t>
            </a:r>
            <a:r>
              <a:rPr lang="ru-RU" b="1" i="1" dirty="0" err="1" smtClean="0">
                <a:solidFill>
                  <a:schemeClr val="bg1">
                    <a:lumMod val="95000"/>
                    <a:lumOff val="5000"/>
                  </a:schemeClr>
                </a:solidFill>
              </a:rPr>
              <a:t>конференції</a:t>
            </a:r>
            <a:r>
              <a:rPr lang="ru-RU" b="1" i="1" dirty="0" smtClean="0">
                <a:solidFill>
                  <a:schemeClr val="bg1">
                    <a:lumMod val="95000"/>
                    <a:lumOff val="5000"/>
                  </a:schemeClr>
                </a:solidFill>
              </a:rPr>
              <a:t> не </a:t>
            </a:r>
            <a:r>
              <a:rPr lang="ru-RU" b="1" i="1" dirty="0" err="1" smtClean="0">
                <a:solidFill>
                  <a:schemeClr val="bg1">
                    <a:lumMod val="95000"/>
                    <a:lumOff val="5000"/>
                  </a:schemeClr>
                </a:solidFill>
              </a:rPr>
              <a:t>було</a:t>
            </a:r>
            <a:r>
              <a:rPr lang="ru-RU" b="1" i="1" dirty="0" smtClean="0">
                <a:solidFill>
                  <a:schemeClr val="bg1">
                    <a:lumMod val="95000"/>
                    <a:lumOff val="5000"/>
                  </a:schemeClr>
                </a:solidFill>
              </a:rPr>
              <a:t> запрошено.</a:t>
            </a:r>
            <a:endParaRPr lang="uk-UA" dirty="0"/>
          </a:p>
        </p:txBody>
      </p:sp>
      <p:sp>
        <p:nvSpPr>
          <p:cNvPr id="16" name="Прямоугольник 15"/>
          <p:cNvSpPr/>
          <p:nvPr/>
        </p:nvSpPr>
        <p:spPr>
          <a:xfrm>
            <a:off x="1475656" y="764704"/>
            <a:ext cx="6635150" cy="584775"/>
          </a:xfrm>
          <a:prstGeom prst="rect">
            <a:avLst/>
          </a:prstGeom>
          <a:noFill/>
        </p:spPr>
        <p:txBody>
          <a:bodyPr wrap="none" lIns="91440" tIns="45720" rIns="91440" bIns="45720">
            <a:spAutoFit/>
          </a:bodyPr>
          <a:lstStyle/>
          <a:p>
            <a:pPr algn="ctr"/>
            <a:r>
              <a:rPr lang="uk-UA"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«Союзні та здружені держави»</a:t>
            </a:r>
            <a:endParaRPr lang="uk-UA"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 xmlns:p14="http://schemas.microsoft.com/office/powerpoint/2010/main" val="1833029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4" name="Содержимое 3"/>
          <p:cNvSpPr>
            <a:spLocks noGrp="1"/>
          </p:cNvSpPr>
          <p:nvPr>
            <p:ph sz="half" idx="1"/>
          </p:nvPr>
        </p:nvSpPr>
        <p:spPr>
          <a:xfrm>
            <a:off x="179512" y="1628800"/>
            <a:ext cx="4608512" cy="5229200"/>
          </a:xfrm>
        </p:spPr>
        <p:txBody>
          <a:bodyPr>
            <a:noAutofit/>
          </a:bodyPr>
          <a:lstStyle/>
          <a:p>
            <a:pPr marL="374904" lvl="1" indent="0">
              <a:lnSpc>
                <a:spcPts val="2400"/>
              </a:lnSpc>
              <a:spcBef>
                <a:spcPts val="0"/>
              </a:spcBef>
              <a:buNone/>
            </a:pPr>
            <a:r>
              <a:rPr lang="uk-UA" b="1" i="1" u="sng" dirty="0" smtClean="0">
                <a:solidFill>
                  <a:schemeClr val="bg1">
                    <a:lumMod val="95000"/>
                    <a:lumOff val="5000"/>
                  </a:schemeClr>
                </a:solidFill>
                <a:latin typeface="Times New Roman" pitchFamily="18" charset="0"/>
                <a:cs typeface="Times New Roman" pitchFamily="18" charset="0"/>
              </a:rPr>
              <a:t>                     Франція </a:t>
            </a:r>
          </a:p>
          <a:p>
            <a:pPr>
              <a:lnSpc>
                <a:spcPts val="2400"/>
              </a:lnSpc>
              <a:spcBef>
                <a:spcPts val="0"/>
              </a:spcBef>
              <a:buFont typeface="Wingdings" pitchFamily="2" charset="2"/>
              <a:buChar char="Ø"/>
            </a:pPr>
            <a:r>
              <a:rPr lang="uk-UA" sz="2400" i="1" dirty="0" smtClean="0">
                <a:solidFill>
                  <a:schemeClr val="bg1">
                    <a:lumMod val="95000"/>
                    <a:lumOff val="5000"/>
                  </a:schemeClr>
                </a:solidFill>
                <a:latin typeface="Times New Roman" pitchFamily="18" charset="0"/>
                <a:cs typeface="Times New Roman" pitchFamily="18" charset="0"/>
              </a:rPr>
              <a:t>повернути Ельзас і Лотарингію;</a:t>
            </a:r>
          </a:p>
          <a:p>
            <a:pPr>
              <a:lnSpc>
                <a:spcPts val="2400"/>
              </a:lnSpc>
              <a:spcBef>
                <a:spcPts val="0"/>
              </a:spcBef>
              <a:buFont typeface="Wingdings" pitchFamily="2" charset="2"/>
              <a:buChar char="Ø"/>
            </a:pPr>
            <a:r>
              <a:rPr lang="uk-UA" sz="2400" i="1" dirty="0" smtClean="0">
                <a:solidFill>
                  <a:schemeClr val="bg1">
                    <a:lumMod val="95000"/>
                    <a:lumOff val="5000"/>
                  </a:schemeClr>
                </a:solidFill>
                <a:latin typeface="Times New Roman" pitchFamily="18" charset="0"/>
                <a:cs typeface="Times New Roman" pitchFamily="18" charset="0"/>
              </a:rPr>
              <a:t>перешкодити об’єднанню Австрії та Німеччини;</a:t>
            </a:r>
          </a:p>
          <a:p>
            <a:pPr>
              <a:lnSpc>
                <a:spcPts val="2400"/>
              </a:lnSpc>
              <a:spcBef>
                <a:spcPts val="0"/>
              </a:spcBef>
              <a:buFont typeface="Wingdings" pitchFamily="2" charset="2"/>
              <a:buChar char="Ø"/>
            </a:pPr>
            <a:r>
              <a:rPr lang="uk-UA" sz="2400" i="1" dirty="0" smtClean="0">
                <a:solidFill>
                  <a:schemeClr val="bg1">
                    <a:lumMod val="95000"/>
                    <a:lumOff val="5000"/>
                  </a:schemeClr>
                </a:solidFill>
                <a:latin typeface="Times New Roman" pitchFamily="18" charset="0"/>
                <a:cs typeface="Times New Roman" pitchFamily="18" charset="0"/>
              </a:rPr>
              <a:t>створити буферну німецьку державу на лівому березі річки Рейн;</a:t>
            </a:r>
          </a:p>
          <a:p>
            <a:pPr>
              <a:lnSpc>
                <a:spcPts val="2400"/>
              </a:lnSpc>
              <a:spcBef>
                <a:spcPts val="0"/>
              </a:spcBef>
              <a:buFont typeface="Wingdings" pitchFamily="2" charset="2"/>
              <a:buChar char="Ø"/>
            </a:pPr>
            <a:r>
              <a:rPr lang="uk-UA" sz="2400" i="1" dirty="0" smtClean="0">
                <a:solidFill>
                  <a:schemeClr val="bg1">
                    <a:lumMod val="95000"/>
                    <a:lumOff val="5000"/>
                  </a:schemeClr>
                </a:solidFill>
                <a:latin typeface="Times New Roman" pitchFamily="18" charset="0"/>
                <a:cs typeface="Times New Roman" pitchFamily="18" charset="0"/>
              </a:rPr>
              <a:t>передати частину німецьких земель Бельгії, Данії, Польщі ;</a:t>
            </a:r>
          </a:p>
          <a:p>
            <a:pPr>
              <a:lnSpc>
                <a:spcPts val="2400"/>
              </a:lnSpc>
              <a:spcBef>
                <a:spcPts val="0"/>
              </a:spcBef>
              <a:buFont typeface="Wingdings" pitchFamily="2" charset="2"/>
              <a:buChar char="Ø"/>
            </a:pPr>
            <a:r>
              <a:rPr lang="uk-UA" sz="2400" i="1" dirty="0" smtClean="0">
                <a:solidFill>
                  <a:schemeClr val="bg1">
                    <a:lumMod val="95000"/>
                    <a:lumOff val="5000"/>
                  </a:schemeClr>
                </a:solidFill>
                <a:latin typeface="Times New Roman" pitchFamily="18" charset="0"/>
                <a:cs typeface="Times New Roman" pitchFamily="18" charset="0"/>
              </a:rPr>
              <a:t>стягнення з переможеної Німеччини максимально можливих репарацій.;</a:t>
            </a:r>
          </a:p>
          <a:p>
            <a:pPr>
              <a:lnSpc>
                <a:spcPts val="2400"/>
              </a:lnSpc>
              <a:spcBef>
                <a:spcPts val="0"/>
              </a:spcBef>
              <a:buFont typeface="Wingdings" pitchFamily="2" charset="2"/>
              <a:buChar char="Ø"/>
            </a:pPr>
            <a:r>
              <a:rPr lang="uk-UA" sz="2400" i="1" dirty="0" smtClean="0">
                <a:solidFill>
                  <a:schemeClr val="bg1">
                    <a:lumMod val="95000"/>
                    <a:lumOff val="5000"/>
                  </a:schemeClr>
                </a:solidFill>
                <a:latin typeface="Times New Roman" pitchFamily="18" charset="0"/>
                <a:cs typeface="Times New Roman" pitchFamily="18" charset="0"/>
              </a:rPr>
              <a:t>Франція претендувала також на частину османської спадщини.</a:t>
            </a:r>
            <a:endParaRPr lang="uk-UA" sz="2400" i="1" dirty="0">
              <a:solidFill>
                <a:schemeClr val="bg1">
                  <a:lumMod val="95000"/>
                  <a:lumOff val="5000"/>
                </a:schemeClr>
              </a:solidFill>
              <a:latin typeface="Times New Roman" pitchFamily="18" charset="0"/>
              <a:cs typeface="Times New Roman" pitchFamily="18" charset="0"/>
            </a:endParaRPr>
          </a:p>
        </p:txBody>
      </p:sp>
      <p:sp>
        <p:nvSpPr>
          <p:cNvPr id="5" name="Содержимое 4"/>
          <p:cNvSpPr>
            <a:spLocks noGrp="1"/>
          </p:cNvSpPr>
          <p:nvPr>
            <p:ph sz="half" idx="2"/>
          </p:nvPr>
        </p:nvSpPr>
        <p:spPr>
          <a:xfrm>
            <a:off x="4716016" y="1600200"/>
            <a:ext cx="4275584" cy="4724400"/>
          </a:xfrm>
        </p:spPr>
        <p:txBody>
          <a:bodyPr>
            <a:noAutofit/>
          </a:bodyPr>
          <a:lstStyle/>
          <a:p>
            <a:pPr marL="0" indent="0">
              <a:lnSpc>
                <a:spcPts val="2700"/>
              </a:lnSpc>
              <a:spcBef>
                <a:spcPts val="0"/>
              </a:spcBef>
              <a:buNone/>
            </a:pPr>
            <a:r>
              <a:rPr lang="uk-UA" sz="2400" b="1" i="1" u="sng" dirty="0" smtClean="0">
                <a:solidFill>
                  <a:schemeClr val="bg1">
                    <a:lumMod val="95000"/>
                    <a:lumOff val="5000"/>
                  </a:schemeClr>
                </a:solidFill>
                <a:latin typeface="Times New Roman" pitchFamily="18" charset="0"/>
                <a:cs typeface="Times New Roman" pitchFamily="18" charset="0"/>
              </a:rPr>
              <a:t>            Велика Британія </a:t>
            </a:r>
          </a:p>
          <a:p>
            <a:pPr marL="0" indent="0">
              <a:lnSpc>
                <a:spcPts val="2700"/>
              </a:lnSpc>
              <a:spcBef>
                <a:spcPts val="0"/>
              </a:spcBef>
              <a:buNone/>
            </a:pPr>
            <a:r>
              <a:rPr lang="uk-UA" sz="2400" b="1" dirty="0" smtClean="0">
                <a:solidFill>
                  <a:schemeClr val="bg1">
                    <a:lumMod val="95000"/>
                    <a:lumOff val="5000"/>
                  </a:schemeClr>
                </a:solidFill>
                <a:latin typeface="Times New Roman" pitchFamily="18" charset="0"/>
                <a:cs typeface="Times New Roman" pitchFamily="18" charset="0"/>
              </a:rPr>
              <a:t>    (</a:t>
            </a:r>
            <a:r>
              <a:rPr lang="uk-UA" sz="2400" b="1" dirty="0" err="1" smtClean="0">
                <a:solidFill>
                  <a:schemeClr val="bg1">
                    <a:lumMod val="95000"/>
                    <a:lumOff val="5000"/>
                  </a:schemeClr>
                </a:solidFill>
                <a:latin typeface="Times New Roman" pitchFamily="18" charset="0"/>
                <a:cs typeface="Times New Roman" pitchFamily="18" charset="0"/>
              </a:rPr>
              <a:t>“Послання</a:t>
            </a:r>
            <a:r>
              <a:rPr lang="uk-UA" sz="2400" b="1" dirty="0" smtClean="0">
                <a:solidFill>
                  <a:schemeClr val="bg1">
                    <a:lumMod val="95000"/>
                    <a:lumOff val="5000"/>
                  </a:schemeClr>
                </a:solidFill>
                <a:latin typeface="Times New Roman" pitchFamily="18" charset="0"/>
                <a:cs typeface="Times New Roman" pitchFamily="18" charset="0"/>
              </a:rPr>
              <a:t> з </a:t>
            </a:r>
            <a:r>
              <a:rPr lang="uk-UA" sz="2400" b="1" dirty="0" err="1" smtClean="0">
                <a:solidFill>
                  <a:schemeClr val="bg1">
                    <a:lumMod val="95000"/>
                    <a:lumOff val="5000"/>
                  </a:schemeClr>
                </a:solidFill>
                <a:latin typeface="Times New Roman" pitchFamily="18" charset="0"/>
                <a:cs typeface="Times New Roman" pitchFamily="18" charset="0"/>
              </a:rPr>
              <a:t>Камбре”</a:t>
            </a:r>
            <a:r>
              <a:rPr lang="uk-UA" sz="2400" b="1" dirty="0" smtClean="0">
                <a:solidFill>
                  <a:schemeClr val="bg1">
                    <a:lumMod val="95000"/>
                    <a:lumOff val="5000"/>
                  </a:schemeClr>
                </a:solidFill>
                <a:latin typeface="Times New Roman" pitchFamily="18" charset="0"/>
                <a:cs typeface="Times New Roman" pitchFamily="18" charset="0"/>
              </a:rPr>
              <a:t>):</a:t>
            </a:r>
          </a:p>
          <a:p>
            <a:pPr marL="0" indent="0">
              <a:lnSpc>
                <a:spcPts val="2700"/>
              </a:lnSpc>
              <a:spcBef>
                <a:spcPts val="0"/>
              </a:spcBef>
              <a:buFont typeface="Wingdings" pitchFamily="2" charset="2"/>
              <a:buChar char="Ø"/>
            </a:pPr>
            <a:endParaRPr lang="uk-UA" i="1" dirty="0" smtClean="0">
              <a:solidFill>
                <a:schemeClr val="bg1">
                  <a:lumMod val="95000"/>
                  <a:lumOff val="5000"/>
                </a:schemeClr>
              </a:solidFill>
              <a:latin typeface="Times New Roman" pitchFamily="18" charset="0"/>
              <a:cs typeface="Times New Roman" pitchFamily="18" charset="0"/>
            </a:endParaRPr>
          </a:p>
          <a:p>
            <a:pPr>
              <a:lnSpc>
                <a:spcPts val="2700"/>
              </a:lnSpc>
              <a:spcBef>
                <a:spcPts val="0"/>
              </a:spcBef>
              <a:buFont typeface="Wingdings" pitchFamily="2" charset="2"/>
              <a:buChar char="Ø"/>
            </a:pPr>
            <a:r>
              <a:rPr lang="uk-UA" i="1" dirty="0" smtClean="0">
                <a:solidFill>
                  <a:schemeClr val="bg1">
                    <a:lumMod val="95000"/>
                    <a:lumOff val="5000"/>
                  </a:schemeClr>
                </a:solidFill>
                <a:latin typeface="Times New Roman" pitchFamily="18" charset="0"/>
                <a:cs typeface="Times New Roman" pitchFamily="18" charset="0"/>
              </a:rPr>
              <a:t>Англія  заперечувала надмірне ослаблення Німеччини і зміцнення Франції.</a:t>
            </a:r>
          </a:p>
          <a:p>
            <a:pPr>
              <a:lnSpc>
                <a:spcPts val="2700"/>
              </a:lnSpc>
              <a:spcBef>
                <a:spcPts val="0"/>
              </a:spcBef>
              <a:buFont typeface="Wingdings" pitchFamily="2" charset="2"/>
              <a:buChar char="Ø"/>
            </a:pPr>
            <a:r>
              <a:rPr lang="uk-UA" i="1" dirty="0" smtClean="0">
                <a:solidFill>
                  <a:schemeClr val="bg1">
                    <a:lumMod val="95000"/>
                    <a:lumOff val="5000"/>
                  </a:schemeClr>
                </a:solidFill>
                <a:latin typeface="Times New Roman" pitchFamily="18" charset="0"/>
                <a:cs typeface="Times New Roman" pitchFamily="18" charset="0"/>
              </a:rPr>
              <a:t>Прагнула перетворити Німеччину у форпост боротьби проти більшовизму (комунізму).</a:t>
            </a:r>
            <a:endParaRPr lang="uk-UA" i="1" dirty="0">
              <a:solidFill>
                <a:schemeClr val="bg1">
                  <a:lumMod val="95000"/>
                  <a:lumOff val="5000"/>
                </a:schemeClr>
              </a:solidFill>
              <a:latin typeface="Times New Roman" pitchFamily="18" charset="0"/>
              <a:cs typeface="Times New Roman" pitchFamily="18" charset="0"/>
            </a:endParaRPr>
          </a:p>
        </p:txBody>
      </p:sp>
      <p:sp>
        <p:nvSpPr>
          <p:cNvPr id="6" name="Прямоугольник 5"/>
          <p:cNvSpPr/>
          <p:nvPr/>
        </p:nvSpPr>
        <p:spPr>
          <a:xfrm>
            <a:off x="251520" y="116632"/>
            <a:ext cx="8784977" cy="1323439"/>
          </a:xfrm>
          <a:prstGeom prst="rect">
            <a:avLst/>
          </a:prstGeom>
          <a:solidFill>
            <a:srgbClr val="00B0F0"/>
          </a:solidFill>
          <a:ln>
            <a:solidFill>
              <a:schemeClr val="accent1">
                <a:lumMod val="60000"/>
                <a:lumOff val="40000"/>
              </a:schemeClr>
            </a:solidFill>
          </a:ln>
          <a:effectLst>
            <a:glow rad="139700">
              <a:schemeClr val="accent5">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lIns="91440" tIns="45720" rIns="91440" bIns="45720">
            <a:prstTxWarp prst="textChevronInverted">
              <a:avLst/>
            </a:prstTxWarp>
            <a:spAutoFit/>
          </a:bodyPr>
          <a:lstStyle/>
          <a:p>
            <a:pPr algn="ctr"/>
            <a:r>
              <a:rPr lang="uk-UA" sz="4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Плани учасниць Паризької конференції.</a:t>
            </a:r>
            <a:endParaRPr lang="uk-UA"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60000"/>
                <a:lumOff val="40000"/>
              </a:schemeClr>
            </a:gs>
            <a:gs pos="16000">
              <a:srgbClr val="00CCCC"/>
            </a:gs>
            <a:gs pos="47000">
              <a:srgbClr val="9999FF"/>
            </a:gs>
            <a:gs pos="60001">
              <a:srgbClr val="2E6792"/>
            </a:gs>
            <a:gs pos="71001">
              <a:srgbClr val="002060"/>
            </a:gs>
            <a:gs pos="81000">
              <a:srgbClr val="1170FF"/>
            </a:gs>
            <a:gs pos="100000">
              <a:srgbClr val="006699"/>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644008" y="1556792"/>
            <a:ext cx="3816424" cy="4581128"/>
          </a:xfrm>
        </p:spPr>
        <p:txBody>
          <a:bodyPr>
            <a:normAutofit fontScale="92500" lnSpcReduction="10000"/>
          </a:bodyPr>
          <a:lstStyle/>
          <a:p>
            <a:pPr marL="0" indent="0">
              <a:buFont typeface="Wingdings" pitchFamily="2" charset="2"/>
              <a:buChar char="Ø"/>
            </a:pPr>
            <a:r>
              <a:rPr lang="uk-UA" b="1" i="1" u="sng" dirty="0" smtClean="0">
                <a:solidFill>
                  <a:schemeClr val="bg1">
                    <a:lumMod val="95000"/>
                    <a:lumOff val="5000"/>
                  </a:schemeClr>
                </a:solidFill>
                <a:latin typeface="Times New Roman" pitchFamily="18" charset="0"/>
                <a:cs typeface="Times New Roman" pitchFamily="18" charset="0"/>
              </a:rPr>
              <a:t>США:</a:t>
            </a:r>
          </a:p>
          <a:p>
            <a:pPr>
              <a:buFont typeface="Wingdings" pitchFamily="2" charset="2"/>
              <a:buChar char="Ø"/>
            </a:pPr>
            <a:r>
              <a:rPr lang="uk-UA" b="1" i="1" dirty="0" smtClean="0">
                <a:solidFill>
                  <a:schemeClr val="bg1">
                    <a:lumMod val="95000"/>
                    <a:lumOff val="5000"/>
                  </a:schemeClr>
                </a:solidFill>
                <a:latin typeface="Times New Roman" pitchFamily="18" charset="0"/>
                <a:cs typeface="Times New Roman" pitchFamily="18" charset="0"/>
              </a:rPr>
              <a:t>“14 пунктів” В.</a:t>
            </a:r>
            <a:r>
              <a:rPr lang="uk-UA" b="1" i="1" dirty="0" err="1" smtClean="0">
                <a:solidFill>
                  <a:schemeClr val="bg1">
                    <a:lumMod val="95000"/>
                    <a:lumOff val="5000"/>
                  </a:schemeClr>
                </a:solidFill>
                <a:latin typeface="Times New Roman" pitchFamily="18" charset="0"/>
                <a:cs typeface="Times New Roman" pitchFamily="18" charset="0"/>
              </a:rPr>
              <a:t>Вільстона</a:t>
            </a:r>
            <a:r>
              <a:rPr lang="uk-UA" b="1" i="1" dirty="0" smtClean="0">
                <a:solidFill>
                  <a:schemeClr val="bg1">
                    <a:lumMod val="95000"/>
                    <a:lumOff val="5000"/>
                  </a:schemeClr>
                </a:solidFill>
                <a:latin typeface="Times New Roman" pitchFamily="18" charset="0"/>
                <a:cs typeface="Times New Roman" pitchFamily="18" charset="0"/>
              </a:rPr>
              <a:t>;</a:t>
            </a:r>
          </a:p>
          <a:p>
            <a:pPr>
              <a:buFont typeface="Wingdings" pitchFamily="2" charset="2"/>
              <a:buChar char="Ø"/>
            </a:pPr>
            <a:r>
              <a:rPr lang="uk-UA" b="1" i="1" dirty="0" smtClean="0">
                <a:solidFill>
                  <a:schemeClr val="bg1">
                    <a:lumMod val="95000"/>
                    <a:lumOff val="5000"/>
                  </a:schemeClr>
                </a:solidFill>
                <a:latin typeface="Times New Roman" pitchFamily="18" charset="0"/>
                <a:cs typeface="Times New Roman" pitchFamily="18" charset="0"/>
              </a:rPr>
              <a:t>Прагнула перетворити Німеччину у форпост боротьби проти більшовизму (комунізму);</a:t>
            </a:r>
          </a:p>
          <a:p>
            <a:pPr>
              <a:buFont typeface="Wingdings" pitchFamily="2" charset="2"/>
              <a:buChar char="Ø"/>
            </a:pPr>
            <a:r>
              <a:rPr lang="uk-UA" b="1" i="1" dirty="0" smtClean="0">
                <a:solidFill>
                  <a:schemeClr val="bg1">
                    <a:lumMod val="95000"/>
                    <a:lumOff val="5000"/>
                  </a:schemeClr>
                </a:solidFill>
                <a:latin typeface="Times New Roman" pitchFamily="18" charset="0"/>
                <a:cs typeface="Times New Roman" pitchFamily="18" charset="0"/>
              </a:rPr>
              <a:t>принцип вільної торгівлі та мореплавства;</a:t>
            </a:r>
          </a:p>
          <a:p>
            <a:pPr>
              <a:buFont typeface="Wingdings" pitchFamily="2" charset="2"/>
              <a:buChar char="Ø"/>
            </a:pPr>
            <a:r>
              <a:rPr lang="uk-UA" b="1" i="1" dirty="0" smtClean="0">
                <a:solidFill>
                  <a:schemeClr val="bg1">
                    <a:lumMod val="95000"/>
                    <a:lumOff val="5000"/>
                  </a:schemeClr>
                </a:solidFill>
                <a:latin typeface="Times New Roman" pitchFamily="18" charset="0"/>
                <a:cs typeface="Times New Roman" pitchFamily="18" charset="0"/>
              </a:rPr>
              <a:t>створення Ліги Націй</a:t>
            </a:r>
            <a:r>
              <a:rPr lang="uk-UA" b="1" i="1" dirty="0" smtClean="0">
                <a:solidFill>
                  <a:schemeClr val="bg1">
                    <a:lumMod val="95000"/>
                    <a:lumOff val="5000"/>
                  </a:schemeClr>
                </a:solidFill>
              </a:rPr>
              <a:t> </a:t>
            </a:r>
          </a:p>
          <a:p>
            <a:endParaRPr lang="ru-RU" dirty="0"/>
          </a:p>
        </p:txBody>
      </p:sp>
      <p:sp>
        <p:nvSpPr>
          <p:cNvPr id="7" name="Прямоугольник 6"/>
          <p:cNvSpPr/>
          <p:nvPr/>
        </p:nvSpPr>
        <p:spPr>
          <a:xfrm>
            <a:off x="-1188640" y="188640"/>
            <a:ext cx="11665296" cy="1200329"/>
          </a:xfrm>
          <a:prstGeom prst="rect">
            <a:avLst/>
          </a:prstGeom>
          <a:noFill/>
        </p:spPr>
        <p:txBody>
          <a:bodyPr wrap="square" lIns="91440" tIns="45720" rIns="91440" bIns="45720">
            <a:spAutoFit/>
          </a:bodyPr>
          <a:lstStyle/>
          <a:p>
            <a:pPr algn="ctr"/>
            <a:r>
              <a:rPr lang="ru-RU" sz="36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Плани</a:t>
            </a:r>
            <a:r>
              <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США </a:t>
            </a:r>
            <a:r>
              <a:rPr lang="ru-RU" sz="36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щодо</a:t>
            </a:r>
            <a:r>
              <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p>
          <a:p>
            <a:pPr algn="ctr"/>
            <a:r>
              <a:rPr lang="ru-RU" sz="36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Паризької</a:t>
            </a:r>
            <a:r>
              <a:rPr lang="ru-RU" sz="3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ru-RU" sz="36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Конференції</a:t>
            </a:r>
            <a:endParaRPr lang="uk-UA"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9" name="Прямоугольник 8"/>
          <p:cNvSpPr/>
          <p:nvPr/>
        </p:nvSpPr>
        <p:spPr>
          <a:xfrm>
            <a:off x="323528" y="1484784"/>
            <a:ext cx="3870176" cy="5016758"/>
          </a:xfrm>
          <a:prstGeom prst="rect">
            <a:avLst/>
          </a:prstGeom>
        </p:spPr>
        <p:txBody>
          <a:bodyPr wrap="square">
            <a:spAutoFit/>
          </a:bodyPr>
          <a:lstStyle/>
          <a:p>
            <a:r>
              <a:rPr lang="ru-RU" sz="1600" dirty="0" smtClean="0">
                <a:solidFill>
                  <a:schemeClr val="bg1">
                    <a:lumMod val="95000"/>
                    <a:lumOff val="5000"/>
                  </a:schemeClr>
                </a:solidFill>
              </a:rPr>
              <a:t>Для США Перша </a:t>
            </a:r>
            <a:r>
              <a:rPr lang="ru-RU" sz="1600" dirty="0" err="1" smtClean="0">
                <a:solidFill>
                  <a:schemeClr val="bg1">
                    <a:lumMod val="95000"/>
                    <a:lumOff val="5000"/>
                  </a:schemeClr>
                </a:solidFill>
              </a:rPr>
              <a:t>світова</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війна</a:t>
            </a:r>
            <a:r>
              <a:rPr lang="ru-RU" sz="1600" dirty="0" smtClean="0">
                <a:solidFill>
                  <a:schemeClr val="bg1">
                    <a:lumMod val="95000"/>
                    <a:lumOff val="5000"/>
                  </a:schemeClr>
                </a:solidFill>
              </a:rPr>
              <a:t> означала </a:t>
            </a:r>
            <a:r>
              <a:rPr lang="ru-RU" sz="1600" dirty="0" err="1" smtClean="0">
                <a:solidFill>
                  <a:schemeClr val="bg1">
                    <a:lumMod val="95000"/>
                    <a:lumOff val="5000"/>
                  </a:schemeClr>
                </a:solidFill>
              </a:rPr>
              <a:t>кардинальну</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зміну</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її</a:t>
            </a:r>
            <a:r>
              <a:rPr lang="ru-RU" sz="1600" dirty="0" smtClean="0">
                <a:solidFill>
                  <a:schemeClr val="bg1">
                    <a:lumMod val="95000"/>
                    <a:lumOff val="5000"/>
                  </a:schemeClr>
                </a:solidFill>
              </a:rPr>
              <a:t> становища у </a:t>
            </a:r>
            <a:r>
              <a:rPr lang="ru-RU" sz="1600" dirty="0" err="1" smtClean="0">
                <a:solidFill>
                  <a:schemeClr val="bg1">
                    <a:lumMod val="95000"/>
                    <a:lumOff val="5000"/>
                  </a:schemeClr>
                </a:solidFill>
              </a:rPr>
              <a:t>світі</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Із</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боржника</a:t>
            </a:r>
            <a:r>
              <a:rPr lang="ru-RU" sz="1600" dirty="0" smtClean="0">
                <a:solidFill>
                  <a:schemeClr val="bg1">
                    <a:lumMod val="95000"/>
                    <a:lumOff val="5000"/>
                  </a:schemeClr>
                </a:solidFill>
              </a:rPr>
              <a:t> США </a:t>
            </a:r>
            <a:r>
              <a:rPr lang="ru-RU" sz="1600" dirty="0" err="1" smtClean="0">
                <a:solidFill>
                  <a:schemeClr val="bg1">
                    <a:lumMod val="95000"/>
                    <a:lumOff val="5000"/>
                  </a:schemeClr>
                </a:solidFill>
              </a:rPr>
              <a:t>перетворились</a:t>
            </a:r>
            <a:r>
              <a:rPr lang="ru-RU" sz="1600" dirty="0" smtClean="0">
                <a:solidFill>
                  <a:schemeClr val="bg1">
                    <a:lumMod val="95000"/>
                    <a:lumOff val="5000"/>
                  </a:schemeClr>
                </a:solidFill>
              </a:rPr>
              <a:t> у кредитора. </a:t>
            </a:r>
            <a:r>
              <a:rPr lang="ru-RU" sz="1600" dirty="0" err="1" smtClean="0">
                <a:solidFill>
                  <a:schemeClr val="bg1">
                    <a:lumMod val="95000"/>
                    <a:lumOff val="5000"/>
                  </a:schemeClr>
                </a:solidFill>
              </a:rPr>
              <a:t>Економічна</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могутність</a:t>
            </a:r>
            <a:r>
              <a:rPr lang="ru-RU" sz="1600" dirty="0" smtClean="0">
                <a:solidFill>
                  <a:schemeClr val="bg1">
                    <a:lumMod val="95000"/>
                    <a:lumOff val="5000"/>
                  </a:schemeClr>
                </a:solidFill>
              </a:rPr>
              <a:t> за роки </a:t>
            </a:r>
            <a:r>
              <a:rPr lang="ru-RU" sz="1600" dirty="0" err="1" smtClean="0">
                <a:solidFill>
                  <a:schemeClr val="bg1">
                    <a:lumMod val="95000"/>
                    <a:lumOff val="5000"/>
                  </a:schemeClr>
                </a:solidFill>
              </a:rPr>
              <a:t>війни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зросла</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національне</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багатство</a:t>
            </a:r>
            <a:r>
              <a:rPr lang="ru-RU" sz="1600" dirty="0" smtClean="0">
                <a:solidFill>
                  <a:schemeClr val="bg1">
                    <a:lumMod val="95000"/>
                    <a:lumOff val="5000"/>
                  </a:schemeClr>
                </a:solidFill>
              </a:rPr>
              <a:t> у 1914 р. </a:t>
            </a:r>
            <a:r>
              <a:rPr lang="ru-RU" sz="1600" dirty="0" err="1" smtClean="0">
                <a:solidFill>
                  <a:schemeClr val="bg1">
                    <a:lumMod val="95000"/>
                    <a:lumOff val="5000"/>
                  </a:schemeClr>
                </a:solidFill>
              </a:rPr>
              <a:t>складало</a:t>
            </a:r>
            <a:r>
              <a:rPr lang="ru-RU" sz="1600" dirty="0" smtClean="0">
                <a:solidFill>
                  <a:schemeClr val="bg1">
                    <a:lumMod val="95000"/>
                    <a:lumOff val="5000"/>
                  </a:schemeClr>
                </a:solidFill>
              </a:rPr>
              <a:t> 192 </a:t>
            </a:r>
            <a:r>
              <a:rPr lang="ru-RU" sz="1600" dirty="0" err="1" smtClean="0">
                <a:solidFill>
                  <a:schemeClr val="bg1">
                    <a:lumMod val="95000"/>
                    <a:lumOff val="5000"/>
                  </a:schemeClr>
                </a:solidFill>
              </a:rPr>
              <a:t>млрд</a:t>
            </a:r>
            <a:r>
              <a:rPr lang="ru-RU" sz="1600" dirty="0" smtClean="0">
                <a:solidFill>
                  <a:schemeClr val="bg1">
                    <a:lumMod val="95000"/>
                    <a:lumOff val="5000"/>
                  </a:schemeClr>
                </a:solidFill>
              </a:rPr>
              <a:t> дол., а в 1920 р. — 489 </a:t>
            </a:r>
            <a:r>
              <a:rPr lang="ru-RU" sz="1600" dirty="0" err="1" smtClean="0">
                <a:solidFill>
                  <a:schemeClr val="bg1">
                    <a:lumMod val="95000"/>
                    <a:lumOff val="5000"/>
                  </a:schemeClr>
                </a:solidFill>
              </a:rPr>
              <a:t>млрд</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країна</a:t>
            </a:r>
            <a:r>
              <a:rPr lang="ru-RU" sz="1600" dirty="0" smtClean="0">
                <a:solidFill>
                  <a:schemeClr val="bg1">
                    <a:lumMod val="95000"/>
                    <a:lumOff val="5000"/>
                  </a:schemeClr>
                </a:solidFill>
              </a:rPr>
              <a:t> створила </a:t>
            </a:r>
            <a:r>
              <a:rPr lang="ru-RU" sz="1600" dirty="0" err="1" smtClean="0">
                <a:solidFill>
                  <a:schemeClr val="bg1">
                    <a:lumMod val="95000"/>
                    <a:lumOff val="5000"/>
                  </a:schemeClr>
                </a:solidFill>
              </a:rPr>
              <a:t>могутню</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армію</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і</a:t>
            </a:r>
            <a:r>
              <a:rPr lang="ru-RU" sz="1600" dirty="0" smtClean="0">
                <a:solidFill>
                  <a:schemeClr val="bg1">
                    <a:lumMod val="95000"/>
                    <a:lumOff val="5000"/>
                  </a:schemeClr>
                </a:solidFill>
              </a:rPr>
              <a:t> флот. Але </a:t>
            </a:r>
            <a:r>
              <a:rPr lang="ru-RU" sz="1600" dirty="0" err="1" smtClean="0">
                <a:solidFill>
                  <a:schemeClr val="bg1">
                    <a:lumMod val="95000"/>
                    <a:lumOff val="5000"/>
                  </a:schemeClr>
                </a:solidFill>
              </a:rPr>
              <a:t>всередині</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країни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точилася</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гостра</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дискусія</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стосовно</a:t>
            </a:r>
            <a:r>
              <a:rPr lang="ru-RU" sz="1600" dirty="0" smtClean="0">
                <a:solidFill>
                  <a:schemeClr val="bg1">
                    <a:lumMod val="95000"/>
                    <a:lumOff val="5000"/>
                  </a:schemeClr>
                </a:solidFill>
              </a:rPr>
              <a:t> мети </a:t>
            </a:r>
            <a:r>
              <a:rPr lang="ru-RU" sz="1600" dirty="0" err="1" smtClean="0">
                <a:solidFill>
                  <a:schemeClr val="bg1">
                    <a:lumMod val="95000"/>
                    <a:lumOff val="5000"/>
                  </a:schemeClr>
                </a:solidFill>
              </a:rPr>
              <a:t>американської</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зовнішньої</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політики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між</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прихильниками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ізоляціонізму</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і</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прибічниками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активної</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зовнішньої</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політики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експансионістами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Ізоляціоністи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дотримувалися</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заповіту</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першого</a:t>
            </a:r>
            <a:r>
              <a:rPr lang="ru-RU" sz="1600" dirty="0" smtClean="0">
                <a:solidFill>
                  <a:schemeClr val="bg1">
                    <a:lumMod val="95000"/>
                    <a:lumOff val="5000"/>
                  </a:schemeClr>
                </a:solidFill>
              </a:rPr>
              <a:t> президента США Дж.Вашингтона, </a:t>
            </a:r>
            <a:r>
              <a:rPr lang="ru-RU" sz="1600" dirty="0" err="1" smtClean="0">
                <a:solidFill>
                  <a:schemeClr val="bg1">
                    <a:lumMod val="95000"/>
                    <a:lumOff val="5000"/>
                  </a:schemeClr>
                </a:solidFill>
              </a:rPr>
              <a:t>який</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застерігав</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американців</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від</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втручання</a:t>
            </a:r>
            <a:r>
              <a:rPr lang="ru-RU" sz="1600" dirty="0" smtClean="0">
                <a:solidFill>
                  <a:schemeClr val="bg1">
                    <a:lumMod val="95000"/>
                    <a:lumOff val="5000"/>
                  </a:schemeClr>
                </a:solidFill>
              </a:rPr>
              <a:t> у </a:t>
            </a:r>
            <a:r>
              <a:rPr lang="ru-RU" sz="1600" dirty="0" err="1" smtClean="0">
                <a:solidFill>
                  <a:schemeClr val="bg1">
                    <a:lumMod val="95000"/>
                    <a:lumOff val="5000"/>
                  </a:schemeClr>
                </a:solidFill>
              </a:rPr>
              <a:t>справи</a:t>
            </a:r>
            <a:r>
              <a:rPr lang="ru-RU" sz="1600" dirty="0" smtClean="0">
                <a:solidFill>
                  <a:schemeClr val="bg1">
                    <a:lumMod val="95000"/>
                    <a:lumOff val="5000"/>
                  </a:schemeClr>
                </a:solidFill>
              </a:rPr>
              <a:t> </a:t>
            </a:r>
            <a:r>
              <a:rPr lang="ru-RU" sz="1600" dirty="0" err="1" smtClean="0">
                <a:solidFill>
                  <a:schemeClr val="bg1">
                    <a:lumMod val="95000"/>
                    <a:lumOff val="5000"/>
                  </a:schemeClr>
                </a:solidFill>
              </a:rPr>
              <a:t>Європи</a:t>
            </a:r>
            <a:r>
              <a:rPr lang="ru-RU" sz="1600" dirty="0" smtClean="0">
                <a:solidFill>
                  <a:schemeClr val="bg1">
                    <a:lumMod val="95000"/>
                    <a:lumOff val="5000"/>
                  </a:schemeClr>
                </a:solidFill>
              </a:rPr>
              <a:t>. </a:t>
            </a:r>
            <a:endParaRPr lang="uk-UA" sz="1600" dirty="0">
              <a:solidFill>
                <a:schemeClr val="bg1">
                  <a:lumMod val="95000"/>
                  <a:lumOff val="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42000">
              <a:srgbClr val="FFFF00"/>
            </a:gs>
            <a:gs pos="83000">
              <a:srgbClr val="7030A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435" y="116632"/>
            <a:ext cx="8686800" cy="1512168"/>
          </a:xfrm>
        </p:spPr>
        <p:txBody>
          <a:bodyPr>
            <a:normAutofit fontScale="90000"/>
          </a:bodyPr>
          <a:lstStyle/>
          <a:p>
            <a:r>
              <a:rPr lang="ru-RU" dirty="0" err="1" smtClean="0">
                <a:hlinkClick r:id="rId2" tooltip="Версальський мирний договір 1919"/>
              </a:rPr>
              <a:t>Версальський</a:t>
            </a:r>
            <a:r>
              <a:rPr lang="ru-RU" dirty="0" smtClean="0">
                <a:hlinkClick r:id="rId2" tooltip="Версальський мирний договір 1919"/>
              </a:rPr>
              <a:t> </a:t>
            </a:r>
            <a:r>
              <a:rPr lang="ru-RU" dirty="0" err="1" smtClean="0">
                <a:hlinkClick r:id="rId2" tooltip="Версальський мирний договір 1919"/>
              </a:rPr>
              <a:t>мирний</a:t>
            </a:r>
            <a:r>
              <a:rPr lang="ru-RU" dirty="0" smtClean="0">
                <a:hlinkClick r:id="rId2" tooltip="Версальський мирний договір 1919"/>
              </a:rPr>
              <a:t> </a:t>
            </a:r>
            <a:r>
              <a:rPr lang="ru-RU" dirty="0" err="1" smtClean="0">
                <a:hlinkClick r:id="rId2" tooltip="Версальський мирний договір 1919"/>
              </a:rPr>
              <a:t>договір</a:t>
            </a:r>
            <a:r>
              <a:rPr lang="ru-RU" dirty="0" smtClean="0">
                <a:hlinkClick r:id="rId2" tooltip="Версальський мирний договір 1919"/>
              </a:rPr>
              <a:t> 1919</a:t>
            </a:r>
            <a:r>
              <a:rPr lang="ru-RU" dirty="0" smtClean="0"/>
              <a:t> </a:t>
            </a:r>
            <a:r>
              <a:rPr lang="ru-RU" sz="3100" dirty="0" err="1" smtClean="0"/>
              <a:t>з</a:t>
            </a:r>
            <a:r>
              <a:rPr lang="ru-RU" sz="3100" dirty="0" smtClean="0"/>
              <a:t> </a:t>
            </a:r>
            <a:r>
              <a:rPr lang="ru-RU" sz="3100" dirty="0" err="1" smtClean="0"/>
              <a:t>Німеччиною</a:t>
            </a:r>
            <a:r>
              <a:rPr lang="ru-RU" sz="3100" dirty="0" smtClean="0"/>
              <a:t> (</a:t>
            </a:r>
            <a:r>
              <a:rPr lang="ru-RU" sz="3100" dirty="0" err="1" smtClean="0"/>
              <a:t>підписаний</a:t>
            </a:r>
            <a:r>
              <a:rPr lang="ru-RU" sz="3100" dirty="0" smtClean="0"/>
              <a:t> 28.06.1919)</a:t>
            </a:r>
            <a:endParaRPr lang="ru-RU" sz="3100" dirty="0"/>
          </a:p>
        </p:txBody>
      </p:sp>
      <p:pic>
        <p:nvPicPr>
          <p:cNvPr id="10" name="Содержимое 9" descr="393px-Treaty_of_Versailles,_English_version.jpg"/>
          <p:cNvPicPr>
            <a:picLocks noGrp="1" noChangeAspect="1"/>
          </p:cNvPicPr>
          <p:nvPr>
            <p:ph sz="half" idx="2"/>
          </p:nvPr>
        </p:nvPicPr>
        <p:blipFill>
          <a:blip r:embed="rId3" cstate="print"/>
          <a:stretch>
            <a:fillRect/>
          </a:stretch>
        </p:blipFill>
        <p:spPr>
          <a:xfrm>
            <a:off x="251520" y="1916832"/>
            <a:ext cx="2969454" cy="4525962"/>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9" name="Picture 2"/>
          <p:cNvPicPr>
            <a:picLocks noGrp="1" noChangeAspect="1" noChangeArrowheads="1"/>
          </p:cNvPicPr>
          <p:nvPr>
            <p:ph sz="half" idx="2"/>
          </p:nvPr>
        </p:nvPicPr>
        <p:blipFill>
          <a:blip r:embed="rId4" cstate="print">
            <a:extLst>
              <a:ext uri="{28A0092B-C50C-407E-A947-70E740481C1C}">
                <a14:useLocalDpi xmlns="" xmlns:a14="http://schemas.microsoft.com/office/drawing/2010/main" val="0"/>
              </a:ext>
            </a:extLst>
          </a:blip>
          <a:srcRect/>
          <a:stretch>
            <a:fillRect/>
          </a:stretch>
        </p:blipFill>
        <p:spPr bwMode="auto">
          <a:xfrm>
            <a:off x="3491880" y="2420888"/>
            <a:ext cx="5370340" cy="3575730"/>
          </a:xfrm>
          <a:prstGeom prst="rect">
            <a:avLst/>
          </a:prstGeom>
          <a:ln>
            <a:noFill/>
          </a:ln>
          <a:effectLst>
            <a:outerShdw blurRad="190500" algn="tl" rotWithShape="0">
              <a:srgbClr val="000000">
                <a:alpha val="70000"/>
              </a:srgbClr>
            </a:outer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55000">
              <a:srgbClr val="00B0F0">
                <a:alpha val="35000"/>
              </a:srgbClr>
            </a:gs>
            <a:gs pos="36000">
              <a:srgbClr val="92D050"/>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4" name="TextBox 3"/>
          <p:cNvSpPr txBox="1"/>
          <p:nvPr/>
        </p:nvSpPr>
        <p:spPr>
          <a:xfrm>
            <a:off x="179512" y="116632"/>
            <a:ext cx="8856984" cy="646331"/>
          </a:xfrm>
          <a:prstGeom prst="rect">
            <a:avLst/>
          </a:prstGeom>
          <a:noFill/>
        </p:spPr>
        <p:txBody>
          <a:bodyPr wrap="square" rtlCol="0">
            <a:spAutoFit/>
          </a:bodyPr>
          <a:lstStyle/>
          <a:p>
            <a:r>
              <a:rPr lang="uk-UA"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Положення  Версальського договору</a:t>
            </a:r>
            <a:endParaRPr lang="uk-UA"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6" name="Прямоугольник 5"/>
          <p:cNvSpPr/>
          <p:nvPr/>
        </p:nvSpPr>
        <p:spPr>
          <a:xfrm>
            <a:off x="251520" y="1916832"/>
            <a:ext cx="8461448" cy="4708981"/>
          </a:xfrm>
          <a:prstGeom prst="rect">
            <a:avLst/>
          </a:prstGeom>
        </p:spPr>
        <p:txBody>
          <a:bodyPr wrap="square">
            <a:spAutoFit/>
          </a:bodyPr>
          <a:lstStyle/>
          <a:p>
            <a:pPr lvl="1">
              <a:buFont typeface="Wingdings" pitchFamily="2" charset="2"/>
              <a:buChar char="Ø"/>
            </a:pPr>
            <a:r>
              <a:rPr lang="uk-UA" sz="2000" b="1" i="1" dirty="0" smtClean="0">
                <a:solidFill>
                  <a:schemeClr val="accent6">
                    <a:lumMod val="75000"/>
                  </a:schemeClr>
                </a:solidFill>
              </a:rPr>
              <a:t>Саар (режим військової (французькою) окупації строком на 15 років); </a:t>
            </a:r>
          </a:p>
          <a:p>
            <a:pPr lvl="1">
              <a:buFont typeface="Wingdings" pitchFamily="2" charset="2"/>
              <a:buChar char="Ø"/>
            </a:pPr>
            <a:r>
              <a:rPr lang="uk-UA" sz="2000" b="1" i="1" dirty="0" smtClean="0">
                <a:solidFill>
                  <a:schemeClr val="accent6">
                    <a:lumMod val="75000"/>
                  </a:schemeClr>
                </a:solidFill>
              </a:rPr>
              <a:t>Демілітаризація рейнської зони (режим військової (французькою) окупації строком на 15 років); </a:t>
            </a:r>
          </a:p>
          <a:p>
            <a:pPr lvl="1">
              <a:buFont typeface="Wingdings" pitchFamily="2" charset="2"/>
              <a:buChar char="Ø"/>
            </a:pPr>
            <a:r>
              <a:rPr lang="uk-UA" sz="2000" b="1" i="1" dirty="0" smtClean="0">
                <a:solidFill>
                  <a:schemeClr val="accent6">
                    <a:lumMod val="75000"/>
                  </a:schemeClr>
                </a:solidFill>
              </a:rPr>
              <a:t>Територіальні поступки Бельгії, Данії, Литві і Польщі; </a:t>
            </a:r>
          </a:p>
          <a:p>
            <a:pPr lvl="1">
              <a:buFont typeface="Wingdings" pitchFamily="2" charset="2"/>
              <a:buChar char="Ø"/>
            </a:pPr>
            <a:r>
              <a:rPr lang="uk-UA" sz="2000" b="1" i="1" dirty="0" smtClean="0">
                <a:solidFill>
                  <a:schemeClr val="accent6">
                    <a:lumMod val="75000"/>
                  </a:schemeClr>
                </a:solidFill>
              </a:rPr>
              <a:t>Втрата усіх колоніальних володінь; </a:t>
            </a:r>
          </a:p>
          <a:p>
            <a:pPr lvl="1">
              <a:buFont typeface="Wingdings" pitchFamily="2" charset="2"/>
              <a:buChar char="Ø"/>
            </a:pPr>
            <a:r>
              <a:rPr lang="uk-UA" sz="2000" b="1" i="1" dirty="0" smtClean="0">
                <a:solidFill>
                  <a:schemeClr val="accent6">
                    <a:lumMod val="75000"/>
                  </a:schemeClr>
                </a:solidFill>
              </a:rPr>
              <a:t>Репарації з Німеччини (відповідно до рішень союзників в 1921 р., 132 млрд. золотих марок; відповідно до плану </a:t>
            </a:r>
            <a:r>
              <a:rPr lang="uk-UA" sz="2000" b="1" i="1" dirty="0" err="1" smtClean="0">
                <a:solidFill>
                  <a:schemeClr val="accent6">
                    <a:lumMod val="75000"/>
                  </a:schemeClr>
                </a:solidFill>
              </a:rPr>
              <a:t>Дауэса</a:t>
            </a:r>
            <a:r>
              <a:rPr lang="uk-UA" sz="2000" b="1" i="1" dirty="0" smtClean="0">
                <a:solidFill>
                  <a:schemeClr val="accent6">
                    <a:lumMod val="75000"/>
                  </a:schemeClr>
                </a:solidFill>
              </a:rPr>
              <a:t> 1924 р. - 50 млрд. марок); </a:t>
            </a:r>
          </a:p>
          <a:p>
            <a:pPr lvl="1">
              <a:buFont typeface="Wingdings" pitchFamily="2" charset="2"/>
              <a:buChar char="Ø"/>
            </a:pPr>
            <a:r>
              <a:rPr lang="uk-UA" sz="2000" b="1" i="1" dirty="0" smtClean="0">
                <a:solidFill>
                  <a:schemeClr val="accent6">
                    <a:lumMod val="75000"/>
                  </a:schemeClr>
                </a:solidFill>
              </a:rPr>
              <a:t>Обмеження озброєнь Німеччини (рейхсвер в 100 тис. </a:t>
            </a:r>
            <a:r>
              <a:rPr lang="uk-UA" sz="2000" b="1" i="1" dirty="0" err="1" smtClean="0">
                <a:solidFill>
                  <a:schemeClr val="accent6">
                    <a:lumMod val="75000"/>
                  </a:schemeClr>
                </a:solidFill>
              </a:rPr>
              <a:t>чел</a:t>
            </a:r>
            <a:r>
              <a:rPr lang="uk-UA" sz="2000" b="1" i="1" dirty="0" smtClean="0">
                <a:solidFill>
                  <a:schemeClr val="accent6">
                    <a:lumMod val="75000"/>
                  </a:schemeClr>
                </a:solidFill>
              </a:rPr>
              <a:t>., заборона на авіацію, танки і підводний флот, розпуск Генерального штабу і Військової академії); </a:t>
            </a:r>
          </a:p>
          <a:p>
            <a:pPr lvl="1">
              <a:buFont typeface="Wingdings" pitchFamily="2" charset="2"/>
              <a:buChar char="Ø"/>
            </a:pPr>
            <a:r>
              <a:rPr lang="uk-UA" sz="2000" b="1" i="1" dirty="0" smtClean="0">
                <a:solidFill>
                  <a:schemeClr val="accent6">
                    <a:lumMod val="75000"/>
                  </a:schemeClr>
                </a:solidFill>
              </a:rPr>
              <a:t>Моральне приниження Німеччини (ст. 231 Версальського договору, в якій уся провина за розв'язування війни покладалася цілком на Німеччину).</a:t>
            </a:r>
            <a:endParaRPr lang="uk-UA" sz="2000" b="1" i="1" dirty="0">
              <a:solidFill>
                <a:schemeClr val="accent6">
                  <a:lumMod val="75000"/>
                </a:schemeClr>
              </a:solidFill>
            </a:endParaRPr>
          </a:p>
        </p:txBody>
      </p:sp>
      <p:sp>
        <p:nvSpPr>
          <p:cNvPr id="7" name="Прямоугольник 6"/>
          <p:cNvSpPr/>
          <p:nvPr/>
        </p:nvSpPr>
        <p:spPr>
          <a:xfrm>
            <a:off x="827584" y="1196752"/>
            <a:ext cx="7470315" cy="584775"/>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uk-UA" sz="3200" b="1" i="1" cap="none" spc="0"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Антинімецькі</a:t>
            </a:r>
            <a:r>
              <a:rPr lang="uk-UA" sz="3200" b="1" i="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 положення Версаля :</a:t>
            </a:r>
            <a:endParaRPr lang="uk-UA" sz="32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 xmlns:p14="http://schemas.microsoft.com/office/powerpoint/2010/main" val="1143182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70C0"/>
            </a:gs>
            <a:gs pos="39999">
              <a:srgbClr val="85C2FF"/>
            </a:gs>
            <a:gs pos="70000">
              <a:srgbClr val="7030A0"/>
            </a:gs>
            <a:gs pos="100000">
              <a:srgbClr val="FFEBFA"/>
            </a:gs>
          </a:gsLst>
          <a:lin ang="2700000" scaled="1"/>
          <a:tileRect/>
        </a:gradFill>
        <a:effectLst/>
      </p:bgPr>
    </p:bg>
    <p:spTree>
      <p:nvGrpSpPr>
        <p:cNvPr id="1" name=""/>
        <p:cNvGrpSpPr/>
        <p:nvPr/>
      </p:nvGrpSpPr>
      <p:grpSpPr>
        <a:xfrm>
          <a:off x="0" y="0"/>
          <a:ext cx="0" cy="0"/>
          <a:chOff x="0" y="0"/>
          <a:chExt cx="0" cy="0"/>
        </a:xfrm>
      </p:grpSpPr>
      <p:sp>
        <p:nvSpPr>
          <p:cNvPr id="7" name="Заголовок 5"/>
          <p:cNvSpPr>
            <a:spLocks noGrp="1"/>
          </p:cNvSpPr>
          <p:nvPr>
            <p:ph type="title"/>
          </p:nvPr>
        </p:nvSpPr>
        <p:spPr>
          <a:xfrm>
            <a:off x="467544" y="404664"/>
            <a:ext cx="8229600" cy="1399032"/>
          </a:xfrm>
          <a:ln>
            <a:solidFill>
              <a:schemeClr val="accent1"/>
            </a:solidFill>
          </a:ln>
        </p:spPr>
        <p:txBody>
          <a:bodyPr>
            <a:normAutofit fontScale="90000"/>
          </a:bodyPr>
          <a:lstStyle/>
          <a:p>
            <a:pPr algn="ctr"/>
            <a:r>
              <a:rPr lang="uk-UA" sz="2700" b="1" dirty="0" smtClean="0"/>
              <a:t>Антиросійські положення Версаля </a:t>
            </a:r>
            <a:r>
              <a:rPr lang="uk-UA" sz="2000" dirty="0" smtClean="0"/>
              <a:t/>
            </a:r>
            <a:br>
              <a:rPr lang="uk-UA" sz="2000" dirty="0" smtClean="0"/>
            </a:br>
            <a:r>
              <a:rPr lang="uk-UA" sz="2000" i="1" dirty="0" err="1" smtClean="0">
                <a:solidFill>
                  <a:schemeClr val="bg1">
                    <a:lumMod val="95000"/>
                    <a:lumOff val="5000"/>
                  </a:schemeClr>
                </a:solidFill>
              </a:rPr>
              <a:t>“Сильна</a:t>
            </a:r>
            <a:r>
              <a:rPr lang="uk-UA" sz="2000" i="1" dirty="0" smtClean="0">
                <a:solidFill>
                  <a:schemeClr val="bg1">
                    <a:lumMod val="95000"/>
                    <a:lumOff val="5000"/>
                  </a:schemeClr>
                </a:solidFill>
              </a:rPr>
              <a:t> Польща", яка включила декілька мільйонів українців і білорусів, що випробовували під владою польської держави національно-релігійний гніт. </a:t>
            </a:r>
            <a:br>
              <a:rPr lang="uk-UA" sz="2000" i="1" dirty="0" smtClean="0">
                <a:solidFill>
                  <a:schemeClr val="bg1">
                    <a:lumMod val="95000"/>
                    <a:lumOff val="5000"/>
                  </a:schemeClr>
                </a:solidFill>
              </a:rPr>
            </a:br>
            <a:r>
              <a:rPr lang="uk-UA" sz="2000" i="1" dirty="0" err="1" smtClean="0">
                <a:solidFill>
                  <a:schemeClr val="bg1">
                    <a:lumMod val="95000"/>
                    <a:lumOff val="5000"/>
                  </a:schemeClr>
                </a:solidFill>
              </a:rPr>
              <a:t>“Сильна</a:t>
            </a:r>
            <a:r>
              <a:rPr lang="uk-UA" sz="2000" i="1" dirty="0" smtClean="0">
                <a:solidFill>
                  <a:schemeClr val="bg1">
                    <a:lumMod val="95000"/>
                    <a:lumOff val="5000"/>
                  </a:schemeClr>
                </a:solidFill>
              </a:rPr>
              <a:t> Румунія", до складу якої відійшла </a:t>
            </a:r>
            <a:r>
              <a:rPr lang="uk-UA" sz="2000" i="1" dirty="0" err="1" smtClean="0">
                <a:solidFill>
                  <a:schemeClr val="bg1">
                    <a:lumMod val="95000"/>
                    <a:lumOff val="5000"/>
                  </a:schemeClr>
                </a:solidFill>
              </a:rPr>
              <a:t>Бесарабія</a:t>
            </a:r>
            <a:r>
              <a:rPr lang="uk-UA" sz="2000" i="1" dirty="0" smtClean="0">
                <a:solidFill>
                  <a:schemeClr val="bg1">
                    <a:lumMod val="95000"/>
                    <a:lumOff val="5000"/>
                  </a:schemeClr>
                </a:solidFill>
              </a:rPr>
              <a:t>.</a:t>
            </a:r>
            <a:r>
              <a:rPr lang="uk-UA" dirty="0" smtClean="0"/>
              <a:t/>
            </a:r>
            <a:br>
              <a:rPr lang="uk-UA" dirty="0" smtClean="0"/>
            </a:br>
            <a:endParaRPr lang="uk-UA" dirty="0"/>
          </a:p>
        </p:txBody>
      </p:sp>
      <p:sp>
        <p:nvSpPr>
          <p:cNvPr id="8" name="Прямоугольник 7"/>
          <p:cNvSpPr/>
          <p:nvPr/>
        </p:nvSpPr>
        <p:spPr>
          <a:xfrm>
            <a:off x="323528" y="1844824"/>
            <a:ext cx="8064896" cy="4708981"/>
          </a:xfrm>
          <a:prstGeom prst="rect">
            <a:avLst/>
          </a:prstGeom>
        </p:spPr>
        <p:txBody>
          <a:bodyPr wrap="square">
            <a:spAutoFit/>
          </a:bodyPr>
          <a:lstStyle/>
          <a:p>
            <a:pPr>
              <a:buFont typeface="Wingdings" pitchFamily="2" charset="2"/>
              <a:buChar char="Ø"/>
            </a:pPr>
            <a:r>
              <a:rPr lang="uk-UA" sz="1200" b="1" i="1" dirty="0" smtClean="0">
                <a:solidFill>
                  <a:schemeClr val="bg1">
                    <a:lumMod val="95000"/>
                    <a:lumOff val="5000"/>
                  </a:schemeClr>
                </a:solidFill>
              </a:rPr>
              <a:t>Німеччина була змушена поступитися контролем над своїми колоніями, а також втратити ряд європейських територій. Західна Пруссія була передана Польщі, надавши їй тим самим доступ до Балтійського моря через «польський коридор», який Пруссія анексувала при поділах Польщі. Це перетворило Східну Пруссію в ексклав, відділений від основної території Німеччини.</a:t>
            </a:r>
          </a:p>
          <a:p>
            <a:pPr>
              <a:buFont typeface="Wingdings" pitchFamily="2" charset="2"/>
              <a:buChar char="Ø"/>
            </a:pPr>
            <a:r>
              <a:rPr lang="uk-UA" sz="1200" b="1" i="1" dirty="0" smtClean="0">
                <a:solidFill>
                  <a:schemeClr val="bg1">
                    <a:lumMod val="95000"/>
                    <a:lumOff val="5000"/>
                  </a:schemeClr>
                </a:solidFill>
              </a:rPr>
              <a:t>Ельзас і більша частина Лотарингії (у кордонах 1870 р.), раніше німецькомовні території, що входили у склад Франції, анексовані королем Людовика </a:t>
            </a:r>
            <a:r>
              <a:rPr lang="en-GB" sz="1200" b="1" i="1" dirty="0" smtClean="0">
                <a:solidFill>
                  <a:schemeClr val="bg1">
                    <a:lumMod val="95000"/>
                    <a:lumOff val="5000"/>
                  </a:schemeClr>
                </a:solidFill>
              </a:rPr>
              <a:t>XIV, </a:t>
            </a:r>
            <a:r>
              <a:rPr lang="uk-UA" sz="1200" b="1" i="1" dirty="0" smtClean="0">
                <a:solidFill>
                  <a:schemeClr val="bg1">
                    <a:lumMod val="95000"/>
                    <a:lumOff val="5000"/>
                  </a:schemeClr>
                </a:solidFill>
              </a:rPr>
              <a:t>який розглядав Рейн, як "природній кордон" Франції. Приблизно після 200 років французького правління, в 1871 році, Ельзас і німецькомовна частина Лотарингії були передані Німеччині відповідно до </a:t>
            </a:r>
            <a:r>
              <a:rPr lang="uk-UA" sz="1200" b="1" i="1" dirty="0" err="1" smtClean="0">
                <a:solidFill>
                  <a:schemeClr val="bg1">
                    <a:lumMod val="95000"/>
                    <a:lumOff val="5000"/>
                  </a:schemeClr>
                </a:solidFill>
              </a:rPr>
              <a:t>Франкфуртсього</a:t>
            </a:r>
            <a:r>
              <a:rPr lang="uk-UA" sz="1200" b="1" i="1" dirty="0" smtClean="0">
                <a:solidFill>
                  <a:schemeClr val="bg1">
                    <a:lumMod val="95000"/>
                    <a:lumOff val="5000"/>
                  </a:schemeClr>
                </a:solidFill>
              </a:rPr>
              <a:t> договору. У 1919 році обидва регіонів знову були </a:t>
            </a:r>
            <a:r>
              <a:rPr lang="uk-UA" sz="1200" b="1" i="1" dirty="0" err="1" smtClean="0">
                <a:solidFill>
                  <a:schemeClr val="bg1">
                    <a:lumMod val="95000"/>
                    <a:lumOff val="5000"/>
                  </a:schemeClr>
                </a:solidFill>
              </a:rPr>
              <a:t>передені</a:t>
            </a:r>
            <a:r>
              <a:rPr lang="uk-UA" sz="1200" b="1" i="1" dirty="0" smtClean="0">
                <a:solidFill>
                  <a:schemeClr val="bg1">
                    <a:lumMod val="95000"/>
                    <a:lumOff val="5000"/>
                  </a:schemeClr>
                </a:solidFill>
              </a:rPr>
              <a:t> Франції.</a:t>
            </a:r>
          </a:p>
          <a:p>
            <a:pPr>
              <a:buFont typeface="Wingdings" pitchFamily="2" charset="2"/>
              <a:buChar char="Ø"/>
            </a:pPr>
            <a:r>
              <a:rPr lang="uk-UA" sz="1200" b="1" i="1" dirty="0" smtClean="0">
                <a:solidFill>
                  <a:schemeClr val="bg1">
                    <a:lumMod val="95000"/>
                    <a:lumOff val="5000"/>
                  </a:schemeClr>
                </a:solidFill>
              </a:rPr>
              <a:t>Більша частина провінції прусської провінції </a:t>
            </a:r>
            <a:r>
              <a:rPr lang="uk-UA" sz="1200" b="1" i="1" dirty="0" err="1" smtClean="0">
                <a:solidFill>
                  <a:schemeClr val="bg1">
                    <a:lumMod val="95000"/>
                    <a:lumOff val="5000"/>
                  </a:schemeClr>
                </a:solidFill>
              </a:rPr>
              <a:t>Позен</a:t>
            </a:r>
            <a:r>
              <a:rPr lang="uk-UA" sz="1200" b="1" i="1" dirty="0" smtClean="0">
                <a:solidFill>
                  <a:schemeClr val="bg1">
                    <a:lumMod val="95000"/>
                    <a:lumOff val="5000"/>
                  </a:schemeClr>
                </a:solidFill>
              </a:rPr>
              <a:t> (нині Познань) і Західної Пруссії, яка Пруссія анексувала під час поділів Польщі (1772-1795) без плебісциту відійшли до Польщі (площа 53 800 км ², 4224000 жителів (1931)). Більша частина провінції </a:t>
            </a:r>
            <a:r>
              <a:rPr lang="uk-UA" sz="1200" b="1" i="1" dirty="0" err="1" smtClean="0">
                <a:solidFill>
                  <a:schemeClr val="bg1">
                    <a:lumMod val="95000"/>
                    <a:lumOff val="5000"/>
                  </a:schemeClr>
                </a:solidFill>
              </a:rPr>
              <a:t>Позен</a:t>
            </a:r>
            <a:r>
              <a:rPr lang="uk-UA" sz="1200" b="1" i="1" dirty="0" smtClean="0">
                <a:solidFill>
                  <a:schemeClr val="bg1">
                    <a:lumMod val="95000"/>
                    <a:lumOff val="5000"/>
                  </a:schemeClr>
                </a:solidFill>
              </a:rPr>
              <a:t> вже потрапили під польський контроль під час </a:t>
            </a:r>
            <a:r>
              <a:rPr lang="uk-UA" sz="1200" b="1" i="1" dirty="0" err="1" smtClean="0">
                <a:solidFill>
                  <a:schemeClr val="bg1">
                    <a:lumMod val="95000"/>
                    <a:lumOff val="5000"/>
                  </a:schemeClr>
                </a:solidFill>
              </a:rPr>
              <a:t>Великопольського</a:t>
            </a:r>
            <a:r>
              <a:rPr lang="uk-UA" sz="1200" b="1" i="1" dirty="0" smtClean="0">
                <a:solidFill>
                  <a:schemeClr val="bg1">
                    <a:lumMod val="95000"/>
                    <a:lumOff val="5000"/>
                  </a:schemeClr>
                </a:solidFill>
              </a:rPr>
              <a:t> повстання 1918-1919 років.</a:t>
            </a:r>
          </a:p>
          <a:p>
            <a:pPr>
              <a:buFont typeface="Wingdings" pitchFamily="2" charset="2"/>
              <a:buChar char="Ø"/>
            </a:pPr>
            <a:r>
              <a:rPr lang="uk-UA" sz="1200" b="1" i="1" dirty="0" smtClean="0">
                <a:solidFill>
                  <a:schemeClr val="bg1">
                    <a:lumMod val="95000"/>
                    <a:lumOff val="5000"/>
                  </a:schemeClr>
                </a:solidFill>
              </a:rPr>
              <a:t>Округи </a:t>
            </a:r>
            <a:r>
              <a:rPr lang="uk-UA" sz="1200" b="1" i="1" dirty="0" err="1" smtClean="0">
                <a:solidFill>
                  <a:schemeClr val="bg1">
                    <a:lumMod val="95000"/>
                    <a:lumOff val="5000"/>
                  </a:schemeClr>
                </a:solidFill>
              </a:rPr>
              <a:t>Мальмеді</a:t>
            </a:r>
            <a:r>
              <a:rPr lang="uk-UA" sz="1200" b="1" i="1" dirty="0" smtClean="0">
                <a:solidFill>
                  <a:schemeClr val="bg1">
                    <a:lumMod val="95000"/>
                    <a:lumOff val="5000"/>
                  </a:schemeClr>
                </a:solidFill>
              </a:rPr>
              <a:t> й </a:t>
            </a:r>
            <a:r>
              <a:rPr lang="uk-UA" sz="1200" b="1" i="1" dirty="0" err="1" smtClean="0">
                <a:solidFill>
                  <a:schemeClr val="bg1">
                    <a:lumMod val="95000"/>
                    <a:lumOff val="5000"/>
                  </a:schemeClr>
                </a:solidFill>
              </a:rPr>
              <a:t>Ейпен</a:t>
            </a:r>
            <a:r>
              <a:rPr lang="uk-UA" sz="1200" b="1" i="1" dirty="0" smtClean="0">
                <a:solidFill>
                  <a:schemeClr val="bg1">
                    <a:lumMod val="95000"/>
                    <a:lumOff val="5000"/>
                  </a:schemeClr>
                </a:solidFill>
              </a:rPr>
              <a:t> Німеччина передавала Бельгії. Населенню дали можливість висловити "протест" проти перенесення, </a:t>
            </a:r>
            <a:r>
              <a:rPr lang="uk-UA" sz="1200" b="1" i="1" dirty="0" err="1" smtClean="0">
                <a:solidFill>
                  <a:schemeClr val="bg1">
                    <a:lumMod val="95000"/>
                    <a:lumOff val="5000"/>
                  </a:schemeClr>
                </a:solidFill>
              </a:rPr>
              <a:t>алеу</a:t>
            </a:r>
            <a:r>
              <a:rPr lang="uk-UA" sz="1200" b="1" i="1" dirty="0" smtClean="0">
                <a:solidFill>
                  <a:schemeClr val="bg1">
                    <a:lumMod val="95000"/>
                    <a:lumOff val="5000"/>
                  </a:schemeClr>
                </a:solidFill>
              </a:rPr>
              <a:t> відповідному реєстрі зібралось небагато підписів. Залізниця </a:t>
            </a:r>
            <a:r>
              <a:rPr lang="en-GB" sz="1200" b="1" i="1" dirty="0" err="1" smtClean="0">
                <a:solidFill>
                  <a:schemeClr val="bg1">
                    <a:lumMod val="95000"/>
                    <a:lumOff val="5000"/>
                  </a:schemeClr>
                </a:solidFill>
              </a:rPr>
              <a:t>Vennbahn</a:t>
            </a:r>
            <a:r>
              <a:rPr lang="en-GB" sz="1200" b="1" i="1" dirty="0" smtClean="0">
                <a:solidFill>
                  <a:schemeClr val="bg1">
                    <a:lumMod val="95000"/>
                    <a:lumOff val="5000"/>
                  </a:schemeClr>
                </a:solidFill>
              </a:rPr>
              <a:t> </a:t>
            </a:r>
            <a:r>
              <a:rPr lang="uk-UA" sz="1200" b="1" i="1" dirty="0" smtClean="0">
                <a:solidFill>
                  <a:schemeClr val="bg1">
                    <a:lumMod val="95000"/>
                    <a:lumOff val="5000"/>
                  </a:schemeClr>
                </a:solidFill>
              </a:rPr>
              <a:t>також передавалася Бельгії.</a:t>
            </a:r>
          </a:p>
          <a:p>
            <a:pPr>
              <a:buFont typeface="Wingdings" pitchFamily="2" charset="2"/>
              <a:buChar char="Ø"/>
            </a:pPr>
            <a:r>
              <a:rPr lang="uk-UA" sz="1200" b="1" i="1" dirty="0" smtClean="0">
                <a:solidFill>
                  <a:schemeClr val="bg1">
                    <a:lumMod val="95000"/>
                    <a:lumOff val="5000"/>
                  </a:schemeClr>
                </a:solidFill>
              </a:rPr>
              <a:t>Район </a:t>
            </a:r>
            <a:r>
              <a:rPr lang="uk-UA" sz="1200" b="1" i="1" dirty="0" err="1" smtClean="0">
                <a:solidFill>
                  <a:schemeClr val="bg1">
                    <a:lumMod val="95000"/>
                    <a:lumOff val="5000"/>
                  </a:schemeClr>
                </a:solidFill>
              </a:rPr>
              <a:t>Сольдау</a:t>
            </a:r>
            <a:r>
              <a:rPr lang="uk-UA" sz="1200" b="1" i="1" dirty="0" smtClean="0">
                <a:solidFill>
                  <a:schemeClr val="bg1">
                    <a:lumMod val="95000"/>
                    <a:lumOff val="5000"/>
                  </a:schemeClr>
                </a:solidFill>
              </a:rPr>
              <a:t> (нині </a:t>
            </a:r>
            <a:r>
              <a:rPr lang="uk-UA" sz="1200" b="1" i="1" dirty="0" err="1" smtClean="0">
                <a:solidFill>
                  <a:schemeClr val="bg1">
                    <a:lumMod val="95000"/>
                    <a:lumOff val="5000"/>
                  </a:schemeClr>
                </a:solidFill>
              </a:rPr>
              <a:t>Дзялдово</a:t>
            </a:r>
            <a:r>
              <a:rPr lang="uk-UA" sz="1200" b="1" i="1" dirty="0" smtClean="0">
                <a:solidFill>
                  <a:schemeClr val="bg1">
                    <a:lumMod val="95000"/>
                    <a:lumOff val="5000"/>
                  </a:schemeClr>
                </a:solidFill>
              </a:rPr>
              <a:t>) у Східній Пруссії, важливий залізничний вузол на маршруті Варшава-Гданськ, був переданий до Польщі без плебісциту (площа 492 </a:t>
            </a:r>
            <a:r>
              <a:rPr lang="uk-UA" sz="1200" b="1" i="1" dirty="0" err="1" smtClean="0">
                <a:solidFill>
                  <a:schemeClr val="bg1">
                    <a:lumMod val="95000"/>
                    <a:lumOff val="5000"/>
                  </a:schemeClr>
                </a:solidFill>
              </a:rPr>
              <a:t>км²</a:t>
            </a:r>
            <a:r>
              <a:rPr lang="uk-UA" sz="1200" b="1" i="1" dirty="0" smtClean="0">
                <a:solidFill>
                  <a:schemeClr val="bg1">
                    <a:lumMod val="95000"/>
                    <a:lumOff val="5000"/>
                  </a:schemeClr>
                </a:solidFill>
              </a:rPr>
              <a:t>).</a:t>
            </a:r>
          </a:p>
          <a:p>
            <a:pPr>
              <a:buFont typeface="Wingdings" pitchFamily="2" charset="2"/>
              <a:buChar char="Ø"/>
            </a:pPr>
            <a:r>
              <a:rPr lang="uk-UA" sz="1200" b="1" i="1" dirty="0" smtClean="0">
                <a:solidFill>
                  <a:schemeClr val="bg1">
                    <a:lumMod val="95000"/>
                    <a:lumOff val="5000"/>
                  </a:schemeClr>
                </a:solidFill>
              </a:rPr>
              <a:t>Питання про державну приналежність </a:t>
            </a:r>
            <a:r>
              <a:rPr lang="uk-UA" sz="1200" b="1" i="1" dirty="0" err="1" smtClean="0">
                <a:solidFill>
                  <a:schemeClr val="bg1">
                    <a:lumMod val="95000"/>
                    <a:lumOff val="5000"/>
                  </a:schemeClr>
                </a:solidFill>
              </a:rPr>
              <a:t>Шлезвігу</a:t>
            </a:r>
            <a:r>
              <a:rPr lang="uk-UA" sz="1200" b="1" i="1" dirty="0" smtClean="0">
                <a:solidFill>
                  <a:schemeClr val="bg1">
                    <a:lumMod val="95000"/>
                    <a:lumOff val="5000"/>
                  </a:schemeClr>
                </a:solidFill>
              </a:rPr>
              <a:t>, південної частини Західної Пруссії і Верхньої Сілезії мало бути вирішене плебісцитом (північна частина </a:t>
            </a:r>
            <a:r>
              <a:rPr lang="uk-UA" sz="1200" b="1" i="1" dirty="0" err="1" smtClean="0">
                <a:solidFill>
                  <a:schemeClr val="bg1">
                    <a:lumMod val="95000"/>
                    <a:lumOff val="5000"/>
                  </a:schemeClr>
                </a:solidFill>
              </a:rPr>
              <a:t>Шлезвігу</a:t>
            </a:r>
            <a:r>
              <a:rPr lang="uk-UA" sz="1200" b="1" i="1" dirty="0" smtClean="0">
                <a:solidFill>
                  <a:schemeClr val="bg1">
                    <a:lumMod val="95000"/>
                    <a:lumOff val="5000"/>
                  </a:schemeClr>
                </a:solidFill>
              </a:rPr>
              <a:t> перейшла 1920 року до Данії, частина Верхньої Сілезії в 1922 р. — до Польщі; інші спірні території залишилися в Німеччини). Історично польські землі в басейні </a:t>
            </a:r>
            <a:r>
              <a:rPr lang="uk-UA" sz="1200" b="1" i="1" dirty="0" err="1" smtClean="0">
                <a:solidFill>
                  <a:schemeClr val="bg1">
                    <a:lumMod val="95000"/>
                    <a:lumOff val="5000"/>
                  </a:schemeClr>
                </a:solidFill>
              </a:rPr>
              <a:t>Одера</a:t>
            </a:r>
            <a:r>
              <a:rPr lang="uk-UA" sz="1200" b="1" i="1" dirty="0" smtClean="0">
                <a:solidFill>
                  <a:schemeClr val="bg1">
                    <a:lumMod val="95000"/>
                    <a:lumOff val="5000"/>
                  </a:schemeClr>
                </a:solidFill>
              </a:rPr>
              <a:t> — Нижня Сілезія та більша частина Верхньої Сілезії — залишилися в Німеччини.</a:t>
            </a:r>
          </a:p>
          <a:p>
            <a:pPr>
              <a:buFont typeface="Wingdings" pitchFamily="2" charset="2"/>
              <a:buChar char="Ø"/>
            </a:pPr>
            <a:r>
              <a:rPr lang="uk-UA" sz="1200" b="1" i="1" dirty="0" smtClean="0">
                <a:solidFill>
                  <a:schemeClr val="bg1">
                    <a:lumMod val="95000"/>
                    <a:lumOff val="5000"/>
                  </a:schemeClr>
                </a:solidFill>
              </a:rPr>
              <a:t>Було створено Рейнську демілітаризовану зону — Німеччині заборонили тримати будь-які війська на всій своїй території на захід від </a:t>
            </a:r>
            <a:r>
              <a:rPr lang="uk-UA" sz="1200" b="1" i="1" dirty="0" err="1" smtClean="0">
                <a:solidFill>
                  <a:schemeClr val="bg1">
                    <a:lumMod val="95000"/>
                    <a:lumOff val="5000"/>
                  </a:schemeClr>
                </a:solidFill>
              </a:rPr>
              <a:t>Рейна</a:t>
            </a:r>
            <a:r>
              <a:rPr lang="uk-UA" sz="1200" b="1" i="1" dirty="0" smtClean="0">
                <a:solidFill>
                  <a:schemeClr val="bg1">
                    <a:lumMod val="95000"/>
                    <a:lumOff val="5000"/>
                  </a:schemeClr>
                </a:solidFill>
              </a:rPr>
              <a:t> й на 20 кілометрів на схід.</a:t>
            </a:r>
            <a:endParaRPr lang="uk-UA" sz="1200" b="1" i="1" dirty="0">
              <a:solidFill>
                <a:schemeClr val="bg1">
                  <a:lumMod val="95000"/>
                  <a:lumOff val="5000"/>
                </a:schemeClr>
              </a:solidFill>
            </a:endParaRPr>
          </a:p>
        </p:txBody>
      </p:sp>
    </p:spTree>
    <p:extLst>
      <p:ext uri="{BB962C8B-B14F-4D97-AF65-F5344CB8AC3E}">
        <p14:creationId xmlns="" xmlns:p14="http://schemas.microsoft.com/office/powerpoint/2010/main" val="4131474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42000">
              <a:srgbClr val="FFFF00"/>
            </a:gs>
            <a:gs pos="83000">
              <a:srgbClr val="7030A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 name="TextBox 2"/>
          <p:cNvSpPr txBox="1"/>
          <p:nvPr/>
        </p:nvSpPr>
        <p:spPr>
          <a:xfrm>
            <a:off x="2483768" y="116632"/>
            <a:ext cx="4032448" cy="923330"/>
          </a:xfrm>
          <a:prstGeom prst="rect">
            <a:avLst/>
          </a:prstGeom>
          <a:noFill/>
        </p:spPr>
        <p:txBody>
          <a:bodyPr wrap="square" rtlCol="0">
            <a:spAutoFit/>
          </a:bodyPr>
          <a:lstStyle/>
          <a:p>
            <a:r>
              <a:rPr lang="uk-UA"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Ліга  Націй</a:t>
            </a:r>
            <a:endParaRPr lang="uk-UA"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4" name="Рисунок 3" descr="image151.gif"/>
          <p:cNvPicPr>
            <a:picLocks noChangeAspect="1"/>
          </p:cNvPicPr>
          <p:nvPr/>
        </p:nvPicPr>
        <p:blipFill>
          <a:blip r:embed="rId2" cstate="print"/>
          <a:stretch>
            <a:fillRect/>
          </a:stretch>
        </p:blipFill>
        <p:spPr>
          <a:xfrm>
            <a:off x="1979712" y="1268760"/>
            <a:ext cx="4968552" cy="3312368"/>
          </a:xfrm>
          <a:prstGeom prst="rect">
            <a:avLst/>
          </a:prstGeom>
          <a:ln>
            <a:noFill/>
          </a:ln>
          <a:effectLst>
            <a:outerShdw blurRad="190500" algn="tl" rotWithShape="0">
              <a:srgbClr val="000000">
                <a:alpha val="70000"/>
              </a:srgbClr>
            </a:outerShdw>
          </a:effectLst>
        </p:spPr>
      </p:pic>
      <p:sp>
        <p:nvSpPr>
          <p:cNvPr id="6" name="Прямоугольник 5"/>
          <p:cNvSpPr/>
          <p:nvPr/>
        </p:nvSpPr>
        <p:spPr>
          <a:xfrm>
            <a:off x="251520" y="5013176"/>
            <a:ext cx="8568952" cy="1200329"/>
          </a:xfrm>
          <a:prstGeom prst="rect">
            <a:avLst/>
          </a:prstGeom>
          <a:noFill/>
        </p:spPr>
        <p:txBody>
          <a:bodyPr wrap="square" lIns="91440" tIns="45720" rIns="91440" bIns="45720">
            <a:spAutoFit/>
          </a:bodyPr>
          <a:lstStyle/>
          <a:p>
            <a:pPr algn="ct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Метою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Ліги</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проголошувалися</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розвиток</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співробітництва</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між</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народами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і</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гарантія</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безпеки</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післявоєнного</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 </a:t>
            </a:r>
            <a:r>
              <a:rPr lang="ru-RU" sz="2400" b="1" cap="none" spc="50" dirty="0" err="1"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світу</a:t>
            </a:r>
            <a:r>
              <a:rPr lang="ru-RU" sz="2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a:t>
            </a:r>
            <a:endParaRPr lang="uk-UA" sz="2400" b="1" cap="none"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Tree>
    <p:extLst>
      <p:ext uri="{BB962C8B-B14F-4D97-AF65-F5344CB8AC3E}">
        <p14:creationId xmlns="" xmlns:p14="http://schemas.microsoft.com/office/powerpoint/2010/main" val="3510054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42000">
              <a:srgbClr val="FFFF00"/>
            </a:gs>
            <a:gs pos="83000">
              <a:srgbClr val="7030A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2267744" y="116632"/>
            <a:ext cx="4376519" cy="707886"/>
          </a:xfrm>
          <a:prstGeom prst="rect">
            <a:avLst/>
          </a:prstGeom>
          <a:noFill/>
        </p:spPr>
        <p:txBody>
          <a:bodyPr wrap="none" lIns="91440" tIns="45720" rIns="91440" bIns="45720">
            <a:spAutoFit/>
          </a:bodyPr>
          <a:lstStyle/>
          <a:p>
            <a:pPr algn="ctr"/>
            <a:r>
              <a:rPr lang="uk-UA"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Мапа Ліги Націй</a:t>
            </a:r>
            <a:endParaRPr lang="uk-UA"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6" name="Рисунок 5" descr="800px-Ліга.jpg"/>
          <p:cNvPicPr>
            <a:picLocks noChangeAspect="1"/>
          </p:cNvPicPr>
          <p:nvPr/>
        </p:nvPicPr>
        <p:blipFill>
          <a:blip r:embed="rId2" cstate="print"/>
          <a:stretch>
            <a:fillRect/>
          </a:stretch>
        </p:blipFill>
        <p:spPr>
          <a:xfrm>
            <a:off x="179512" y="764704"/>
            <a:ext cx="8856984" cy="6093296"/>
          </a:xfrm>
          <a:prstGeom prst="rect">
            <a:avLst/>
          </a:prstGeom>
          <a:ln>
            <a:noFill/>
          </a:ln>
          <a:effectLst>
            <a:outerShdw blurRad="190500" algn="tl" rotWithShape="0">
              <a:srgbClr val="000000">
                <a:alpha val="70000"/>
              </a:srgbClr>
            </a:outerShdw>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320</TotalTime>
  <Words>1335</Words>
  <Application>Microsoft Office PowerPoint</Application>
  <PresentationFormat>Экран (4:3)</PresentationFormat>
  <Paragraphs>97</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Яркая</vt:lpstr>
      <vt:lpstr>Слайд 1</vt:lpstr>
      <vt:lpstr>Слайд 2</vt:lpstr>
      <vt:lpstr>Слайд 3</vt:lpstr>
      <vt:lpstr>Слайд 4</vt:lpstr>
      <vt:lpstr>Версальський мирний договір 1919 з Німеччиною (підписаний 28.06.1919)</vt:lpstr>
      <vt:lpstr>Слайд 6</vt:lpstr>
      <vt:lpstr>Антиросійські положення Версаля  “Сильна Польща", яка включила декілька мільйонів українців і білорусів, що випробовували під владою польської держави національно-релігійний гніт.  “Сильна Румунія", до складу якої відійшла Бесарабія. </vt:lpstr>
      <vt:lpstr>Слайд 8</vt:lpstr>
      <vt:lpstr>Слайд 9</vt:lpstr>
      <vt:lpstr>Слайд 10</vt:lpstr>
      <vt:lpstr>Слайд 11</vt:lpstr>
      <vt:lpstr>Слайд 12</vt:lpstr>
      <vt:lpstr>Слайд 13</vt:lpstr>
      <vt:lpstr>Слайд 14</vt:lpstr>
      <vt:lpstr>Слайд 15</vt:lpstr>
      <vt:lpstr>Презентацію Підготувала  Дорощук Соломія.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Володимир</dc:creator>
  <cp:lastModifiedBy>COMP</cp:lastModifiedBy>
  <cp:revision>40</cp:revision>
  <dcterms:created xsi:type="dcterms:W3CDTF">2010-11-10T15:34:46Z</dcterms:created>
  <dcterms:modified xsi:type="dcterms:W3CDTF">2012-11-18T11:48:48Z</dcterms:modified>
</cp:coreProperties>
</file>