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73" autoAdjust="0"/>
    <p:restoredTop sz="94660"/>
  </p:normalViewPr>
  <p:slideViewPr>
    <p:cSldViewPr snapToGrid="0">
      <p:cViewPr varScale="1">
        <p:scale>
          <a:sx n="74" d="100"/>
          <a:sy n="74"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2/27/2014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9966" y="278970"/>
            <a:ext cx="10850159" cy="4106762"/>
          </a:xfrm>
        </p:spPr>
        <p:txBody>
          <a:bodyPr>
            <a:normAutofit/>
          </a:bodyPr>
          <a:lstStyle/>
          <a:p>
            <a:r>
              <a:rPr lang="uk-UA" sz="6000" b="1" dirty="0">
                <a:effectLst>
                  <a:outerShdw blurRad="38100" dist="38100" dir="2700000" algn="tl">
                    <a:srgbClr val="000000">
                      <a:alpha val="43137"/>
                    </a:srgbClr>
                  </a:outerShdw>
                </a:effectLst>
              </a:rPr>
              <a:t>Східний похід Александра Македонського</a:t>
            </a:r>
          </a:p>
        </p:txBody>
      </p:sp>
      <p:sp>
        <p:nvSpPr>
          <p:cNvPr id="3" name="Подзаголовок 2"/>
          <p:cNvSpPr>
            <a:spLocks noGrp="1"/>
          </p:cNvSpPr>
          <p:nvPr>
            <p:ph type="subTitle" idx="1"/>
          </p:nvPr>
        </p:nvSpPr>
        <p:spPr>
          <a:xfrm>
            <a:off x="0" y="0"/>
            <a:ext cx="4893972" cy="2434107"/>
          </a:xfrm>
        </p:spPr>
        <p:txBody>
          <a:bodyPr>
            <a:normAutofit fontScale="92500" lnSpcReduction="10000"/>
          </a:bodyPr>
          <a:lstStyle/>
          <a:p>
            <a:pPr algn="l"/>
            <a:r>
              <a:rPr lang="uk-UA" sz="2800" b="1" dirty="0" smtClean="0">
                <a:effectLst>
                  <a:outerShdw blurRad="38100" dist="38100" dir="2700000" algn="tl">
                    <a:srgbClr val="000000">
                      <a:alpha val="43137"/>
                    </a:srgbClr>
                  </a:outerShdw>
                </a:effectLst>
              </a:rPr>
              <a:t>  Савагірова Мар’яна</a:t>
            </a:r>
          </a:p>
          <a:p>
            <a:pPr algn="l"/>
            <a:r>
              <a:rPr lang="uk-UA" sz="2800" b="1" dirty="0" smtClean="0">
                <a:effectLst>
                  <a:outerShdw blurRad="38100" dist="38100" dir="2700000" algn="tl">
                    <a:srgbClr val="000000">
                      <a:alpha val="43137"/>
                    </a:srgbClr>
                  </a:outerShdw>
                </a:effectLst>
              </a:rPr>
              <a:t>  Учениця 6-а класу </a:t>
            </a:r>
          </a:p>
          <a:p>
            <a:pPr algn="l"/>
            <a:r>
              <a:rPr lang="uk-UA" sz="2800" b="1" dirty="0" smtClean="0">
                <a:effectLst>
                  <a:outerShdw blurRad="38100" dist="38100" dir="2700000" algn="tl">
                    <a:srgbClr val="000000">
                      <a:alpha val="43137"/>
                    </a:srgbClr>
                  </a:outerShdw>
                </a:effectLst>
              </a:rPr>
              <a:t>  Ліцею №144 ім. г. Ващенка</a:t>
            </a:r>
          </a:p>
          <a:p>
            <a:pPr algn="l"/>
            <a:r>
              <a:rPr lang="uk-UA" sz="2800" b="1" dirty="0" smtClean="0">
                <a:effectLst>
                  <a:outerShdw blurRad="38100" dist="38100" dir="2700000" algn="tl">
                    <a:srgbClr val="000000">
                      <a:alpha val="43137"/>
                    </a:srgbClr>
                  </a:outerShdw>
                </a:effectLst>
              </a:rPr>
              <a:t>  М. </a:t>
            </a:r>
            <a:r>
              <a:rPr lang="uk-UA" sz="2800" b="1" dirty="0" smtClean="0">
                <a:effectLst>
                  <a:outerShdw blurRad="38100" dist="38100" dir="2700000" algn="tl">
                    <a:srgbClr val="000000">
                      <a:alpha val="43137"/>
                    </a:srgbClr>
                  </a:outerShdw>
                </a:effectLst>
              </a:rPr>
              <a:t>Києва        </a:t>
            </a:r>
            <a:endParaRPr lang="uk-UA" sz="2800" b="1" dirty="0" smtClean="0">
              <a:effectLst>
                <a:outerShdw blurRad="38100" dist="38100" dir="2700000" algn="tl">
                  <a:srgbClr val="000000">
                    <a:alpha val="43137"/>
                  </a:srgbClr>
                </a:outerShdw>
              </a:effectLst>
            </a:endParaRPr>
          </a:p>
          <a:p>
            <a:pPr algn="ctr"/>
            <a:r>
              <a:rPr lang="uk-UA"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16904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0"/>
            <a:ext cx="10131425" cy="1687132"/>
          </a:xfrm>
        </p:spPr>
        <p:txBody>
          <a:bodyPr>
            <a:noAutofit/>
          </a:bodyPr>
          <a:lstStyle/>
          <a:p>
            <a:pPr algn="ctr"/>
            <a:r>
              <a:rPr lang="uk-UA" sz="6000" b="1" dirty="0" smtClean="0">
                <a:effectLst>
                  <a:outerShdw blurRad="38100" dist="38100" dir="2700000" algn="tl">
                    <a:srgbClr val="000000">
                      <a:alpha val="43137"/>
                    </a:srgbClr>
                  </a:outerShdw>
                </a:effectLst>
              </a:rPr>
              <a:t>Монархія Александра македонського</a:t>
            </a:r>
            <a:endParaRPr lang="uk-UA" sz="6000" b="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247920" y="1687132"/>
            <a:ext cx="4995334" cy="2524258"/>
          </a:xfrm>
        </p:spPr>
        <p:txBody>
          <a:bodyPr>
            <a:normAutofit/>
          </a:bodyPr>
          <a:lstStyle/>
          <a:p>
            <a:pPr marL="0" indent="0" algn="ctr">
              <a:buNone/>
            </a:pPr>
            <a:r>
              <a:rPr lang="uk-UA" sz="3600" dirty="0" smtClean="0">
                <a:solidFill>
                  <a:srgbClr val="002060"/>
                </a:solidFill>
              </a:rPr>
              <a:t>Слово «</a:t>
            </a:r>
            <a:r>
              <a:rPr lang="uk-UA" sz="3600" i="1" dirty="0" smtClean="0">
                <a:solidFill>
                  <a:srgbClr val="002060"/>
                </a:solidFill>
              </a:rPr>
              <a:t>монархія</a:t>
            </a:r>
            <a:r>
              <a:rPr lang="uk-UA" sz="3600" dirty="0" smtClean="0">
                <a:solidFill>
                  <a:srgbClr val="002060"/>
                </a:solidFill>
              </a:rPr>
              <a:t>» - походить від слів «</a:t>
            </a:r>
            <a:r>
              <a:rPr lang="uk-UA" sz="3600" dirty="0" err="1" smtClean="0">
                <a:solidFill>
                  <a:srgbClr val="002060"/>
                </a:solidFill>
              </a:rPr>
              <a:t>монос</a:t>
            </a:r>
            <a:r>
              <a:rPr lang="uk-UA" sz="3600" dirty="0" smtClean="0">
                <a:solidFill>
                  <a:srgbClr val="002060"/>
                </a:solidFill>
              </a:rPr>
              <a:t>» (сам, один) та «</a:t>
            </a:r>
            <a:r>
              <a:rPr lang="uk-UA" sz="3600" dirty="0" err="1" smtClean="0">
                <a:solidFill>
                  <a:srgbClr val="002060"/>
                </a:solidFill>
              </a:rPr>
              <a:t>архо</a:t>
            </a:r>
            <a:r>
              <a:rPr lang="uk-UA" sz="3600" dirty="0" smtClean="0">
                <a:solidFill>
                  <a:srgbClr val="002060"/>
                </a:solidFill>
              </a:rPr>
              <a:t>» (володарюю).</a:t>
            </a:r>
            <a:endParaRPr lang="uk-UA" sz="3600" dirty="0">
              <a:solidFill>
                <a:srgbClr val="002060"/>
              </a:solidFill>
            </a:endParaRPr>
          </a:p>
        </p:txBody>
      </p:sp>
      <p:sp>
        <p:nvSpPr>
          <p:cNvPr id="4" name="Объект 3"/>
          <p:cNvSpPr>
            <a:spLocks noGrp="1"/>
          </p:cNvSpPr>
          <p:nvPr>
            <p:ph sz="half" idx="2"/>
          </p:nvPr>
        </p:nvSpPr>
        <p:spPr>
          <a:xfrm>
            <a:off x="5243253" y="1687132"/>
            <a:ext cx="5573973" cy="5035640"/>
          </a:xfrm>
        </p:spPr>
        <p:txBody>
          <a:bodyPr>
            <a:normAutofit/>
          </a:bodyPr>
          <a:lstStyle/>
          <a:p>
            <a:pPr marL="0" indent="0">
              <a:buNone/>
            </a:pPr>
            <a:r>
              <a:rPr lang="uk-UA" sz="4000" dirty="0" smtClean="0"/>
              <a:t>Розкажіть про монархію Александра Македонського.</a:t>
            </a:r>
          </a:p>
          <a:p>
            <a:pPr marL="0" indent="0">
              <a:buNone/>
            </a:pPr>
            <a:endParaRPr lang="uk-UA" sz="4000" dirty="0"/>
          </a:p>
          <a:p>
            <a:pPr marL="0" indent="0">
              <a:buNone/>
            </a:pPr>
            <a:endParaRPr lang="uk-UA" sz="4000" dirty="0" smtClean="0"/>
          </a:p>
          <a:p>
            <a:pPr marL="0" indent="0">
              <a:buNone/>
            </a:pPr>
            <a:endParaRPr lang="uk-UA" sz="4000" dirty="0"/>
          </a:p>
          <a:p>
            <a:pPr marL="0" indent="0">
              <a:buNone/>
            </a:pPr>
            <a:endParaRPr lang="uk-UA" sz="4000" dirty="0"/>
          </a:p>
        </p:txBody>
      </p:sp>
    </p:spTree>
    <p:extLst>
      <p:ext uri="{BB962C8B-B14F-4D97-AF65-F5344CB8AC3E}">
        <p14:creationId xmlns:p14="http://schemas.microsoft.com/office/powerpoint/2010/main" val="24957751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0"/>
            <a:ext cx="10131425" cy="1456267"/>
          </a:xfrm>
        </p:spPr>
        <p:txBody>
          <a:bodyPr>
            <a:normAutofit/>
          </a:bodyPr>
          <a:lstStyle/>
          <a:p>
            <a:pPr algn="ctr"/>
            <a:r>
              <a:rPr lang="uk-UA" sz="6600" b="1" dirty="0" smtClean="0">
                <a:effectLst>
                  <a:outerShdw blurRad="38100" dist="38100" dir="2700000" algn="tl">
                    <a:srgbClr val="000000">
                      <a:alpha val="43137"/>
                    </a:srgbClr>
                  </a:outerShdw>
                </a:effectLst>
              </a:rPr>
              <a:t>Дякую за увагу </a:t>
            </a:r>
            <a:r>
              <a:rPr lang="uk-UA" sz="6600" b="1" dirty="0" smtClean="0">
                <a:effectLst>
                  <a:outerShdw blurRad="38100" dist="38100" dir="2700000" algn="tl">
                    <a:srgbClr val="000000">
                      <a:alpha val="43137"/>
                    </a:srgbClr>
                  </a:outerShdw>
                </a:effectLst>
                <a:sym typeface="Wingdings" panose="05000000000000000000" pitchFamily="2" charset="2"/>
              </a:rPr>
              <a:t></a:t>
            </a:r>
            <a:endParaRPr lang="uk-UA" sz="6600" b="1" dirty="0">
              <a:effectLst>
                <a:outerShdw blurRad="38100" dist="38100" dir="2700000" algn="tl">
                  <a:srgbClr val="000000">
                    <a:alpha val="43137"/>
                  </a:srgbClr>
                </a:outerShdw>
              </a:effectLst>
            </a:endParaRPr>
          </a:p>
        </p:txBody>
      </p:sp>
      <p:sp>
        <p:nvSpPr>
          <p:cNvPr id="4" name="Объект 3"/>
          <p:cNvSpPr>
            <a:spLocks noGrp="1"/>
          </p:cNvSpPr>
          <p:nvPr>
            <p:ph sz="half" idx="2"/>
          </p:nvPr>
        </p:nvSpPr>
        <p:spPr/>
        <p:txBody>
          <a:bodyPr/>
          <a:lstStyle/>
          <a:p>
            <a:endParaRPr lang="uk-UA" dirty="0"/>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64406" y="1223494"/>
            <a:ext cx="7559898" cy="5306096"/>
          </a:xfrm>
        </p:spPr>
      </p:pic>
    </p:spTree>
    <p:extLst>
      <p:ext uri="{BB962C8B-B14F-4D97-AF65-F5344CB8AC3E}">
        <p14:creationId xmlns:p14="http://schemas.microsoft.com/office/powerpoint/2010/main" val="3016652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10131425" cy="1456267"/>
          </a:xfrm>
        </p:spPr>
        <p:txBody>
          <a:bodyPr>
            <a:normAutofit/>
          </a:bodyPr>
          <a:lstStyle/>
          <a:p>
            <a:pPr algn="ctr"/>
            <a:r>
              <a:rPr lang="uk-UA" sz="6600" b="1" dirty="0" smtClean="0">
                <a:effectLst>
                  <a:outerShdw blurRad="38100" dist="38100" dir="2700000" algn="tl">
                    <a:srgbClr val="000000">
                      <a:alpha val="43137"/>
                    </a:srgbClr>
                  </a:outerShdw>
                </a:effectLst>
              </a:rPr>
              <a:t>Похід у Персію</a:t>
            </a:r>
            <a:endParaRPr lang="uk-UA" sz="66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85799" y="1102388"/>
            <a:ext cx="10131425" cy="5499890"/>
          </a:xfrm>
        </p:spPr>
        <p:txBody>
          <a:bodyPr>
            <a:normAutofit/>
          </a:bodyPr>
          <a:lstStyle/>
          <a:p>
            <a:pPr marL="0" indent="0">
              <a:buNone/>
            </a:pPr>
            <a:r>
              <a:rPr lang="uk-UA" sz="2800" dirty="0" smtClean="0">
                <a:effectLst>
                  <a:outerShdw blurRad="38100" dist="38100" dir="2700000" algn="tl">
                    <a:srgbClr val="000000">
                      <a:alpha val="43137"/>
                    </a:srgbClr>
                  </a:outerShdw>
                </a:effectLst>
              </a:rPr>
              <a:t>   Після смерті батька Александр продовжував його політику. Він пішов війною на Персію. Його армія складалася з македонців та греків. Під час війни з Персією Македонський хотів помститися персам за розорення Греції.</a:t>
            </a:r>
          </a:p>
          <a:p>
            <a:pPr marL="0" indent="0">
              <a:buNone/>
            </a:pPr>
            <a:r>
              <a:rPr lang="uk-UA" sz="2800" dirty="0" smtClean="0">
                <a:effectLst>
                  <a:outerShdw blurRad="38100" dist="38100" dir="2700000" algn="tl">
                    <a:srgbClr val="000000">
                      <a:alpha val="43137"/>
                    </a:srgbClr>
                  </a:outerShdw>
                </a:effectLst>
              </a:rPr>
              <a:t>   У 334 р. до н. е. Александр опинився на землях Перського царства перетнувши протоку Геллеспонт, між Європою та Азією.</a:t>
            </a:r>
          </a:p>
          <a:p>
            <a:pPr marL="0" indent="0">
              <a:buNone/>
            </a:pPr>
            <a:r>
              <a:rPr lang="uk-UA" sz="2800" dirty="0">
                <a:effectLst>
                  <a:outerShdw blurRad="38100" dist="38100" dir="2700000" algn="tl">
                    <a:srgbClr val="000000">
                      <a:alpha val="43137"/>
                    </a:srgbClr>
                  </a:outerShdw>
                </a:effectLst>
              </a:rPr>
              <a:t> </a:t>
            </a:r>
            <a:r>
              <a:rPr lang="uk-UA" sz="2800" dirty="0" smtClean="0">
                <a:effectLst>
                  <a:outerShdw blurRad="38100" dist="38100" dir="2700000" algn="tl">
                    <a:srgbClr val="000000">
                      <a:alpha val="43137"/>
                    </a:srgbClr>
                  </a:outerShdw>
                </a:effectLst>
              </a:rPr>
              <a:t>  Назустріч Александру Македонському пішов Дарій ІІІ зі своєю величною армією. Поблизу міста Ісси відбулася битва (333 р. до н. е.). У битві перемогли македонці. Александр захопив у полон матір, жінку і двох дочок Дарія, також забрав багато прикрас, золота, срібла, обладунок та колісницю. Сам Дарій врятувався втечею.</a:t>
            </a:r>
          </a:p>
        </p:txBody>
      </p:sp>
    </p:spTree>
    <p:extLst>
      <p:ext uri="{BB962C8B-B14F-4D97-AF65-F5344CB8AC3E}">
        <p14:creationId xmlns:p14="http://schemas.microsoft.com/office/powerpoint/2010/main" val="30171414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66" y="-495945"/>
            <a:ext cx="11112285" cy="1627322"/>
          </a:xfrm>
        </p:spPr>
        <p:txBody>
          <a:bodyPr>
            <a:normAutofit/>
          </a:bodyPr>
          <a:lstStyle/>
          <a:p>
            <a:pPr algn="ctr"/>
            <a:r>
              <a:rPr lang="uk-UA" sz="6600" b="1" dirty="0" smtClean="0">
                <a:effectLst>
                  <a:outerShdw blurRad="38100" dist="38100" dir="2700000" algn="tl">
                    <a:srgbClr val="000000">
                      <a:alpha val="43137"/>
                    </a:srgbClr>
                  </a:outerShdw>
                </a:effectLst>
              </a:rPr>
              <a:t>Завоювання земель</a:t>
            </a:r>
            <a:endParaRPr lang="uk-UA" sz="6600" b="1" dirty="0">
              <a:effectLst>
                <a:outerShdw blurRad="38100" dist="38100" dir="2700000" algn="tl">
                  <a:srgbClr val="000000">
                    <a:alpha val="43137"/>
                  </a:srgbClr>
                </a:outerShdw>
              </a:effectLst>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9424" y="976393"/>
            <a:ext cx="6922575" cy="5881607"/>
          </a:xfrm>
        </p:spPr>
      </p:pic>
      <p:sp>
        <p:nvSpPr>
          <p:cNvPr id="3" name="Текст 2"/>
          <p:cNvSpPr>
            <a:spLocks noGrp="1"/>
          </p:cNvSpPr>
          <p:nvPr>
            <p:ph type="body" sz="half" idx="2"/>
          </p:nvPr>
        </p:nvSpPr>
        <p:spPr>
          <a:xfrm>
            <a:off x="0" y="1131377"/>
            <a:ext cx="5455403" cy="5726623"/>
          </a:xfrm>
        </p:spPr>
        <p:txBody>
          <a:bodyPr>
            <a:normAutofit lnSpcReduction="10000"/>
          </a:bodyPr>
          <a:lstStyle/>
          <a:p>
            <a:r>
              <a:rPr lang="uk-UA" sz="2800" dirty="0" smtClean="0"/>
              <a:t>   П</a:t>
            </a:r>
            <a:r>
              <a:rPr lang="uk-UA" sz="2800" cap="none" dirty="0" smtClean="0"/>
              <a:t>ісля перемоги в битві </a:t>
            </a:r>
            <a:r>
              <a:rPr lang="ru-RU" sz="2800" cap="none" dirty="0" smtClean="0"/>
              <a:t>б</a:t>
            </a:r>
            <a:r>
              <a:rPr lang="uk-UA" sz="2800" cap="none" dirty="0" smtClean="0"/>
              <a:t>іля Ісси , Александр завоював Фінікію, Сирію та Палестину. Не піддавалось лише фінікійське місто Тір. Частина міста була розташована на острові. Щоб завоювати його він наказав побудувати велику греблю та через неї він відправив стінобитні машини- </a:t>
            </a:r>
            <a:r>
              <a:rPr lang="uk-UA" sz="2800" i="1" u="sng" cap="none" dirty="0" smtClean="0">
                <a:solidFill>
                  <a:srgbClr val="FF0000"/>
                </a:solidFill>
              </a:rPr>
              <a:t>тарани</a:t>
            </a:r>
            <a:r>
              <a:rPr lang="uk-UA" sz="2800" cap="none" dirty="0" smtClean="0"/>
              <a:t>. Через півроку Александр захопив Тір. Половину жителів Тіру він продав у рабство, а інших наказав розіп’яти на хрестах.</a:t>
            </a:r>
            <a:endParaRPr lang="uk-UA" sz="2800" i="1" u="sng" dirty="0"/>
          </a:p>
        </p:txBody>
      </p:sp>
    </p:spTree>
    <p:extLst>
      <p:ext uri="{BB962C8B-B14F-4D97-AF65-F5344CB8AC3E}">
        <p14:creationId xmlns:p14="http://schemas.microsoft.com/office/powerpoint/2010/main" val="36317255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0"/>
            <a:ext cx="10131427" cy="1468800"/>
          </a:xfrm>
        </p:spPr>
        <p:txBody>
          <a:bodyPr>
            <a:normAutofit/>
          </a:bodyPr>
          <a:lstStyle/>
          <a:p>
            <a:pPr algn="ctr"/>
            <a:r>
              <a:rPr lang="uk-UA" sz="6600" b="1" dirty="0" smtClean="0">
                <a:effectLst>
                  <a:outerShdw blurRad="38100" dist="38100" dir="2700000" algn="tl">
                    <a:srgbClr val="000000">
                      <a:alpha val="43137"/>
                    </a:srgbClr>
                  </a:outerShdw>
                </a:effectLst>
              </a:rPr>
              <a:t>Цитата з книги</a:t>
            </a:r>
            <a:endParaRPr lang="uk-UA" sz="6600"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685799" y="1468800"/>
            <a:ext cx="10131428" cy="5389200"/>
          </a:xfrm>
        </p:spPr>
        <p:txBody>
          <a:bodyPr>
            <a:normAutofit/>
          </a:bodyPr>
          <a:lstStyle/>
          <a:p>
            <a:pPr algn="ctr"/>
            <a:r>
              <a:rPr lang="uk-UA" sz="3200" b="1" i="1" u="sng" cap="none" dirty="0" smtClean="0">
                <a:effectLst>
                  <a:outerShdw blurRad="38100" dist="38100" dir="2700000" algn="tl">
                    <a:srgbClr val="000000">
                      <a:alpha val="43137"/>
                    </a:srgbClr>
                  </a:outerShdw>
                </a:effectLst>
              </a:rPr>
              <a:t>ПЛУТАРХ ПРО ВЕЛИКОДУШНІСТЬ АЛЕКСАНДРА</a:t>
            </a:r>
          </a:p>
          <a:p>
            <a:r>
              <a:rPr lang="uk-UA" sz="2800" cap="small" dirty="0" smtClean="0">
                <a:effectLst>
                  <a:outerShdw blurRad="38100" dist="38100" dir="2700000" algn="tl">
                    <a:srgbClr val="000000">
                      <a:alpha val="43137"/>
                    </a:srgbClr>
                  </a:outerShdw>
                </a:effectLst>
              </a:rPr>
              <a:t>   </a:t>
            </a:r>
            <a:r>
              <a:rPr lang="uk-UA" sz="2800" cap="small" dirty="0" err="1" smtClean="0">
                <a:effectLst>
                  <a:outerShdw blurRad="38100" dist="38100" dir="2700000" algn="tl">
                    <a:srgbClr val="000000">
                      <a:alpha val="43137"/>
                    </a:srgbClr>
                  </a:outerShdw>
                </a:effectLst>
              </a:rPr>
              <a:t>Александр</a:t>
            </a:r>
            <a:r>
              <a:rPr lang="uk-UA" sz="2800" cap="small" dirty="0" smtClean="0">
                <a:effectLst>
                  <a:outerShdw blurRad="38100" dist="38100" dir="2700000" algn="tl">
                    <a:srgbClr val="000000">
                      <a:alpha val="43137"/>
                    </a:srgbClr>
                  </a:outerShdw>
                </a:effectLst>
              </a:rPr>
              <a:t> знищив близько 110 тисяч ворогів і здобув блискучу перемогу.</a:t>
            </a:r>
            <a:r>
              <a:rPr lang="en-US" sz="2800" cap="small" dirty="0" smtClean="0">
                <a:effectLst>
                  <a:outerShdw blurRad="38100" dist="38100" dir="2700000" algn="tl">
                    <a:srgbClr val="000000">
                      <a:alpha val="43137"/>
                    </a:srgbClr>
                  </a:outerShdw>
                </a:effectLst>
              </a:rPr>
              <a:t> </a:t>
            </a:r>
            <a:r>
              <a:rPr lang="uk-UA" sz="2800" cap="small" dirty="0" smtClean="0">
                <a:effectLst>
                  <a:outerShdw blurRad="38100" dist="38100" dir="2700000" algn="tl">
                    <a:srgbClr val="000000">
                      <a:alpha val="43137"/>
                    </a:srgbClr>
                  </a:outerShdw>
                </a:effectLst>
              </a:rPr>
              <a:t>Але він не зміг захопити Дарія. Проте він не позбавив сім’ю Дарія почестей, що вона мала їх раніше, і навіть збільшив кошти на її утримання. Найбільш царственим і прекрасним благодіянням </a:t>
            </a:r>
            <a:r>
              <a:rPr lang="uk-UA" sz="2800" cap="small" dirty="0" err="1" smtClean="0">
                <a:effectLst>
                  <a:outerShdw blurRad="38100" dist="38100" dir="2700000" algn="tl">
                    <a:srgbClr val="000000">
                      <a:alpha val="43137"/>
                    </a:srgbClr>
                  </a:outerShdw>
                </a:effectLst>
              </a:rPr>
              <a:t>Александра</a:t>
            </a:r>
            <a:r>
              <a:rPr lang="uk-UA" sz="2800" cap="small" dirty="0" smtClean="0">
                <a:effectLst>
                  <a:outerShdw blurRad="38100" dist="38100" dir="2700000" algn="tl">
                    <a:srgbClr val="000000">
                      <a:alpha val="43137"/>
                    </a:srgbClr>
                  </a:outerShdw>
                </a:effectLst>
              </a:rPr>
              <a:t> було те, що цим шляхетним і скромним жінкам не довелося в полоні ні чути, ні бачити нічого такого, що могло б їх збезчестити. Жінка Дарія була найвродливішою з усіх цариць, так само як і Дарій був найкращим серед чоловіків. Доньки їхні були схожі на батьків.</a:t>
            </a:r>
            <a:endParaRPr lang="uk-UA" sz="2800" cap="small" dirty="0"/>
          </a:p>
        </p:txBody>
      </p:sp>
    </p:spTree>
    <p:extLst>
      <p:ext uri="{BB962C8B-B14F-4D97-AF65-F5344CB8AC3E}">
        <p14:creationId xmlns:p14="http://schemas.microsoft.com/office/powerpoint/2010/main" val="251394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10131427" cy="1468800"/>
          </a:xfrm>
        </p:spPr>
        <p:txBody>
          <a:bodyPr>
            <a:normAutofit/>
          </a:bodyPr>
          <a:lstStyle/>
          <a:p>
            <a:pPr algn="ctr"/>
            <a:r>
              <a:rPr lang="uk-UA" sz="6600" b="1" dirty="0" smtClean="0">
                <a:effectLst>
                  <a:outerShdw blurRad="38100" dist="38100" dir="2700000" algn="tl">
                    <a:srgbClr val="000000">
                      <a:alpha val="43137"/>
                    </a:srgbClr>
                  </a:outerShdw>
                </a:effectLst>
              </a:rPr>
              <a:t>Завоювання Єгипту</a:t>
            </a:r>
            <a:endParaRPr lang="uk-UA" sz="6600" b="1"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685799" y="1468800"/>
            <a:ext cx="10131427" cy="5389200"/>
          </a:xfrm>
        </p:spPr>
        <p:txBody>
          <a:bodyPr>
            <a:normAutofit/>
          </a:bodyPr>
          <a:lstStyle/>
          <a:p>
            <a:r>
              <a:rPr lang="uk-UA" sz="2800" dirty="0" smtClean="0"/>
              <a:t>   П</a:t>
            </a:r>
            <a:r>
              <a:rPr lang="uk-UA" sz="2800" cap="none" dirty="0" smtClean="0"/>
              <a:t>ізніше армія Александра рушила на Єгипет. Єгиптяни вітали македонян тому що вони й самі не дуже любили персів. Відпочивала армія Македонського майже цілий рік </a:t>
            </a:r>
            <a:r>
              <a:rPr lang="uk-UA" sz="2800" b="1" cap="none" baseline="30000" dirty="0" smtClean="0"/>
              <a:t>__</a:t>
            </a:r>
            <a:r>
              <a:rPr lang="uk-UA" sz="2800" cap="none" dirty="0" smtClean="0"/>
              <a:t> готувалися до наступних походів. </a:t>
            </a:r>
          </a:p>
          <a:p>
            <a:r>
              <a:rPr lang="uk-UA" sz="2800" cap="none" dirty="0" smtClean="0"/>
              <a:t>   Александр наказав побудувати на дельті Нілу місто під назвою Александрія (зараз одне з найбагатших та найгарніших міст у Єгипті). </a:t>
            </a:r>
          </a:p>
          <a:p>
            <a:r>
              <a:rPr lang="uk-UA" sz="2800" cap="none" dirty="0"/>
              <a:t> </a:t>
            </a:r>
            <a:r>
              <a:rPr lang="uk-UA" sz="2800" cap="none" dirty="0" smtClean="0"/>
              <a:t>  </a:t>
            </a:r>
            <a:r>
              <a:rPr lang="uk-UA" sz="2800" cap="none" dirty="0" err="1" smtClean="0"/>
              <a:t>Єгипецькі</a:t>
            </a:r>
            <a:r>
              <a:rPr lang="uk-UA" sz="2800" cap="none" dirty="0" smtClean="0"/>
              <a:t> </a:t>
            </a:r>
            <a:r>
              <a:rPr lang="uk-UA" sz="2800" cap="none" dirty="0" err="1" smtClean="0"/>
              <a:t>жерці</a:t>
            </a:r>
            <a:r>
              <a:rPr lang="uk-UA" sz="2800" cap="none" dirty="0" smtClean="0"/>
              <a:t> назвали Александра богом </a:t>
            </a:r>
            <a:r>
              <a:rPr lang="uk-UA" sz="2800" cap="none" dirty="0" err="1" smtClean="0"/>
              <a:t>Аммона</a:t>
            </a:r>
            <a:r>
              <a:rPr lang="uk-UA" sz="2800" cap="none" dirty="0" smtClean="0"/>
              <a:t> і це зіпсувало його характер, він почав зазнаватися і хотів щоб йому поклонялися наче богові. Для греків і македонців це було незвично.</a:t>
            </a:r>
            <a:endParaRPr lang="uk-UA" sz="2800" dirty="0"/>
          </a:p>
        </p:txBody>
      </p:sp>
    </p:spTree>
    <p:extLst>
      <p:ext uri="{BB962C8B-B14F-4D97-AF65-F5344CB8AC3E}">
        <p14:creationId xmlns:p14="http://schemas.microsoft.com/office/powerpoint/2010/main" val="3078580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423" y="-271410"/>
            <a:ext cx="10131425" cy="1456267"/>
          </a:xfrm>
        </p:spPr>
        <p:txBody>
          <a:bodyPr>
            <a:normAutofit/>
          </a:bodyPr>
          <a:lstStyle/>
          <a:p>
            <a:pPr algn="ctr"/>
            <a:r>
              <a:rPr lang="uk-UA" sz="6600" b="1" dirty="0" smtClean="0">
                <a:effectLst>
                  <a:outerShdw blurRad="38100" dist="38100" dir="2700000" algn="tl">
                    <a:srgbClr val="000000">
                      <a:alpha val="43137"/>
                    </a:srgbClr>
                  </a:outerShdw>
                </a:effectLst>
              </a:rPr>
              <a:t>Битва при </a:t>
            </a:r>
            <a:r>
              <a:rPr lang="uk-UA" sz="6600" b="1" dirty="0" err="1" smtClean="0">
                <a:effectLst>
                  <a:outerShdw blurRad="38100" dist="38100" dir="2700000" algn="tl">
                    <a:srgbClr val="000000">
                      <a:alpha val="43137"/>
                    </a:srgbClr>
                  </a:outerShdw>
                </a:effectLst>
              </a:rPr>
              <a:t>гавгамелах</a:t>
            </a:r>
            <a:endParaRPr lang="uk-UA" sz="6600" b="1" dirty="0">
              <a:effectLst>
                <a:outerShdw blurRad="38100" dist="38100" dir="2700000" algn="tl">
                  <a:srgbClr val="000000">
                    <a:alpha val="43137"/>
                  </a:srgbClr>
                </a:outerShdw>
              </a:effectLs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40158"/>
            <a:ext cx="6017197" cy="5544355"/>
          </a:xfrm>
        </p:spPr>
      </p:pic>
      <p:sp>
        <p:nvSpPr>
          <p:cNvPr id="4" name="Объект 3"/>
          <p:cNvSpPr>
            <a:spLocks noGrp="1"/>
          </p:cNvSpPr>
          <p:nvPr>
            <p:ph sz="half" idx="2"/>
          </p:nvPr>
        </p:nvSpPr>
        <p:spPr>
          <a:xfrm>
            <a:off x="6017197" y="940158"/>
            <a:ext cx="6174803" cy="5917841"/>
          </a:xfrm>
        </p:spPr>
        <p:txBody>
          <a:bodyPr>
            <a:normAutofit fontScale="92500" lnSpcReduction="20000"/>
          </a:bodyPr>
          <a:lstStyle/>
          <a:p>
            <a:pPr marL="0" indent="0">
              <a:buNone/>
            </a:pPr>
            <a:r>
              <a:rPr lang="uk-UA" sz="2400" dirty="0" smtClean="0"/>
              <a:t>   З Єгипту Александр вирушив до Месопотамії. Біля річки Тигр відбулася війна між персами та македонцями. Дарій ІІІ боявся несподіваного нападу і тому наказав своїм воїнам вишикуватись у шеренгу і не спати всю ніч.</a:t>
            </a:r>
          </a:p>
          <a:p>
            <a:pPr marL="0" indent="0">
              <a:buNone/>
            </a:pPr>
            <a:r>
              <a:rPr lang="uk-UA" sz="2400" dirty="0" smtClean="0"/>
              <a:t>   Алексанр наказав своїм полководцям та воїнам гарно виспатись та підготуватись до бою. Дехто запропонував напасти вночі, але Александр відповів: «</a:t>
            </a:r>
            <a:r>
              <a:rPr lang="uk-UA" sz="2400" dirty="0" err="1" smtClean="0"/>
              <a:t>яне</a:t>
            </a:r>
            <a:r>
              <a:rPr lang="uk-UA" sz="2400" dirty="0" smtClean="0"/>
              <a:t> краду </a:t>
            </a:r>
            <a:r>
              <a:rPr lang="uk-UA" sz="2400" dirty="0" err="1" smtClean="0"/>
              <a:t>перемог</a:t>
            </a:r>
            <a:r>
              <a:rPr lang="uk-UA" sz="2400" dirty="0" smtClean="0"/>
              <a:t> !». Потім він спокійно ліг спати.</a:t>
            </a:r>
          </a:p>
          <a:p>
            <a:pPr marL="0" indent="0">
              <a:buNone/>
            </a:pPr>
            <a:r>
              <a:rPr lang="uk-UA" sz="2400" dirty="0"/>
              <a:t> </a:t>
            </a:r>
            <a:r>
              <a:rPr lang="uk-UA" sz="2400" dirty="0" smtClean="0"/>
              <a:t>  Вранці почалась битва. Змучені перси ледве тримались на ногах, але їх було більше.</a:t>
            </a:r>
            <a:r>
              <a:rPr lang="uk-UA" sz="2800" dirty="0"/>
              <a:t> </a:t>
            </a:r>
            <a:r>
              <a:rPr lang="uk-UA" sz="2400" dirty="0" smtClean="0"/>
              <a:t>Дарій виставив попереду колісниці з гострими косами. Македоняни влучно стріляли по персам, а потім просто пропустили коней з колісницями. Александр пробрався до Дарія але бідолашний так злякався, що миттю втік і невдовзі помер від рук власного народу.</a:t>
            </a:r>
          </a:p>
          <a:p>
            <a:pPr marL="0" indent="0">
              <a:buNone/>
            </a:pPr>
            <a:r>
              <a:rPr lang="uk-UA" sz="2400" dirty="0"/>
              <a:t> </a:t>
            </a:r>
            <a:r>
              <a:rPr lang="uk-UA" sz="2400" dirty="0" smtClean="0"/>
              <a:t>  Пізніше Александр захопив головні міста Персії: Сузи, Персеполь, Вавилон.</a:t>
            </a:r>
          </a:p>
        </p:txBody>
      </p:sp>
    </p:spTree>
    <p:extLst>
      <p:ext uri="{BB962C8B-B14F-4D97-AF65-F5344CB8AC3E}">
        <p14:creationId xmlns:p14="http://schemas.microsoft.com/office/powerpoint/2010/main" val="40234659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0"/>
            <a:ext cx="10131425" cy="1456267"/>
          </a:xfrm>
        </p:spPr>
        <p:txBody>
          <a:bodyPr>
            <a:normAutofit fontScale="90000"/>
          </a:bodyPr>
          <a:lstStyle/>
          <a:p>
            <a:pPr algn="ctr"/>
            <a:r>
              <a:rPr lang="uk-UA" sz="6000" b="1" dirty="0" smtClean="0">
                <a:effectLst>
                  <a:outerShdw blurRad="38100" dist="38100" dir="2700000" algn="tl">
                    <a:srgbClr val="000000">
                      <a:alpha val="43137"/>
                    </a:srgbClr>
                  </a:outerShdw>
                </a:effectLst>
              </a:rPr>
              <a:t>Благородний вчинок Александра македонського</a:t>
            </a:r>
            <a:endParaRPr lang="uk-UA" sz="6000" b="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5404833" y="1457219"/>
            <a:ext cx="6632620" cy="5401733"/>
          </a:xfrm>
        </p:spPr>
        <p:txBody>
          <a:bodyPr>
            <a:normAutofit/>
          </a:bodyPr>
          <a:lstStyle/>
          <a:p>
            <a:pPr marL="0" indent="0">
              <a:buNone/>
            </a:pPr>
            <a:r>
              <a:rPr lang="uk-UA" sz="2800" dirty="0" smtClean="0"/>
              <a:t>   Під час походу в Середню Азію у македонського війська не було води. Пекло нещадне сонце і воїни дуже хотіли пити. По дорозі вони зустріли караван і погоничі налили води у шолом Александра. Почавши пити він побачив як жалібно і жадібно на нього дивиться його військо. Він одразу перестав пити воду і вилив її у пісок. Після цього випадку авторитет Македонського піднявся.</a:t>
            </a:r>
            <a:endParaRPr lang="uk-UA" sz="28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1668" y="1456265"/>
            <a:ext cx="5263165" cy="5401733"/>
          </a:xfrm>
        </p:spPr>
      </p:pic>
    </p:spTree>
    <p:extLst>
      <p:ext uri="{BB962C8B-B14F-4D97-AF65-F5344CB8AC3E}">
        <p14:creationId xmlns:p14="http://schemas.microsoft.com/office/powerpoint/2010/main" val="39476485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088" y="0"/>
            <a:ext cx="10131425" cy="1456267"/>
          </a:xfrm>
        </p:spPr>
        <p:txBody>
          <a:bodyPr>
            <a:normAutofit/>
          </a:bodyPr>
          <a:lstStyle/>
          <a:p>
            <a:pPr algn="ctr"/>
            <a:r>
              <a:rPr lang="uk-UA" sz="6600" b="1" dirty="0" smtClean="0">
                <a:effectLst>
                  <a:outerShdw blurRad="38100" dist="38100" dir="2700000" algn="tl">
                    <a:srgbClr val="000000">
                      <a:alpha val="43137"/>
                    </a:srgbClr>
                  </a:outerShdw>
                </a:effectLst>
              </a:rPr>
              <a:t>Сторінка запитань</a:t>
            </a:r>
            <a:endParaRPr lang="uk-UA" sz="6600" b="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6748530" y="-11925"/>
            <a:ext cx="5681136" cy="5401733"/>
          </a:xfrm>
        </p:spPr>
        <p:txBody>
          <a:bodyPr>
            <a:noAutofit/>
          </a:bodyPr>
          <a:lstStyle/>
          <a:p>
            <a:pPr marL="0" indent="0" algn="ctr">
              <a:buNone/>
            </a:pPr>
            <a:r>
              <a:rPr lang="uk-UA" sz="20000" b="1" dirty="0" smtClean="0">
                <a:effectLst>
                  <a:outerShdw blurRad="38100" dist="38100" dir="2700000" algn="tl">
                    <a:srgbClr val="000000">
                      <a:alpha val="43137"/>
                    </a:srgbClr>
                  </a:outerShdw>
                </a:effectLst>
              </a:rPr>
              <a:t>???</a:t>
            </a:r>
          </a:p>
          <a:p>
            <a:pPr marL="0" indent="0" algn="ctr">
              <a:buNone/>
            </a:pPr>
            <a:endParaRPr lang="uk-UA" sz="20000" b="1" dirty="0" smtClean="0">
              <a:effectLst>
                <a:outerShdw blurRad="38100" dist="38100" dir="2700000" algn="tl">
                  <a:srgbClr val="000000">
                    <a:alpha val="43137"/>
                  </a:srgbClr>
                </a:outerShdw>
              </a:effectLst>
            </a:endParaRPr>
          </a:p>
          <a:p>
            <a:pPr marL="0" indent="0" algn="ctr">
              <a:buNone/>
            </a:pPr>
            <a:endParaRPr lang="uk-UA" sz="1400" b="1" dirty="0">
              <a:effectLst>
                <a:outerShdw blurRad="38100" dist="38100" dir="2700000" algn="tl">
                  <a:srgbClr val="000000">
                    <a:alpha val="43137"/>
                  </a:srgbClr>
                </a:outerShdw>
              </a:effectLst>
            </a:endParaRPr>
          </a:p>
        </p:txBody>
      </p:sp>
      <p:sp>
        <p:nvSpPr>
          <p:cNvPr id="4" name="Объект 3"/>
          <p:cNvSpPr>
            <a:spLocks noGrp="1"/>
          </p:cNvSpPr>
          <p:nvPr>
            <p:ph sz="half" idx="2"/>
          </p:nvPr>
        </p:nvSpPr>
        <p:spPr>
          <a:xfrm>
            <a:off x="170623" y="1456267"/>
            <a:ext cx="8933714" cy="5401733"/>
          </a:xfrm>
        </p:spPr>
        <p:txBody>
          <a:bodyPr>
            <a:normAutofit fontScale="85000" lnSpcReduction="10000"/>
          </a:bodyPr>
          <a:lstStyle/>
          <a:p>
            <a:pPr marL="342900" indent="-342900">
              <a:buFont typeface="+mj-lt"/>
              <a:buAutoNum type="arabicPeriod"/>
            </a:pPr>
            <a:r>
              <a:rPr lang="uk-UA" sz="5400" dirty="0" smtClean="0">
                <a:effectLst>
                  <a:outerShdw blurRad="38100" dist="38100" dir="2700000" algn="tl">
                    <a:srgbClr val="000000">
                      <a:alpha val="43137"/>
                    </a:srgbClr>
                  </a:outerShdw>
                </a:effectLst>
              </a:rPr>
              <a:t>Що збирався зробити Александр у Індії?</a:t>
            </a:r>
          </a:p>
          <a:p>
            <a:pPr marL="342900" indent="-342900">
              <a:buFont typeface="+mj-lt"/>
              <a:buAutoNum type="arabicPeriod"/>
            </a:pPr>
            <a:r>
              <a:rPr lang="uk-UA" sz="5400" dirty="0" smtClean="0">
                <a:effectLst>
                  <a:outerShdw blurRad="38100" dist="38100" dir="2700000" algn="tl">
                    <a:srgbClr val="000000">
                      <a:alpha val="43137"/>
                    </a:srgbClr>
                  </a:outerShdw>
                </a:effectLst>
              </a:rPr>
              <a:t>Яке місто він зробив столицею?</a:t>
            </a:r>
          </a:p>
          <a:p>
            <a:pPr marL="342900" indent="-342900">
              <a:buFont typeface="+mj-lt"/>
              <a:buAutoNum type="arabicPeriod"/>
            </a:pPr>
            <a:r>
              <a:rPr lang="uk-UA" sz="5400" dirty="0" smtClean="0">
                <a:effectLst>
                  <a:outerShdw blurRad="38100" dist="38100" dir="2700000" algn="tl">
                    <a:srgbClr val="000000">
                      <a:alpha val="43137"/>
                    </a:srgbClr>
                  </a:outerShdw>
                </a:effectLst>
              </a:rPr>
              <a:t>Яких людей Александр збирався об’єднати в один народ?</a:t>
            </a:r>
            <a:endParaRPr lang="uk-UA" sz="5400" dirty="0">
              <a:effectLst>
                <a:outerShdw blurRad="38100" dist="38100" dir="2700000" algn="tl">
                  <a:srgbClr val="000000">
                    <a:alpha val="43137"/>
                  </a:srgbClr>
                </a:outerShdw>
              </a:effectLst>
            </a:endParaRPr>
          </a:p>
          <a:p>
            <a:pPr marL="342900" indent="-342900">
              <a:buFont typeface="+mj-lt"/>
              <a:buAutoNum type="arabicPeriod"/>
            </a:pPr>
            <a:r>
              <a:rPr lang="uk-UA" sz="5400" dirty="0" smtClean="0">
                <a:effectLst>
                  <a:outerShdw blurRad="38100" dist="38100" dir="2700000" algn="tl">
                    <a:srgbClr val="000000">
                      <a:alpha val="43137"/>
                    </a:srgbClr>
                  </a:outerShdw>
                </a:effectLst>
              </a:rPr>
              <a:t>З ким він одружився?</a:t>
            </a:r>
          </a:p>
          <a:p>
            <a:pPr marL="342900" indent="-342900">
              <a:buFont typeface="+mj-lt"/>
              <a:buAutoNum type="arabicPeriod"/>
            </a:pPr>
            <a:r>
              <a:rPr lang="uk-UA" sz="5400" dirty="0" smtClean="0">
                <a:effectLst>
                  <a:outerShdw blurRad="38100" dist="38100" dir="2700000" algn="tl">
                    <a:srgbClr val="000000">
                      <a:alpha val="43137"/>
                    </a:srgbClr>
                  </a:outerShdw>
                </a:effectLst>
              </a:rPr>
              <a:t>Як, коли і де він помер?</a:t>
            </a:r>
          </a:p>
        </p:txBody>
      </p:sp>
    </p:spTree>
    <p:extLst>
      <p:ext uri="{BB962C8B-B14F-4D97-AF65-F5344CB8AC3E}">
        <p14:creationId xmlns:p14="http://schemas.microsoft.com/office/powerpoint/2010/main" val="31721680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p:cTn id="5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 calcmode="lin" valueType="num">
                                      <p:cBhvr>
                                        <p:cTn id="5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2" dur="10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p:cTn id="6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 calcmode="lin" valueType="num">
                                      <p:cBhvr>
                                        <p:cTn id="7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8"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0"/>
            <a:ext cx="10131425" cy="1456267"/>
          </a:xfrm>
        </p:spPr>
        <p:txBody>
          <a:bodyPr>
            <a:normAutofit/>
          </a:bodyPr>
          <a:lstStyle/>
          <a:p>
            <a:pPr algn="ctr"/>
            <a:r>
              <a:rPr lang="uk-UA" sz="7200" b="1" dirty="0" smtClean="0">
                <a:effectLst>
                  <a:outerShdw blurRad="38100" dist="38100" dir="2700000" algn="tl">
                    <a:srgbClr val="000000">
                      <a:alpha val="43137"/>
                    </a:srgbClr>
                  </a:outerShdw>
                </a:effectLst>
              </a:rPr>
              <a:t>Відповіді</a:t>
            </a:r>
            <a:endParaRPr lang="uk-UA" sz="7200" b="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1" y="1456268"/>
            <a:ext cx="7050157" cy="5275836"/>
          </a:xfrm>
        </p:spPr>
        <p:txBody>
          <a:bodyPr>
            <a:normAutofit fontScale="77500" lnSpcReduction="20000"/>
          </a:bodyPr>
          <a:lstStyle/>
          <a:p>
            <a:pPr marL="342900" indent="-342900">
              <a:buFont typeface="+mj-lt"/>
              <a:buAutoNum type="arabicPeriod"/>
            </a:pPr>
            <a:r>
              <a:rPr lang="uk-UA" sz="5000" dirty="0" smtClean="0"/>
              <a:t>Дійти до кінця світу.</a:t>
            </a:r>
          </a:p>
          <a:p>
            <a:pPr marL="342900" indent="-342900">
              <a:buFont typeface="+mj-lt"/>
              <a:buAutoNum type="arabicPeriod"/>
            </a:pPr>
            <a:r>
              <a:rPr lang="uk-UA" sz="5000" dirty="0" smtClean="0"/>
              <a:t>Вавилон.</a:t>
            </a:r>
          </a:p>
          <a:p>
            <a:pPr marL="342900" indent="-342900">
              <a:buFont typeface="+mj-lt"/>
              <a:buAutoNum type="arabicPeriod"/>
            </a:pPr>
            <a:r>
              <a:rPr lang="uk-UA" sz="5000" dirty="0" smtClean="0"/>
              <a:t>Персів і греків.</a:t>
            </a:r>
          </a:p>
          <a:p>
            <a:pPr marL="342900" indent="-342900">
              <a:buFont typeface="+mj-lt"/>
              <a:buAutoNum type="arabicPeriod"/>
            </a:pPr>
            <a:r>
              <a:rPr lang="uk-UA" sz="5000" dirty="0" smtClean="0"/>
              <a:t>З дочкою вбитого царя Дарія- </a:t>
            </a:r>
            <a:r>
              <a:rPr lang="uk-UA" sz="5000" dirty="0" err="1" smtClean="0"/>
              <a:t>Статірою</a:t>
            </a:r>
            <a:r>
              <a:rPr lang="uk-UA" sz="5000" dirty="0" smtClean="0"/>
              <a:t>.</a:t>
            </a:r>
          </a:p>
          <a:p>
            <a:pPr marL="342900" indent="-342900">
              <a:buFont typeface="+mj-lt"/>
              <a:buAutoNum type="arabicPeriod"/>
            </a:pPr>
            <a:r>
              <a:rPr lang="uk-UA" sz="5000" dirty="0" smtClean="0"/>
              <a:t>Він збирався у африканський похід і несподівано захворів. У 323 р. до н. е. у Вавилоні.</a:t>
            </a:r>
          </a:p>
          <a:p>
            <a:pPr marL="342900" indent="-342900">
              <a:buFont typeface="+mj-lt"/>
              <a:buAutoNum type="arabicPeriod"/>
            </a:pPr>
            <a:endParaRPr lang="uk-UA" sz="5000" dirty="0"/>
          </a:p>
        </p:txBody>
      </p:sp>
      <p:sp>
        <p:nvSpPr>
          <p:cNvPr id="4" name="Объект 3"/>
          <p:cNvSpPr>
            <a:spLocks noGrp="1"/>
          </p:cNvSpPr>
          <p:nvPr>
            <p:ph sz="half" idx="2"/>
          </p:nvPr>
        </p:nvSpPr>
        <p:spPr>
          <a:xfrm>
            <a:off x="6670035" y="-893232"/>
            <a:ext cx="4995332" cy="3649133"/>
          </a:xfrm>
        </p:spPr>
        <p:txBody>
          <a:bodyPr>
            <a:normAutofit fontScale="77500" lnSpcReduction="20000"/>
          </a:bodyPr>
          <a:lstStyle/>
          <a:p>
            <a:pPr marL="0" indent="0" algn="ctr">
              <a:buNone/>
            </a:pPr>
            <a:r>
              <a:rPr lang="uk-UA" sz="20000" dirty="0" smtClean="0"/>
              <a:t>!!!</a:t>
            </a:r>
            <a:endParaRPr lang="uk-UA" sz="20000" dirty="0"/>
          </a:p>
        </p:txBody>
      </p:sp>
    </p:spTree>
    <p:extLst>
      <p:ext uri="{BB962C8B-B14F-4D97-AF65-F5344CB8AC3E}">
        <p14:creationId xmlns:p14="http://schemas.microsoft.com/office/powerpoint/2010/main" val="33633961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p:cTn id="5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 calcmode="lin" valueType="num">
                                      <p:cBhvr>
                                        <p:cTn id="5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p:cTn id="6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 calcmode="lin" valueType="num">
                                      <p:cBhvr>
                                        <p:cTn id="7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7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7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7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Небесный</Template>
  <TotalTime>227</TotalTime>
  <Words>750</Words>
  <Application>Microsoft Office PowerPoint</Application>
  <PresentationFormat>Широкоэкранный</PresentationFormat>
  <Paragraphs>46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Wingdings</vt:lpstr>
      <vt:lpstr>Небеса</vt:lpstr>
      <vt:lpstr>Східний похід Александра Македонського</vt:lpstr>
      <vt:lpstr>Похід у Персію</vt:lpstr>
      <vt:lpstr>Завоювання земель</vt:lpstr>
      <vt:lpstr>Цитата з книги</vt:lpstr>
      <vt:lpstr>Завоювання Єгипту</vt:lpstr>
      <vt:lpstr>Битва при гавгамелах</vt:lpstr>
      <vt:lpstr>Благородний вчинок Александра македонського</vt:lpstr>
      <vt:lpstr>Сторінка запитань</vt:lpstr>
      <vt:lpstr>Відповіді</vt:lpstr>
      <vt:lpstr>Монархія Александра македонського</vt:lpstr>
      <vt:lpstr>Дякую за увагу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Марьяна</dc:creator>
  <cp:lastModifiedBy>Марьяна</cp:lastModifiedBy>
  <cp:revision>23</cp:revision>
  <dcterms:created xsi:type="dcterms:W3CDTF">2014-02-24T17:33:27Z</dcterms:created>
  <dcterms:modified xsi:type="dcterms:W3CDTF">2014-02-27T15:27:08Z</dcterms:modified>
</cp:coreProperties>
</file>