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61" r:id="rId5"/>
    <p:sldId id="257" r:id="rId6"/>
    <p:sldId id="263" r:id="rId7"/>
    <p:sldId id="262" r:id="rId8"/>
    <p:sldId id="258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52267B2-DF50-41D5-9142-5F03899FF2AD}">
          <p14:sldIdLst>
            <p14:sldId id="256"/>
            <p14:sldId id="260"/>
            <p14:sldId id="259"/>
            <p14:sldId id="261"/>
            <p14:sldId id="257"/>
            <p14:sldId id="263"/>
            <p14:sldId id="262"/>
            <p14:sldId id="258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>
        <p:scale>
          <a:sx n="74" d="100"/>
          <a:sy n="74" d="100"/>
        </p:scale>
        <p:origin x="-128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8F9062-5399-4849-AFA5-653C03874548}" type="datetimeFigureOut">
              <a:rPr lang="uk-UA" smtClean="0"/>
              <a:t>13.02.2015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E0727E-B2DF-47CD-9A31-132E92C3E4F2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Російська імперія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другої половини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XIX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24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8229600" cy="1143000"/>
          </a:xfrm>
        </p:spPr>
        <p:txBody>
          <a:bodyPr/>
          <a:lstStyle/>
          <a:p>
            <a:r>
              <a:rPr lang="uk-UA" dirty="0" smtClean="0"/>
              <a:t>Значення реформ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5083" y="2204864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Реформи 60-70-х </a:t>
            </a:r>
            <a:r>
              <a:rPr lang="en-US" sz="2400" dirty="0" err="1" smtClean="0"/>
              <a:t>pp</a:t>
            </a:r>
            <a:r>
              <a:rPr lang="uk-UA" sz="2400" dirty="0" smtClean="0"/>
              <a:t>. </a:t>
            </a:r>
            <a:r>
              <a:rPr lang="en-US" sz="2400" dirty="0" smtClean="0"/>
              <a:t>XIX </a:t>
            </a:r>
            <a:r>
              <a:rPr lang="uk-UA" sz="2400" dirty="0" smtClean="0"/>
              <a:t>ст. стали поштовхом до швидкого й динамічного економічного та соціально-політичного розвитку Росії.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 Особливості </a:t>
            </a:r>
            <a:r>
              <a:rPr lang="uk-UA" sz="2400" dirty="0"/>
              <a:t>реформ у Росії полягали в тому, що їх проведення повністю залежало від правлячої верхівки, вони були непослідовними й половинчастими, особливо в політичній сфері</a:t>
            </a:r>
            <a:r>
              <a:rPr lang="uk-UA" sz="24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 </a:t>
            </a:r>
            <a:r>
              <a:rPr lang="uk-UA" sz="2400" dirty="0"/>
              <a:t>Росія залишалась абсолютною монархією, без представницької системи, багатопартійності, чітко окреслених громадянських прав і свобод</a:t>
            </a:r>
            <a:r>
              <a:rPr lang="uk-UA" sz="2400" dirty="0" smtClean="0"/>
              <a:t>.</a:t>
            </a:r>
            <a:r>
              <a:rPr lang="uk-UA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5264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Зовнішня політика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Після </a:t>
            </a:r>
            <a:r>
              <a:rPr lang="uk-UA" dirty="0"/>
              <a:t>Віденського конгресу (1815 р. ) </a:t>
            </a:r>
            <a:r>
              <a:rPr lang="uk-UA" dirty="0" smtClean="0"/>
              <a:t>роль Російської імперії у </a:t>
            </a:r>
            <a:r>
              <a:rPr lang="uk-UA" dirty="0"/>
              <a:t>європейському </a:t>
            </a:r>
            <a:r>
              <a:rPr lang="uk-UA" dirty="0" smtClean="0"/>
              <a:t>житті значно зросла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94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Передумови Кримської війни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Плани щодо посилення </a:t>
            </a:r>
            <a:r>
              <a:rPr lang="uk-UA" dirty="0"/>
              <a:t>впливу на </a:t>
            </a:r>
            <a:r>
              <a:rPr lang="uk-UA" dirty="0" smtClean="0"/>
              <a:t>Балканах</a:t>
            </a:r>
          </a:p>
          <a:p>
            <a:r>
              <a:rPr lang="uk-UA" dirty="0"/>
              <a:t>На початку 50-х </a:t>
            </a:r>
            <a:r>
              <a:rPr lang="en-US" dirty="0" err="1"/>
              <a:t>pp</a:t>
            </a:r>
            <a:r>
              <a:rPr lang="uk-UA" dirty="0"/>
              <a:t>. </a:t>
            </a:r>
            <a:r>
              <a:rPr lang="en-US" dirty="0"/>
              <a:t>XIX </a:t>
            </a:r>
            <a:r>
              <a:rPr lang="uk-UA" dirty="0"/>
              <a:t>ст. Микола І готувався завдати Османській Імперії вирішального удару.</a:t>
            </a:r>
            <a:endParaRPr lang="ru-RU" dirty="0"/>
          </a:p>
          <a:p>
            <a:r>
              <a:rPr lang="uk-UA" dirty="0" smtClean="0"/>
              <a:t>Окупація залежних </a:t>
            </a:r>
            <a:r>
              <a:rPr lang="uk-UA" dirty="0"/>
              <a:t>від Туреччини </a:t>
            </a:r>
            <a:r>
              <a:rPr lang="uk-UA" dirty="0" smtClean="0"/>
              <a:t>дунайських князівств Молдавії </a:t>
            </a:r>
            <a:r>
              <a:rPr lang="uk-UA" dirty="0"/>
              <a:t>та </a:t>
            </a:r>
            <a:r>
              <a:rPr lang="uk-UA" dirty="0" smtClean="0"/>
              <a:t>Валахії</a:t>
            </a:r>
          </a:p>
          <a:p>
            <a:r>
              <a:rPr lang="uk-UA" dirty="0"/>
              <a:t>Дії Росії викликали негативну реакцію в Європі, і вона опинилась у дипломатичній ізоляції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00" y="2924945"/>
            <a:ext cx="4413600" cy="2425748"/>
          </a:xfrm>
        </p:spPr>
      </p:pic>
    </p:spTree>
    <p:extLst>
      <p:ext uri="{BB962C8B-B14F-4D97-AF65-F5344CB8AC3E}">
        <p14:creationId xmlns:p14="http://schemas.microsoft.com/office/powerpoint/2010/main" val="24643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Кримська війна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Англія та Франція, не бажаючи подальшого посилення Росії, 1854 р. оголосили про вступ у війну на боці Туреччини. Згодом до них приєдналося Сардинське </a:t>
            </a:r>
            <a:r>
              <a:rPr lang="uk-UA" dirty="0" smtClean="0"/>
              <a:t>королівство.</a:t>
            </a:r>
          </a:p>
          <a:p>
            <a:r>
              <a:rPr lang="uk-UA" dirty="0"/>
              <a:t>У вересні-жовтні 1854 р. десант союзників завдав тут кількох поразок росіянам і оточив головну морську базу імперії на Чорному морі - Севастополь.</a:t>
            </a:r>
            <a:endParaRPr lang="ru-RU" dirty="0"/>
          </a:p>
        </p:txBody>
      </p:sp>
      <p:pic>
        <p:nvPicPr>
          <p:cNvPr id="7" name="Рисунок 9" descr="http://ukrmap.su/program2010/wh9/vsesvit_history_9_files/image10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528" y="2543025"/>
            <a:ext cx="4305944" cy="318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33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Облога Севастополя</a:t>
            </a:r>
            <a:endParaRPr lang="uk-UA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Героїчна оборона тривала 11 місяців</a:t>
            </a:r>
          </a:p>
          <a:p>
            <a:r>
              <a:rPr lang="uk-UA" dirty="0"/>
              <a:t>У</a:t>
            </a:r>
            <a:r>
              <a:rPr lang="uk-UA" dirty="0" smtClean="0"/>
              <a:t> </a:t>
            </a:r>
            <a:r>
              <a:rPr lang="uk-UA" dirty="0"/>
              <a:t>серпні 1856 р. захисники Севастополя залишили </a:t>
            </a:r>
            <a:r>
              <a:rPr lang="uk-UA" dirty="0" smtClean="0"/>
              <a:t>місто</a:t>
            </a:r>
          </a:p>
          <a:p>
            <a:r>
              <a:rPr lang="uk-UA" dirty="0" smtClean="0"/>
              <a:t>1856 – Паризькі статті</a:t>
            </a:r>
            <a:endParaRPr lang="ru-RU" dirty="0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87075"/>
            <a:ext cx="4038600" cy="3701488"/>
          </a:xfr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393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Відновлення ролі Росії у світовій політиці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Вміла політика міністра зовнішніх справ Олександра </a:t>
            </a:r>
            <a:r>
              <a:rPr lang="uk-UA" dirty="0" err="1" smtClean="0"/>
              <a:t>Горчакова</a:t>
            </a:r>
            <a:r>
              <a:rPr lang="uk-UA" dirty="0" smtClean="0"/>
              <a:t> – вихід з ізоляції</a:t>
            </a:r>
          </a:p>
          <a:p>
            <a:r>
              <a:rPr lang="uk-UA" dirty="0" smtClean="0"/>
              <a:t>Завоювання Середньої Азії та Далекого сходу:</a:t>
            </a:r>
          </a:p>
          <a:p>
            <a:pPr lvl="1">
              <a:buFont typeface="Arial" pitchFamily="34" charset="0"/>
              <a:buChar char="•"/>
            </a:pPr>
            <a:r>
              <a:rPr lang="uk-UA" dirty="0" smtClean="0"/>
              <a:t>1858, 1860 – договори з Китаєм (</a:t>
            </a:r>
            <a:r>
              <a:rPr lang="uk-UA" dirty="0" err="1" smtClean="0"/>
              <a:t>Приамур</a:t>
            </a:r>
            <a:r>
              <a:rPr lang="en-US" dirty="0" smtClean="0"/>
              <a:t>’</a:t>
            </a:r>
            <a:r>
              <a:rPr lang="uk-UA" dirty="0" smtClean="0"/>
              <a:t>я, </a:t>
            </a:r>
            <a:r>
              <a:rPr lang="uk-UA" dirty="0" err="1" smtClean="0"/>
              <a:t>Примор</a:t>
            </a:r>
            <a:r>
              <a:rPr lang="en-US" dirty="0" smtClean="0"/>
              <a:t>’</a:t>
            </a:r>
            <a:r>
              <a:rPr lang="uk-UA" dirty="0" smtClean="0"/>
              <a:t>є)</a:t>
            </a:r>
          </a:p>
          <a:p>
            <a:pPr lvl="1">
              <a:buFont typeface="Arial" pitchFamily="34" charset="0"/>
              <a:buChar char="•"/>
            </a:pPr>
            <a:r>
              <a:rPr lang="uk-UA" dirty="0" smtClean="0"/>
              <a:t>1875 – договір з Японією (Сахалін)</a:t>
            </a:r>
          </a:p>
          <a:p>
            <a:pPr lvl="1">
              <a:buFont typeface="Arial" pitchFamily="34" charset="0"/>
              <a:buChar char="•"/>
            </a:pPr>
            <a:r>
              <a:rPr lang="uk-UA" dirty="0" smtClean="0"/>
              <a:t>1891 – Транссибірська залізниця</a:t>
            </a:r>
          </a:p>
          <a:p>
            <a:r>
              <a:rPr lang="uk-UA" dirty="0" smtClean="0"/>
              <a:t> 1877-1878 – російсько-турецька війна (Балкани, Закавказзя)</a:t>
            </a:r>
          </a:p>
          <a:p>
            <a:r>
              <a:rPr lang="uk-UA" dirty="0" smtClean="0"/>
              <a:t>Союз із Францією (1891-1893) та Англією(1907) - Антанта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20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81490" y="2636912"/>
            <a:ext cx="7772400" cy="1362456"/>
          </a:xfrm>
        </p:spPr>
        <p:txBody>
          <a:bodyPr/>
          <a:lstStyle/>
          <a:p>
            <a:r>
              <a:rPr lang="uk-UA" dirty="0" smtClean="0"/>
              <a:t>Внутрішня політика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75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409892"/>
            <a:ext cx="8229600" cy="1143000"/>
          </a:xfrm>
        </p:spPr>
        <p:txBody>
          <a:bodyPr/>
          <a:lstStyle/>
          <a:p>
            <a:r>
              <a:rPr lang="uk-UA" dirty="0" smtClean="0"/>
              <a:t>Реформи</a:t>
            </a:r>
            <a:endParaRPr lang="uk-UA" dirty="0"/>
          </a:p>
        </p:txBody>
      </p:sp>
      <p:pic>
        <p:nvPicPr>
          <p:cNvPr id="4" name="Рисунок 3" descr="http://ukrmap.su/program2010/wh9/vsesvit_history_9_files/image11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37" y="1844824"/>
            <a:ext cx="5256584" cy="368443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95536" y="5877272"/>
            <a:ext cx="554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Оголошення царського маніфесту 19 лютого 1861 р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97960" y="1706900"/>
            <a:ext cx="2286000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700" dirty="0"/>
              <a:t>Поразка Росії у Кримській війні та принизливі для неї умови Паризького мирного договору 1856 р. поставили перед імператором Олександром </a:t>
            </a:r>
            <a:r>
              <a:rPr lang="en-US" sz="1700" dirty="0"/>
              <a:t>II </a:t>
            </a:r>
            <a:r>
              <a:rPr lang="uk-UA" sz="1700" dirty="0"/>
              <a:t>складні проблеми. Однією з них було кріпосне право, оскільки Росія залишалась єдиною європейською країною, де використовувалася підневільна праця.</a:t>
            </a:r>
          </a:p>
        </p:txBody>
      </p:sp>
    </p:spTree>
    <p:extLst>
      <p:ext uri="{BB962C8B-B14F-4D97-AF65-F5344CB8AC3E}">
        <p14:creationId xmlns:p14="http://schemas.microsoft.com/office/powerpoint/2010/main" val="176289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8229600" cy="1143000"/>
          </a:xfrm>
        </p:spPr>
        <p:txBody>
          <a:bodyPr/>
          <a:lstStyle/>
          <a:p>
            <a:r>
              <a:rPr lang="uk-UA" dirty="0" smtClean="0"/>
              <a:t>Реформи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41853" y="1268760"/>
            <a:ext cx="3131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земська 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міська 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фінансова 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судова 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шкільна 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військова </a:t>
            </a:r>
          </a:p>
          <a:p>
            <a:pPr marL="285750" indent="-285750">
              <a:buFont typeface="Arial" pitchFamily="34" charset="0"/>
              <a:buChar char="•"/>
            </a:pPr>
            <a:endParaRPr lang="uk-UA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uk-UA" sz="2400" dirty="0" smtClean="0"/>
              <a:t>поліцейська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74690" y="1714499"/>
            <a:ext cx="178108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Скасування кріпосного права потягло необхідність подальших перетворень відповідно до нових історичних умов. </a:t>
            </a:r>
          </a:p>
        </p:txBody>
      </p:sp>
      <p:pic>
        <p:nvPicPr>
          <p:cNvPr id="6" name="Рисунок 5" descr="http://ukrmap.su/program2010/wh9/vsesvit_history_9_files/image10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843" y="1714499"/>
            <a:ext cx="219075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2555776" y="5373216"/>
            <a:ext cx="270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Імператор Олександр ІІ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177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378</TotalTime>
  <Words>191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Російська імперія  другої половини XIX ст.</vt:lpstr>
      <vt:lpstr>Зовнішня політика</vt:lpstr>
      <vt:lpstr>Передумови Кримської війни</vt:lpstr>
      <vt:lpstr>Кримська війна</vt:lpstr>
      <vt:lpstr>Облога Севастополя</vt:lpstr>
      <vt:lpstr>Відновлення ролі Росії у світовій політиці</vt:lpstr>
      <vt:lpstr>Внутрішня політика</vt:lpstr>
      <vt:lpstr>Реформи</vt:lpstr>
      <vt:lpstr>Реформи</vt:lpstr>
      <vt:lpstr>Значення реформ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Російська імперія внутрішня політика, життя</dc:title>
  <dc:creator>Антон</dc:creator>
  <cp:lastModifiedBy>kkk</cp:lastModifiedBy>
  <cp:revision>31</cp:revision>
  <dcterms:created xsi:type="dcterms:W3CDTF">2013-04-26T17:02:34Z</dcterms:created>
  <dcterms:modified xsi:type="dcterms:W3CDTF">2015-02-13T13:22:37Z</dcterms:modified>
</cp:coreProperties>
</file>