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67" r:id="rId15"/>
    <p:sldId id="270" r:id="rId16"/>
    <p:sldId id="271" r:id="rId17"/>
    <p:sldId id="272" r:id="rId18"/>
    <p:sldId id="274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432" y="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2050" name="Picture 2" descr="C:\Documents and Settings\Ольга\Рабочий стол\rast1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8992" y="0"/>
            <a:ext cx="2466975" cy="7620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2332037"/>
            <a:ext cx="8229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00010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071546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g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1028" name="Picture 4" descr="C:\Documents and Settings\Ольга\Рабочий стол\rast33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0"/>
            <a:ext cx="9144000" cy="2960370"/>
          </a:xfrm>
          <a:prstGeom prst="rect">
            <a:avLst/>
          </a:prstGeom>
          <a:noFill/>
        </p:spPr>
      </p:pic>
      <p:pic>
        <p:nvPicPr>
          <p:cNvPr id="30" name="Picture 4" descr="C:\Documents and Settings\Ольга\Рабочий стол\rast33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2928934"/>
            <a:ext cx="9144000" cy="2960370"/>
          </a:xfrm>
          <a:prstGeom prst="rect">
            <a:avLst/>
          </a:prstGeom>
          <a:noFill/>
        </p:spPr>
      </p:pic>
      <p:pic>
        <p:nvPicPr>
          <p:cNvPr id="31" name="Picture 4" descr="C:\Documents and Settings\Ольга\Рабочий стол\rast33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5857892"/>
            <a:ext cx="9144000" cy="2960370"/>
          </a:xfrm>
          <a:prstGeom prst="rect">
            <a:avLst/>
          </a:prstGeom>
          <a:noFill/>
        </p:spPr>
      </p:pic>
      <p:pic>
        <p:nvPicPr>
          <p:cNvPr id="1029" name="Picture 5" descr="C:\Documents and Settings\Ольга\Рабочий стол\rast100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28662" y="0"/>
            <a:ext cx="2466975" cy="7620000"/>
          </a:xfrm>
          <a:prstGeom prst="rect">
            <a:avLst/>
          </a:prstGeom>
          <a:noFill/>
        </p:spPr>
      </p:pic>
      <p:pic>
        <p:nvPicPr>
          <p:cNvPr id="1030" name="Picture 6" descr="C:\Documents and Settings\Ольга\Рабочий стол\rast100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357554" y="0"/>
            <a:ext cx="2466975" cy="7620000"/>
          </a:xfrm>
          <a:prstGeom prst="rect">
            <a:avLst/>
          </a:prstGeom>
          <a:noFill/>
        </p:spPr>
      </p:pic>
      <p:pic>
        <p:nvPicPr>
          <p:cNvPr id="1031" name="Picture 7" descr="C:\Documents and Settings\Ольга\Рабочий стол\rast100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86446" y="0"/>
            <a:ext cx="2466975" cy="7620000"/>
          </a:xfrm>
          <a:prstGeom prst="rect">
            <a:avLst/>
          </a:prstGeom>
          <a:noFill/>
        </p:spPr>
      </p:pic>
      <p:pic>
        <p:nvPicPr>
          <p:cNvPr id="1032" name="Picture 8" descr="C:\Documents and Settings\Ольга\Рабочий стол\rast100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215338" y="0"/>
            <a:ext cx="2466975" cy="7620000"/>
          </a:xfrm>
          <a:prstGeom prst="rect">
            <a:avLst/>
          </a:prstGeom>
          <a:noFill/>
        </p:spPr>
      </p:pic>
      <p:pic>
        <p:nvPicPr>
          <p:cNvPr id="1033" name="Picture 9" descr="C:\Documents and Settings\Ольга\Рабочий стол\ugol28.gif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-500098" y="-571528"/>
            <a:ext cx="3429024" cy="3214710"/>
          </a:xfrm>
          <a:prstGeom prst="rect">
            <a:avLst/>
          </a:prstGeom>
          <a:noFill/>
        </p:spPr>
      </p:pic>
      <p:pic>
        <p:nvPicPr>
          <p:cNvPr id="1034" name="Picture 10" descr="C:\Documents and Settings\Ольга\Рабочий стол\ugol28.gif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572379" y="5286379"/>
            <a:ext cx="1571621" cy="1571621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071546"/>
            <a:ext cx="8050088" cy="5525806"/>
          </a:xfrm>
        </p:spPr>
        <p:txBody>
          <a:bodyPr>
            <a:normAutofit/>
          </a:bodyPr>
          <a:lstStyle/>
          <a:p>
            <a:r>
              <a:rPr lang="ru-RU" sz="7200" b="1" dirty="0" err="1"/>
              <a:t>Живопис</a:t>
            </a:r>
            <a:r>
              <a:rPr lang="ru-RU" sz="7200" b="1" dirty="0"/>
              <a:t> </a:t>
            </a:r>
            <a:r>
              <a:rPr lang="ru-RU" sz="7200" b="1" dirty="0" err="1"/>
              <a:t>Німеччини</a:t>
            </a:r>
            <a:r>
              <a:rPr lang="ru-RU" sz="7200" b="1" dirty="0"/>
              <a:t> </a:t>
            </a:r>
            <a:r>
              <a:rPr lang="ru-RU" sz="7200" b="1" dirty="0" err="1"/>
              <a:t>епохи</a:t>
            </a:r>
            <a:r>
              <a:rPr lang="ru-RU" sz="7200" b="1" dirty="0"/>
              <a:t> </a:t>
            </a:r>
            <a:r>
              <a:rPr lang="ru-RU" sz="7200" b="1" dirty="0" err="1"/>
              <a:t>Відродження</a:t>
            </a:r>
            <a:endParaRPr lang="ru-RU" sz="7200" b="1" dirty="0"/>
          </a:p>
        </p:txBody>
      </p:sp>
      <p:pic>
        <p:nvPicPr>
          <p:cNvPr id="4" name="spokoynaya-nezhnaya-krasivaya-muzyka-dlya-prezentacii-kuratora-PO-31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3688" y="908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12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5000">
        <p14:glitter pattern="hexago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908720"/>
            <a:ext cx="8229600" cy="5949280"/>
          </a:xfrm>
        </p:spPr>
        <p:txBody>
          <a:bodyPr>
            <a:noAutofit/>
          </a:bodyPr>
          <a:lstStyle/>
          <a:p>
            <a:r>
              <a:rPr lang="ru-RU" sz="2600" dirty="0" err="1">
                <a:latin typeface="+mn-lt"/>
              </a:rPr>
              <a:t>Мистецтво</a:t>
            </a:r>
            <a:r>
              <a:rPr lang="ru-RU" sz="2600" dirty="0">
                <a:latin typeface="+mn-lt"/>
              </a:rPr>
              <a:t> </a:t>
            </a:r>
            <a:r>
              <a:rPr lang="ru-RU" sz="2600" dirty="0" err="1">
                <a:latin typeface="+mn-lt"/>
              </a:rPr>
              <a:t>німецького</a:t>
            </a:r>
            <a:r>
              <a:rPr lang="ru-RU" sz="2600" dirty="0">
                <a:latin typeface="+mn-lt"/>
              </a:rPr>
              <a:t> </a:t>
            </a:r>
            <a:r>
              <a:rPr lang="ru-RU" sz="2600" dirty="0" err="1">
                <a:latin typeface="+mn-lt"/>
              </a:rPr>
              <a:t>Відродження</a:t>
            </a:r>
            <a:r>
              <a:rPr lang="ru-RU" sz="2600" dirty="0">
                <a:latin typeface="+mn-lt"/>
              </a:rPr>
              <a:t> </a:t>
            </a:r>
            <a:r>
              <a:rPr lang="ru-RU" sz="2600" dirty="0" err="1">
                <a:latin typeface="+mn-lt"/>
              </a:rPr>
              <a:t>багато</a:t>
            </a:r>
            <a:r>
              <a:rPr lang="ru-RU" sz="2600" dirty="0">
                <a:latin typeface="+mn-lt"/>
              </a:rPr>
              <a:t> в </a:t>
            </a:r>
            <a:r>
              <a:rPr lang="ru-RU" sz="2600" dirty="0" err="1">
                <a:latin typeface="+mn-lt"/>
              </a:rPr>
              <a:t>чому</a:t>
            </a:r>
            <a:r>
              <a:rPr lang="ru-RU" sz="2600" dirty="0">
                <a:latin typeface="+mn-lt"/>
              </a:rPr>
              <a:t> </a:t>
            </a:r>
            <a:r>
              <a:rPr lang="ru-RU" sz="2600" dirty="0" err="1">
                <a:latin typeface="+mn-lt"/>
              </a:rPr>
              <a:t>близько</a:t>
            </a:r>
            <a:r>
              <a:rPr lang="ru-RU" sz="2600" dirty="0">
                <a:latin typeface="+mn-lt"/>
              </a:rPr>
              <a:t> </a:t>
            </a:r>
            <a:r>
              <a:rPr lang="ru-RU" sz="2600" dirty="0" err="1">
                <a:latin typeface="+mn-lt"/>
              </a:rPr>
              <a:t>нідерландському</a:t>
            </a:r>
            <a:r>
              <a:rPr lang="ru-RU" sz="2600" dirty="0">
                <a:latin typeface="+mn-lt"/>
              </a:rPr>
              <a:t> ; в </a:t>
            </a:r>
            <a:r>
              <a:rPr lang="ru-RU" sz="2600" dirty="0" err="1">
                <a:latin typeface="+mn-lt"/>
              </a:rPr>
              <a:t>ньому</a:t>
            </a:r>
            <a:r>
              <a:rPr lang="ru-RU" sz="2600" dirty="0">
                <a:latin typeface="+mn-lt"/>
              </a:rPr>
              <a:t> те ж </a:t>
            </a:r>
            <a:r>
              <a:rPr lang="ru-RU" sz="2600" dirty="0" err="1">
                <a:latin typeface="+mn-lt"/>
              </a:rPr>
              <a:t>розвинене</a:t>
            </a:r>
            <a:r>
              <a:rPr lang="ru-RU" sz="2600" dirty="0">
                <a:latin typeface="+mn-lt"/>
              </a:rPr>
              <a:t> </a:t>
            </a:r>
            <a:r>
              <a:rPr lang="ru-RU" sz="2600" dirty="0" err="1">
                <a:latin typeface="+mn-lt"/>
              </a:rPr>
              <a:t>почуття</a:t>
            </a:r>
            <a:r>
              <a:rPr lang="ru-RU" sz="2600" dirty="0">
                <a:latin typeface="+mn-lt"/>
              </a:rPr>
              <a:t> </a:t>
            </a:r>
            <a:r>
              <a:rPr lang="ru-RU" sz="2600" dirty="0" err="1">
                <a:latin typeface="+mn-lt"/>
              </a:rPr>
              <a:t>індивідуального</a:t>
            </a:r>
            <a:r>
              <a:rPr lang="ru-RU" sz="2600" dirty="0">
                <a:latin typeface="+mn-lt"/>
              </a:rPr>
              <a:t> , то ж </a:t>
            </a:r>
            <a:r>
              <a:rPr lang="ru-RU" sz="2600" dirty="0" err="1">
                <a:latin typeface="+mn-lt"/>
              </a:rPr>
              <a:t>сприйняття</a:t>
            </a:r>
            <a:r>
              <a:rPr lang="ru-RU" sz="2600" dirty="0">
                <a:latin typeface="+mn-lt"/>
              </a:rPr>
              <a:t> </a:t>
            </a:r>
            <a:r>
              <a:rPr lang="ru-RU" sz="2600" dirty="0" err="1">
                <a:latin typeface="+mn-lt"/>
              </a:rPr>
              <a:t>явищ</a:t>
            </a:r>
            <a:r>
              <a:rPr lang="ru-RU" sz="2600" dirty="0">
                <a:latin typeface="+mn-lt"/>
              </a:rPr>
              <a:t> </a:t>
            </a:r>
            <a:r>
              <a:rPr lang="ru-RU" sz="2600" dirty="0" err="1">
                <a:latin typeface="+mn-lt"/>
              </a:rPr>
              <a:t>життя</a:t>
            </a:r>
            <a:r>
              <a:rPr lang="ru-RU" sz="2600" dirty="0">
                <a:latin typeface="+mn-lt"/>
              </a:rPr>
              <a:t> в </a:t>
            </a:r>
            <a:r>
              <a:rPr lang="ru-RU" sz="2600" dirty="0" err="1">
                <a:latin typeface="+mn-lt"/>
              </a:rPr>
              <a:t>тісному</a:t>
            </a:r>
            <a:r>
              <a:rPr lang="ru-RU" sz="2600" dirty="0">
                <a:latin typeface="+mn-lt"/>
              </a:rPr>
              <a:t> </a:t>
            </a:r>
            <a:r>
              <a:rPr lang="ru-RU" sz="2600" dirty="0" err="1">
                <a:latin typeface="+mn-lt"/>
              </a:rPr>
              <a:t>взаємозв’язку</a:t>
            </a:r>
            <a:r>
              <a:rPr lang="ru-RU" sz="2600" dirty="0">
                <a:latin typeface="+mn-lt"/>
              </a:rPr>
              <a:t> з </a:t>
            </a:r>
            <a:r>
              <a:rPr lang="ru-RU" sz="2600" dirty="0" err="1">
                <a:latin typeface="+mn-lt"/>
              </a:rPr>
              <a:t>навколишнім</a:t>
            </a:r>
            <a:r>
              <a:rPr lang="ru-RU" sz="2600" dirty="0">
                <a:latin typeface="+mn-lt"/>
              </a:rPr>
              <a:t> </a:t>
            </a:r>
            <a:r>
              <a:rPr lang="ru-RU" sz="2600" dirty="0" err="1">
                <a:latin typeface="+mn-lt"/>
              </a:rPr>
              <a:t>середовищем</a:t>
            </a:r>
            <a:r>
              <a:rPr lang="ru-RU" sz="2600" dirty="0">
                <a:latin typeface="+mn-lt"/>
              </a:rPr>
              <a:t>. </a:t>
            </a:r>
            <a:r>
              <a:rPr lang="ru-RU" sz="2600" dirty="0" err="1">
                <a:latin typeface="+mn-lt"/>
              </a:rPr>
              <a:t>Це</a:t>
            </a:r>
            <a:r>
              <a:rPr lang="ru-RU" sz="2600" dirty="0">
                <a:latin typeface="+mn-lt"/>
              </a:rPr>
              <a:t> </a:t>
            </a:r>
            <a:r>
              <a:rPr lang="ru-RU" sz="2600" dirty="0" err="1">
                <a:latin typeface="+mn-lt"/>
              </a:rPr>
              <a:t>визначає</a:t>
            </a:r>
            <a:r>
              <a:rPr lang="ru-RU" sz="2600" dirty="0">
                <a:latin typeface="+mn-lt"/>
              </a:rPr>
              <a:t> </a:t>
            </a:r>
            <a:r>
              <a:rPr lang="ru-RU" sz="2600" dirty="0" err="1">
                <a:latin typeface="+mn-lt"/>
              </a:rPr>
              <a:t>особливе</a:t>
            </a:r>
            <a:r>
              <a:rPr lang="ru-RU" sz="2600" dirty="0">
                <a:latin typeface="+mn-lt"/>
              </a:rPr>
              <a:t> </a:t>
            </a:r>
            <a:r>
              <a:rPr lang="ru-RU" sz="2600" dirty="0" err="1">
                <a:latin typeface="+mn-lt"/>
              </a:rPr>
              <a:t>значення</a:t>
            </a:r>
            <a:r>
              <a:rPr lang="ru-RU" sz="2600" dirty="0">
                <a:latin typeface="+mn-lt"/>
              </a:rPr>
              <a:t> пейзажу і </a:t>
            </a:r>
            <a:r>
              <a:rPr lang="ru-RU" sz="2600" dirty="0" err="1">
                <a:latin typeface="+mn-lt"/>
              </a:rPr>
              <a:t>інтер’єру</a:t>
            </a:r>
            <a:r>
              <a:rPr lang="ru-RU" sz="2600" dirty="0">
                <a:latin typeface="+mn-lt"/>
              </a:rPr>
              <a:t> у </a:t>
            </a:r>
            <a:r>
              <a:rPr lang="ru-RU" sz="2600" dirty="0" err="1">
                <a:latin typeface="+mn-lt"/>
              </a:rPr>
              <a:t>вирішенні</a:t>
            </a:r>
            <a:r>
              <a:rPr lang="ru-RU" sz="2600" dirty="0">
                <a:latin typeface="+mn-lt"/>
              </a:rPr>
              <a:t> </a:t>
            </a:r>
            <a:r>
              <a:rPr lang="ru-RU" sz="2600" dirty="0" err="1">
                <a:latin typeface="+mn-lt"/>
              </a:rPr>
              <a:t>емоційного</a:t>
            </a:r>
            <a:r>
              <a:rPr lang="ru-RU" sz="2600" dirty="0">
                <a:latin typeface="+mn-lt"/>
              </a:rPr>
              <a:t> ладу </a:t>
            </a:r>
            <a:r>
              <a:rPr lang="ru-RU" sz="2600" dirty="0" err="1">
                <a:latin typeface="+mn-lt"/>
              </a:rPr>
              <a:t>образів</a:t>
            </a:r>
            <a:r>
              <a:rPr lang="ru-RU" sz="2600" dirty="0">
                <a:latin typeface="+mn-lt"/>
              </a:rPr>
              <a:t>. </a:t>
            </a:r>
            <a:r>
              <a:rPr lang="ru-RU" sz="2600" dirty="0" err="1">
                <a:latin typeface="+mn-lt"/>
              </a:rPr>
              <a:t>Пластичне</a:t>
            </a:r>
            <a:r>
              <a:rPr lang="ru-RU" sz="2600" dirty="0">
                <a:latin typeface="+mn-lt"/>
              </a:rPr>
              <a:t> </a:t>
            </a:r>
            <a:r>
              <a:rPr lang="ru-RU" sz="2600" dirty="0" err="1">
                <a:latin typeface="+mn-lt"/>
              </a:rPr>
              <a:t>розуміння</a:t>
            </a:r>
            <a:r>
              <a:rPr lang="ru-RU" sz="2600" dirty="0">
                <a:latin typeface="+mn-lt"/>
              </a:rPr>
              <a:t> форм </a:t>
            </a:r>
            <a:r>
              <a:rPr lang="ru-RU" sz="2600" dirty="0" err="1">
                <a:latin typeface="+mn-lt"/>
              </a:rPr>
              <a:t>поєднується</a:t>
            </a:r>
            <a:r>
              <a:rPr lang="ru-RU" sz="2600" dirty="0">
                <a:latin typeface="+mn-lt"/>
              </a:rPr>
              <a:t> з </a:t>
            </a:r>
            <a:r>
              <a:rPr lang="ru-RU" sz="2600" dirty="0" err="1">
                <a:latin typeface="+mn-lt"/>
              </a:rPr>
              <a:t>емоційним</a:t>
            </a:r>
            <a:r>
              <a:rPr lang="ru-RU" sz="2600" dirty="0">
                <a:latin typeface="+mn-lt"/>
              </a:rPr>
              <a:t> </a:t>
            </a:r>
            <a:r>
              <a:rPr lang="ru-RU" sz="2600" dirty="0" err="1">
                <a:latin typeface="+mn-lt"/>
              </a:rPr>
              <a:t>мальовничим</a:t>
            </a:r>
            <a:r>
              <a:rPr lang="ru-RU" sz="2600" dirty="0">
                <a:latin typeface="+mn-lt"/>
              </a:rPr>
              <a:t> </a:t>
            </a:r>
            <a:r>
              <a:rPr lang="ru-RU" sz="2600" dirty="0" err="1">
                <a:latin typeface="+mn-lt"/>
              </a:rPr>
              <a:t>вирішенням</a:t>
            </a:r>
            <a:r>
              <a:rPr lang="ru-RU" sz="2600" dirty="0">
                <a:latin typeface="+mn-lt"/>
              </a:rPr>
              <a:t> проблем </a:t>
            </a:r>
            <a:r>
              <a:rPr lang="ru-RU" sz="2600" dirty="0" err="1">
                <a:latin typeface="+mn-lt"/>
              </a:rPr>
              <a:t>світла</a:t>
            </a:r>
            <a:r>
              <a:rPr lang="ru-RU" sz="2600" dirty="0">
                <a:latin typeface="+mn-lt"/>
              </a:rPr>
              <a:t> і </a:t>
            </a:r>
            <a:r>
              <a:rPr lang="ru-RU" sz="2600" dirty="0" err="1">
                <a:latin typeface="+mn-lt"/>
              </a:rPr>
              <a:t>тональності</a:t>
            </a:r>
            <a:r>
              <a:rPr lang="ru-RU" sz="2600" dirty="0">
                <a:latin typeface="+mn-lt"/>
              </a:rPr>
              <a:t> , </a:t>
            </a:r>
            <a:r>
              <a:rPr lang="ru-RU" sz="2600" dirty="0" err="1">
                <a:latin typeface="+mn-lt"/>
              </a:rPr>
              <a:t>що</a:t>
            </a:r>
            <a:r>
              <a:rPr lang="ru-RU" sz="2600" dirty="0">
                <a:latin typeface="+mn-lt"/>
              </a:rPr>
              <a:t> </a:t>
            </a:r>
            <a:r>
              <a:rPr lang="ru-RU" sz="2600" dirty="0" err="1">
                <a:latin typeface="+mn-lt"/>
              </a:rPr>
              <a:t>має</a:t>
            </a:r>
            <a:r>
              <a:rPr lang="ru-RU" sz="2600" dirty="0">
                <a:latin typeface="+mn-lt"/>
              </a:rPr>
              <a:t> </a:t>
            </a:r>
            <a:r>
              <a:rPr lang="ru-RU" sz="2600" dirty="0" err="1">
                <a:latin typeface="+mn-lt"/>
              </a:rPr>
              <a:t>важливе</a:t>
            </a:r>
            <a:r>
              <a:rPr lang="ru-RU" sz="2600" dirty="0">
                <a:latin typeface="+mn-lt"/>
              </a:rPr>
              <a:t> </a:t>
            </a:r>
            <a:r>
              <a:rPr lang="ru-RU" sz="2600" dirty="0" err="1">
                <a:latin typeface="+mn-lt"/>
              </a:rPr>
              <a:t>значення</a:t>
            </a:r>
            <a:r>
              <a:rPr lang="ru-RU" sz="2600" dirty="0">
                <a:latin typeface="+mn-lt"/>
              </a:rPr>
              <a:t> для </a:t>
            </a:r>
            <a:r>
              <a:rPr lang="ru-RU" sz="2600" dirty="0" err="1">
                <a:latin typeface="+mn-lt"/>
              </a:rPr>
              <a:t>розкриття</a:t>
            </a:r>
            <a:r>
              <a:rPr lang="ru-RU" sz="2600" dirty="0">
                <a:latin typeface="+mn-lt"/>
              </a:rPr>
              <a:t> </a:t>
            </a:r>
            <a:r>
              <a:rPr lang="ru-RU" sz="2600" dirty="0" err="1">
                <a:latin typeface="+mn-lt"/>
              </a:rPr>
              <a:t>взаємозв’язку</a:t>
            </a:r>
            <a:r>
              <a:rPr lang="ru-RU" sz="2600" dirty="0">
                <a:latin typeface="+mn-lt"/>
              </a:rPr>
              <a:t> </a:t>
            </a:r>
            <a:r>
              <a:rPr lang="ru-RU" sz="2600" dirty="0" err="1">
                <a:latin typeface="+mn-lt"/>
              </a:rPr>
              <a:t>явищ</a:t>
            </a:r>
            <a:r>
              <a:rPr lang="ru-RU" sz="2600" dirty="0">
                <a:latin typeface="+mn-lt"/>
              </a:rPr>
              <a:t> , </a:t>
            </a:r>
            <a:r>
              <a:rPr lang="ru-RU" sz="2600" dirty="0" err="1">
                <a:latin typeface="+mn-lt"/>
              </a:rPr>
              <a:t>було</a:t>
            </a:r>
            <a:r>
              <a:rPr lang="ru-RU" sz="2600" dirty="0">
                <a:latin typeface="+mn-lt"/>
              </a:rPr>
              <a:t> </a:t>
            </a:r>
            <a:r>
              <a:rPr lang="ru-RU" sz="2600" dirty="0" err="1">
                <a:latin typeface="+mn-lt"/>
              </a:rPr>
              <a:t>найважливішим</a:t>
            </a:r>
            <a:r>
              <a:rPr lang="ru-RU" sz="2600" dirty="0">
                <a:latin typeface="+mn-lt"/>
              </a:rPr>
              <a:t> </a:t>
            </a:r>
            <a:r>
              <a:rPr lang="ru-RU" sz="2600" dirty="0" err="1">
                <a:latin typeface="+mn-lt"/>
              </a:rPr>
              <a:t>завоюванням</a:t>
            </a:r>
            <a:r>
              <a:rPr lang="ru-RU" sz="2600" dirty="0">
                <a:latin typeface="+mn-lt"/>
              </a:rPr>
              <a:t> </a:t>
            </a:r>
            <a:r>
              <a:rPr lang="ru-RU" sz="2600" dirty="0" err="1">
                <a:latin typeface="+mn-lt"/>
              </a:rPr>
              <a:t>німецької</a:t>
            </a:r>
            <a:r>
              <a:rPr lang="ru-RU" sz="2600" dirty="0">
                <a:latin typeface="+mn-lt"/>
              </a:rPr>
              <a:t> </a:t>
            </a:r>
            <a:r>
              <a:rPr lang="ru-RU" sz="2600" dirty="0" err="1">
                <a:latin typeface="+mn-lt"/>
              </a:rPr>
              <a:t>школи</a:t>
            </a:r>
            <a:r>
              <a:rPr lang="ru-RU" sz="2600" dirty="0">
                <a:latin typeface="+mn-lt"/>
              </a:rPr>
              <a:t> 16 </a:t>
            </a:r>
            <a:r>
              <a:rPr lang="ru-RU" sz="2600" dirty="0" err="1">
                <a:latin typeface="+mn-lt"/>
              </a:rPr>
              <a:t>століття</a:t>
            </a:r>
            <a:r>
              <a:rPr lang="ru-RU" sz="2600" dirty="0"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9639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0">
        <p14:prism dir="u" isContent="1"/>
      </p:transition>
    </mc:Choice>
    <mc:Fallback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917254"/>
            <a:ext cx="3672408" cy="4752105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/>
              <a:t>Живописні</a:t>
            </a:r>
            <a:r>
              <a:rPr lang="ru-RU" b="1" dirty="0"/>
              <a:t> </a:t>
            </a:r>
            <a:r>
              <a:rPr lang="ru-RU" b="1" dirty="0" err="1"/>
              <a:t>традиції</a:t>
            </a:r>
            <a:r>
              <a:rPr lang="ru-RU" b="1" dirty="0"/>
              <a:t> </a:t>
            </a:r>
            <a:r>
              <a:rPr lang="ru-RU" b="1" dirty="0" err="1"/>
              <a:t>Німеччини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0222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prism isContent="1" isInverted="1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2" y="0"/>
            <a:ext cx="4838109" cy="6957392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0"/>
            <a:ext cx="4283968" cy="6949440"/>
          </a:xfrm>
        </p:spPr>
      </p:pic>
    </p:spTree>
    <p:extLst>
      <p:ext uri="{BB962C8B-B14F-4D97-AF65-F5344CB8AC3E}">
        <p14:creationId xmlns:p14="http://schemas.microsoft.com/office/powerpoint/2010/main" val="2722550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000">
        <p14:prism dir="u" isContent="1" isInverted="1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73050"/>
            <a:ext cx="3240360" cy="1499766"/>
          </a:xfrm>
        </p:spPr>
        <p:txBody>
          <a:bodyPr>
            <a:normAutofit/>
          </a:bodyPr>
          <a:lstStyle/>
          <a:p>
            <a:pPr algn="ctr"/>
            <a:r>
              <a:rPr lang="uk-UA" sz="3200" dirty="0" err="1" smtClean="0"/>
              <a:t>Альбрехт</a:t>
            </a:r>
            <a:r>
              <a:rPr lang="uk-UA" sz="3200" dirty="0" smtClean="0"/>
              <a:t> </a:t>
            </a:r>
            <a:r>
              <a:rPr lang="uk-UA" sz="3200" dirty="0" err="1" smtClean="0"/>
              <a:t>Дюрер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836712"/>
            <a:ext cx="4198653" cy="571310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99592" y="1916832"/>
            <a:ext cx="3600400" cy="5157192"/>
          </a:xfrm>
        </p:spPr>
        <p:txBody>
          <a:bodyPr>
            <a:noAutofit/>
          </a:bodyPr>
          <a:lstStyle/>
          <a:p>
            <a:pPr algn="ctr"/>
            <a:r>
              <a:rPr lang="vi-VN" sz="2000" dirty="0"/>
              <a:t>А́льбрехт </a:t>
            </a:r>
            <a:r>
              <a:rPr lang="vi-VN" sz="2000" dirty="0" smtClean="0"/>
              <a:t>Дю́рер— </a:t>
            </a:r>
            <a:r>
              <a:rPr lang="vi-VN" sz="2000" dirty="0"/>
              <a:t>німецький художник доби Відродження, математик і теоретик мистецтва. </a:t>
            </a:r>
            <a:r>
              <a:rPr lang="vi-VN" sz="2000" dirty="0" smtClean="0"/>
              <a:t>Створював вівтарні к. Відродження </a:t>
            </a:r>
            <a:r>
              <a:rPr lang="vi-VN" sz="2000" dirty="0"/>
              <a:t>в Німеччині називають епохою </a:t>
            </a:r>
            <a:r>
              <a:rPr lang="vi-VN" sz="2000" dirty="0" smtClean="0"/>
              <a:t>Дюрера</a:t>
            </a:r>
            <a:r>
              <a:rPr lang="uk-UA" sz="2000" dirty="0" smtClean="0"/>
              <a:t>. </a:t>
            </a:r>
            <a:r>
              <a:rPr lang="vi-VN" sz="2000" dirty="0" smtClean="0"/>
              <a:t>Дюрер </a:t>
            </a:r>
            <a:r>
              <a:rPr lang="vi-VN" sz="2000" dirty="0"/>
              <a:t>- перший художник , чия популярність була загальноєвропейської вже за життя 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03028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4000">
        <p14:pan dir="u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836712"/>
            <a:ext cx="8229600" cy="6021288"/>
          </a:xfrm>
        </p:spPr>
        <p:txBody>
          <a:bodyPr>
            <a:normAutofit/>
          </a:bodyPr>
          <a:lstStyle/>
          <a:p>
            <a:r>
              <a:rPr lang="ru-RU" sz="2400" dirty="0"/>
              <a:t>У </a:t>
            </a:r>
            <a:r>
              <a:rPr lang="ru-RU" sz="2400" dirty="0" err="1"/>
              <a:t>п'ятнадцятому</a:t>
            </a:r>
            <a:r>
              <a:rPr lang="ru-RU" sz="2400" dirty="0"/>
              <a:t> </a:t>
            </a:r>
            <a:r>
              <a:rPr lang="ru-RU" sz="2400" dirty="0" err="1"/>
              <a:t>столітті</a:t>
            </a:r>
            <a:r>
              <a:rPr lang="ru-RU" sz="2400" dirty="0"/>
              <a:t> </a:t>
            </a:r>
            <a:r>
              <a:rPr lang="ru-RU" sz="2400" dirty="0" err="1"/>
              <a:t>стародавній</a:t>
            </a:r>
            <a:r>
              <a:rPr lang="ru-RU" sz="2400" dirty="0"/>
              <a:t> </a:t>
            </a:r>
            <a:r>
              <a:rPr lang="ru-RU" sz="2400" dirty="0" err="1"/>
              <a:t>живопис</a:t>
            </a:r>
            <a:r>
              <a:rPr lang="ru-RU" sz="2400" dirty="0"/>
              <a:t> </a:t>
            </a:r>
            <a:r>
              <a:rPr lang="ru-RU" sz="2400" dirty="0" err="1"/>
              <a:t>Німеччини</a:t>
            </a:r>
            <a:r>
              <a:rPr lang="ru-RU" sz="2400" dirty="0"/>
              <a:t> </a:t>
            </a:r>
            <a:r>
              <a:rPr lang="ru-RU" sz="2400" dirty="0" err="1"/>
              <a:t>мав</a:t>
            </a:r>
            <a:r>
              <a:rPr lang="ru-RU" sz="2400" dirty="0"/>
              <a:t> </a:t>
            </a:r>
            <a:r>
              <a:rPr lang="ru-RU" sz="2400" dirty="0" err="1"/>
              <a:t>міцний</a:t>
            </a:r>
            <a:r>
              <a:rPr lang="ru-RU" sz="2400" dirty="0"/>
              <a:t> </a:t>
            </a:r>
            <a:r>
              <a:rPr lang="ru-RU" sz="2400" dirty="0" err="1"/>
              <a:t>зв'язок</a:t>
            </a:r>
            <a:r>
              <a:rPr lang="ru-RU" sz="2400" dirty="0"/>
              <a:t> з </a:t>
            </a:r>
            <a:r>
              <a:rPr lang="ru-RU" sz="2400" dirty="0" err="1"/>
              <a:t>церквою</a:t>
            </a:r>
            <a:r>
              <a:rPr lang="ru-RU" sz="2400" dirty="0"/>
              <a:t> , тому </a:t>
            </a:r>
            <a:r>
              <a:rPr lang="ru-RU" sz="2400" dirty="0" err="1"/>
              <a:t>вівтарні</a:t>
            </a:r>
            <a:r>
              <a:rPr lang="ru-RU" sz="2400" dirty="0"/>
              <a:t> </a:t>
            </a:r>
            <a:r>
              <a:rPr lang="ru-RU" sz="2400" dirty="0" err="1"/>
              <a:t>композиції</a:t>
            </a:r>
            <a:r>
              <a:rPr lang="ru-RU" sz="2400" dirty="0"/>
              <a:t> у </a:t>
            </a:r>
            <a:r>
              <a:rPr lang="ru-RU" sz="2400" dirty="0" err="1"/>
              <a:t>творчості</a:t>
            </a:r>
            <a:r>
              <a:rPr lang="ru-RU" sz="2400" dirty="0"/>
              <a:t> </a:t>
            </a:r>
            <a:r>
              <a:rPr lang="ru-RU" sz="2400" dirty="0" err="1"/>
              <a:t>більшості</a:t>
            </a:r>
            <a:r>
              <a:rPr lang="ru-RU" sz="2400" dirty="0"/>
              <a:t> </a:t>
            </a:r>
            <a:r>
              <a:rPr lang="ru-RU" sz="2400" dirty="0" err="1"/>
              <a:t>німецьких</a:t>
            </a:r>
            <a:r>
              <a:rPr lang="ru-RU" sz="2400" dirty="0"/>
              <a:t> </a:t>
            </a:r>
            <a:r>
              <a:rPr lang="ru-RU" sz="2400" dirty="0" err="1"/>
              <a:t>майстрів</a:t>
            </a:r>
            <a:r>
              <a:rPr lang="ru-RU" sz="2400" dirty="0"/>
              <a:t> </a:t>
            </a:r>
            <a:r>
              <a:rPr lang="ru-RU" sz="2400" dirty="0" err="1"/>
              <a:t>займали</a:t>
            </a:r>
            <a:r>
              <a:rPr lang="ru-RU" sz="2400" dirty="0"/>
              <a:t> головне </a:t>
            </a:r>
            <a:r>
              <a:rPr lang="ru-RU" sz="2400" dirty="0" err="1"/>
              <a:t>місце</a:t>
            </a:r>
            <a:r>
              <a:rPr lang="ru-RU" sz="2400" dirty="0"/>
              <a:t>. При </a:t>
            </a:r>
            <a:r>
              <a:rPr lang="ru-RU" sz="2400" dirty="0" err="1"/>
              <a:t>цьому</a:t>
            </a:r>
            <a:r>
              <a:rPr lang="ru-RU" sz="2400" dirty="0"/>
              <a:t> </a:t>
            </a:r>
            <a:r>
              <a:rPr lang="ru-RU" sz="2400" dirty="0" err="1"/>
              <a:t>станкові</a:t>
            </a:r>
            <a:r>
              <a:rPr lang="ru-RU" sz="2400" dirty="0"/>
              <a:t> </a:t>
            </a:r>
            <a:r>
              <a:rPr lang="ru-RU" sz="2400" dirty="0" err="1"/>
              <a:t>картини</a:t>
            </a:r>
            <a:r>
              <a:rPr lang="ru-RU" sz="2400" dirty="0"/>
              <a:t> тут </a:t>
            </a:r>
            <a:r>
              <a:rPr lang="ru-RU" sz="2400" dirty="0" err="1"/>
              <a:t>цінувалися</a:t>
            </a:r>
            <a:r>
              <a:rPr lang="ru-RU" sz="2400" dirty="0"/>
              <a:t> не так </a:t>
            </a:r>
            <a:r>
              <a:rPr lang="ru-RU" sz="2400" dirty="0" err="1"/>
              <a:t>високо</a:t>
            </a:r>
            <a:r>
              <a:rPr lang="ru-RU" sz="2400" dirty="0"/>
              <a:t>, тому </a:t>
            </a:r>
            <a:r>
              <a:rPr lang="ru-RU" sz="2400" dirty="0" err="1"/>
              <a:t>виготовлялися</a:t>
            </a:r>
            <a:r>
              <a:rPr lang="ru-RU" sz="2400" dirty="0"/>
              <a:t> </a:t>
            </a:r>
            <a:r>
              <a:rPr lang="ru-RU" sz="2400" dirty="0" err="1"/>
              <a:t>набагато</a:t>
            </a:r>
            <a:r>
              <a:rPr lang="ru-RU" sz="2400" dirty="0"/>
              <a:t> </a:t>
            </a:r>
            <a:r>
              <a:rPr lang="ru-RU" sz="2400" dirty="0" err="1"/>
              <a:t>рідше</a:t>
            </a:r>
            <a:r>
              <a:rPr lang="ru-RU" sz="2400" dirty="0"/>
              <a:t>. </a:t>
            </a:r>
            <a:r>
              <a:rPr lang="ru-RU" sz="2400" dirty="0" err="1" smtClean="0"/>
              <a:t>Кілька</a:t>
            </a:r>
            <a:r>
              <a:rPr lang="ru-RU" sz="2400" dirty="0" smtClean="0"/>
              <a:t> </a:t>
            </a:r>
            <a:r>
              <a:rPr lang="ru-RU" sz="2400" dirty="0" err="1"/>
              <a:t>наївні</a:t>
            </a:r>
            <a:r>
              <a:rPr lang="ru-RU" sz="2400" dirty="0"/>
              <a:t> </a:t>
            </a:r>
            <a:r>
              <a:rPr lang="ru-RU" sz="2400" dirty="0" err="1"/>
              <a:t>зображення</a:t>
            </a:r>
            <a:r>
              <a:rPr lang="ru-RU" sz="2400" dirty="0"/>
              <a:t> </a:t>
            </a:r>
            <a:r>
              <a:rPr lang="ru-RU" sz="2400" dirty="0" err="1"/>
              <a:t>Мадонни</a:t>
            </a:r>
            <a:r>
              <a:rPr lang="ru-RU" sz="2400" dirty="0"/>
              <a:t> , Христа , </a:t>
            </a:r>
            <a:r>
              <a:rPr lang="ru-RU" sz="2400" dirty="0" err="1"/>
              <a:t>ангелів</a:t>
            </a:r>
            <a:r>
              <a:rPr lang="ru-RU" sz="2400" dirty="0"/>
              <a:t> і </a:t>
            </a:r>
            <a:r>
              <a:rPr lang="ru-RU" sz="2400" dirty="0" err="1"/>
              <a:t>святих</a:t>
            </a:r>
            <a:r>
              <a:rPr lang="ru-RU" sz="2400" dirty="0"/>
              <a:t> </a:t>
            </a:r>
            <a:r>
              <a:rPr lang="ru-RU" sz="2400" dirty="0" err="1"/>
              <a:t>спостерігалися</a:t>
            </a:r>
            <a:r>
              <a:rPr lang="ru-RU" sz="2400" dirty="0"/>
              <a:t> в </a:t>
            </a:r>
            <a:r>
              <a:rPr lang="ru-RU" sz="2400" dirty="0" err="1"/>
              <a:t>творах</a:t>
            </a:r>
            <a:r>
              <a:rPr lang="ru-RU" sz="2400" dirty="0"/>
              <a:t> </a:t>
            </a:r>
            <a:r>
              <a:rPr lang="ru-RU" sz="2400" dirty="0" err="1"/>
              <a:t>відомого</a:t>
            </a:r>
            <a:r>
              <a:rPr lang="ru-RU" sz="2400" dirty="0"/>
              <a:t> </a:t>
            </a:r>
            <a:r>
              <a:rPr lang="ru-RU" sz="2400" dirty="0" err="1"/>
              <a:t>німецького</a:t>
            </a:r>
            <a:r>
              <a:rPr lang="ru-RU" sz="2400" dirty="0"/>
              <a:t> художника Стефана </a:t>
            </a:r>
            <a:r>
              <a:rPr lang="ru-RU" sz="2400" dirty="0" err="1"/>
              <a:t>Лохнера</a:t>
            </a:r>
            <a:r>
              <a:rPr lang="ru-RU" sz="2400" dirty="0"/>
              <a:t> </a:t>
            </a:r>
            <a:br>
              <a:rPr lang="ru-RU" sz="2400" dirty="0"/>
            </a:br>
            <a:r>
              <a:rPr lang="ru-RU" sz="2400" dirty="0" err="1"/>
              <a:t>Роботи</a:t>
            </a:r>
            <a:r>
              <a:rPr lang="ru-RU" sz="2400" dirty="0"/>
              <a:t> скульптора і </a:t>
            </a:r>
            <a:r>
              <a:rPr lang="ru-RU" sz="2400" dirty="0" err="1"/>
              <a:t>живописця</a:t>
            </a:r>
            <a:r>
              <a:rPr lang="ru-RU" sz="2400" dirty="0"/>
              <a:t> </a:t>
            </a:r>
            <a:r>
              <a:rPr lang="ru-RU" sz="2400" dirty="0" err="1"/>
              <a:t>Ханса</a:t>
            </a:r>
            <a:r>
              <a:rPr lang="ru-RU" sz="2400" dirty="0"/>
              <a:t> </a:t>
            </a:r>
            <a:r>
              <a:rPr lang="ru-RU" sz="2400" dirty="0" err="1"/>
              <a:t>Мульчери</a:t>
            </a:r>
            <a:r>
              <a:rPr lang="ru-RU" sz="2400" dirty="0"/>
              <a:t> </a:t>
            </a:r>
            <a:r>
              <a:rPr lang="ru-RU" sz="2400" dirty="0" err="1"/>
              <a:t>відзначені</a:t>
            </a:r>
            <a:r>
              <a:rPr lang="ru-RU" sz="2400" dirty="0"/>
              <a:t> </a:t>
            </a:r>
            <a:r>
              <a:rPr lang="ru-RU" sz="2400" dirty="0" err="1"/>
              <a:t>зверненням</a:t>
            </a:r>
            <a:r>
              <a:rPr lang="ru-RU" sz="2400" dirty="0"/>
              <a:t> до </a:t>
            </a:r>
            <a:r>
              <a:rPr lang="ru-RU" sz="2400" dirty="0" err="1"/>
              <a:t>народних</a:t>
            </a:r>
            <a:r>
              <a:rPr lang="ru-RU" sz="2400" dirty="0"/>
              <a:t> </a:t>
            </a:r>
            <a:r>
              <a:rPr lang="ru-RU" sz="2400" dirty="0" err="1"/>
              <a:t>традицій</a:t>
            </a:r>
            <a:r>
              <a:rPr lang="ru-RU" sz="2400" dirty="0"/>
              <a:t> . Особливо </a:t>
            </a:r>
            <a:r>
              <a:rPr lang="ru-RU" sz="2400" dirty="0" err="1"/>
              <a:t>цей</a:t>
            </a:r>
            <a:r>
              <a:rPr lang="ru-RU" sz="2400" dirty="0"/>
              <a:t> </a:t>
            </a:r>
            <a:r>
              <a:rPr lang="ru-RU" sz="2400" dirty="0" err="1"/>
              <a:t>напрям</a:t>
            </a:r>
            <a:r>
              <a:rPr lang="ru-RU" sz="2400" dirty="0"/>
              <a:t> </a:t>
            </a:r>
            <a:r>
              <a:rPr lang="ru-RU" sz="2400" dirty="0" err="1"/>
              <a:t>проглядалося</a:t>
            </a:r>
            <a:r>
              <a:rPr lang="ru-RU" sz="2400" dirty="0"/>
              <a:t> в </a:t>
            </a:r>
            <a:r>
              <a:rPr lang="ru-RU" sz="2400" dirty="0" err="1"/>
              <a:t>його</a:t>
            </a:r>
            <a:r>
              <a:rPr lang="ru-RU" sz="2400" dirty="0"/>
              <a:t> </a:t>
            </a:r>
            <a:r>
              <a:rPr lang="ru-RU" sz="2400" dirty="0" err="1"/>
              <a:t>Вурцахському</a:t>
            </a:r>
            <a:r>
              <a:rPr lang="ru-RU" sz="2400" dirty="0"/>
              <a:t> </a:t>
            </a:r>
            <a:r>
              <a:rPr lang="ru-RU" sz="2400" dirty="0" err="1"/>
              <a:t>вівтарі</a:t>
            </a:r>
            <a:r>
              <a:rPr lang="ru-RU" sz="2400" dirty="0"/>
              <a:t> , </a:t>
            </a:r>
            <a:r>
              <a:rPr lang="ru-RU" sz="2400" dirty="0" err="1"/>
              <a:t>злегка</a:t>
            </a:r>
            <a:r>
              <a:rPr lang="ru-RU" sz="2400" dirty="0"/>
              <a:t> </a:t>
            </a:r>
            <a:r>
              <a:rPr lang="ru-RU" sz="2400" dirty="0" err="1"/>
              <a:t>грубуваті</a:t>
            </a:r>
            <a:r>
              <a:rPr lang="ru-RU" sz="2400" dirty="0"/>
              <a:t> </a:t>
            </a:r>
            <a:r>
              <a:rPr lang="ru-RU" sz="2400" dirty="0" err="1"/>
              <a:t>святі</a:t>
            </a:r>
            <a:r>
              <a:rPr lang="ru-RU" sz="2400" dirty="0"/>
              <a:t> </a:t>
            </a:r>
            <a:r>
              <a:rPr lang="ru-RU" sz="2400" dirty="0" err="1"/>
              <a:t>якого</a:t>
            </a:r>
            <a:r>
              <a:rPr lang="ru-RU" sz="2400" dirty="0"/>
              <a:t> </a:t>
            </a:r>
            <a:r>
              <a:rPr lang="ru-RU" sz="2400" dirty="0" err="1"/>
              <a:t>мали</a:t>
            </a:r>
            <a:r>
              <a:rPr lang="ru-RU" sz="2400" dirty="0"/>
              <a:t> </a:t>
            </a:r>
            <a:r>
              <a:rPr lang="ru-RU" sz="2400" dirty="0" err="1"/>
              <a:t>багато</a:t>
            </a:r>
            <a:r>
              <a:rPr lang="ru-RU" sz="2400" dirty="0"/>
              <a:t> </a:t>
            </a:r>
            <a:r>
              <a:rPr lang="ru-RU" sz="2400" dirty="0" err="1"/>
              <a:t>спільного</a:t>
            </a:r>
            <a:r>
              <a:rPr lang="ru-RU" sz="2400" dirty="0"/>
              <a:t> з </a:t>
            </a:r>
            <a:r>
              <a:rPr lang="ru-RU" sz="2400" dirty="0" err="1"/>
              <a:t>німецькими</a:t>
            </a:r>
            <a:r>
              <a:rPr lang="ru-RU" sz="2400" dirty="0"/>
              <a:t> селянами. 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81002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0000">
        <p14:prism dir="r" isContent="1" isInverted="1"/>
      </p:transition>
    </mc:Choice>
    <mc:Fallback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936104"/>
          </a:xfrm>
        </p:spPr>
        <p:txBody>
          <a:bodyPr>
            <a:normAutofit/>
          </a:bodyPr>
          <a:lstStyle/>
          <a:p>
            <a:r>
              <a:rPr lang="uk-UA" b="1" dirty="0" smtClean="0"/>
              <a:t>Найвідоміші роботи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1556792"/>
            <a:ext cx="3898776" cy="504056"/>
          </a:xfrm>
        </p:spPr>
        <p:txBody>
          <a:bodyPr/>
          <a:lstStyle/>
          <a:p>
            <a:pPr algn="ctr"/>
            <a:r>
              <a:rPr lang="uk-UA" dirty="0" err="1" smtClean="0"/>
              <a:t>Св.Катерина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106244"/>
            <a:ext cx="3528392" cy="4635124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72000" y="1700808"/>
            <a:ext cx="4041775" cy="432047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err="1"/>
              <a:t>Апокаліпсис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151850"/>
            <a:ext cx="4032448" cy="4436276"/>
          </a:xfrm>
        </p:spPr>
      </p:pic>
    </p:spTree>
    <p:extLst>
      <p:ext uri="{BB962C8B-B14F-4D97-AF65-F5344CB8AC3E}">
        <p14:creationId xmlns:p14="http://schemas.microsoft.com/office/powerpoint/2010/main" val="2698145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ferris dir="l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836711"/>
            <a:ext cx="4968552" cy="5739971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99592" y="1484784"/>
            <a:ext cx="3024336" cy="5112568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3200" b="1" dirty="0" err="1" smtClean="0"/>
              <a:t>Меланхолія</a:t>
            </a:r>
            <a:endParaRPr lang="ru-RU" sz="3200" b="1" dirty="0" smtClean="0"/>
          </a:p>
          <a:p>
            <a:pPr algn="ctr"/>
            <a:r>
              <a:rPr lang="ru-RU" sz="1800" dirty="0"/>
              <a:t>Гравюра "</a:t>
            </a:r>
            <a:r>
              <a:rPr lang="ru-RU" sz="1800" dirty="0" err="1"/>
              <a:t>Меланхолія</a:t>
            </a:r>
            <a:r>
              <a:rPr lang="ru-RU" sz="1800" dirty="0"/>
              <a:t>" 1514 є </a:t>
            </a:r>
            <a:r>
              <a:rPr lang="ru-RU" sz="1800" dirty="0" err="1"/>
              <a:t>однією</a:t>
            </a:r>
            <a:r>
              <a:rPr lang="ru-RU" sz="1800" dirty="0"/>
              <a:t> з </a:t>
            </a:r>
            <a:r>
              <a:rPr lang="ru-RU" sz="1800" dirty="0" err="1"/>
              <a:t>найзагадковіших</a:t>
            </a:r>
            <a:r>
              <a:rPr lang="ru-RU" sz="1800" dirty="0"/>
              <a:t> </a:t>
            </a:r>
            <a:r>
              <a:rPr lang="ru-RU" sz="1800" dirty="0" err="1"/>
              <a:t>його</a:t>
            </a:r>
            <a:r>
              <a:rPr lang="ru-RU" sz="1800" dirty="0"/>
              <a:t> </a:t>
            </a:r>
            <a:r>
              <a:rPr lang="ru-RU" sz="1800" dirty="0" err="1"/>
              <a:t>робіт</a:t>
            </a:r>
            <a:r>
              <a:rPr lang="ru-RU" sz="1800" dirty="0"/>
              <a:t>. Вона </a:t>
            </a:r>
            <a:r>
              <a:rPr lang="ru-RU" sz="1800" dirty="0" err="1"/>
              <a:t>зображує</a:t>
            </a:r>
            <a:r>
              <a:rPr lang="ru-RU" sz="1800" dirty="0"/>
              <a:t> </a:t>
            </a:r>
            <a:r>
              <a:rPr lang="ru-RU" sz="1800" dirty="0" err="1"/>
              <a:t>самотньо</a:t>
            </a:r>
            <a:r>
              <a:rPr lang="ru-RU" sz="1800" dirty="0"/>
              <a:t> </a:t>
            </a:r>
            <a:r>
              <a:rPr lang="ru-RU" sz="1800" dirty="0" err="1" smtClean="0"/>
              <a:t>сидячу</a:t>
            </a:r>
            <a:r>
              <a:rPr lang="ru-RU" sz="1800" dirty="0" smtClean="0"/>
              <a:t> </a:t>
            </a:r>
            <a:r>
              <a:rPr lang="ru-RU" sz="1800" dirty="0" err="1"/>
              <a:t>жінку</a:t>
            </a:r>
            <a:r>
              <a:rPr lang="ru-RU" sz="1800" dirty="0"/>
              <a:t> в лавровому </a:t>
            </a:r>
            <a:r>
              <a:rPr lang="ru-RU" sz="1800" dirty="0" err="1"/>
              <a:t>вінку</a:t>
            </a:r>
            <a:r>
              <a:rPr lang="ru-RU" sz="1800" dirty="0"/>
              <a:t> 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уособлює</a:t>
            </a:r>
            <a:r>
              <a:rPr lang="ru-RU" sz="1800" dirty="0"/>
              <a:t> </a:t>
            </a:r>
            <a:r>
              <a:rPr lang="ru-RU" sz="1800" dirty="0" err="1"/>
              <a:t>творчий</a:t>
            </a:r>
            <a:r>
              <a:rPr lang="ru-RU" sz="1800" dirty="0"/>
              <a:t> </a:t>
            </a:r>
            <a:r>
              <a:rPr lang="ru-RU" sz="1800" dirty="0" err="1"/>
              <a:t>геній</a:t>
            </a:r>
            <a:r>
              <a:rPr lang="ru-RU" sz="1800" dirty="0"/>
              <a:t> . На </a:t>
            </a:r>
            <a:r>
              <a:rPr lang="ru-RU" sz="1800" dirty="0" err="1"/>
              <a:t>боці</a:t>
            </a:r>
            <a:r>
              <a:rPr lang="ru-RU" sz="1800" dirty="0"/>
              <a:t> у </a:t>
            </a:r>
            <a:r>
              <a:rPr lang="ru-RU" sz="1800" dirty="0" err="1"/>
              <a:t>неї</a:t>
            </a:r>
            <a:r>
              <a:rPr lang="ru-RU" sz="1800" dirty="0"/>
              <a:t> </a:t>
            </a:r>
            <a:r>
              <a:rPr lang="ru-RU" sz="1800" dirty="0" err="1"/>
              <a:t>зв'язка</a:t>
            </a:r>
            <a:r>
              <a:rPr lang="ru-RU" sz="1800" dirty="0"/>
              <a:t> </a:t>
            </a:r>
            <a:r>
              <a:rPr lang="ru-RU" sz="1800" dirty="0" err="1"/>
              <a:t>ключів</a:t>
            </a:r>
            <a:r>
              <a:rPr lang="ru-RU" sz="1800" dirty="0"/>
              <a:t> і </a:t>
            </a:r>
            <a:r>
              <a:rPr lang="ru-RU" sz="1800" dirty="0" err="1"/>
              <a:t>гаманець</a:t>
            </a:r>
            <a:r>
              <a:rPr lang="ru-RU" sz="1800" dirty="0"/>
              <a:t> , на </a:t>
            </a:r>
            <a:r>
              <a:rPr lang="ru-RU" sz="1800" dirty="0" err="1"/>
              <a:t>колінах</a:t>
            </a:r>
            <a:r>
              <a:rPr lang="ru-RU" sz="1800" dirty="0"/>
              <a:t> - </a:t>
            </a:r>
            <a:r>
              <a:rPr lang="ru-RU" sz="1800" dirty="0" err="1"/>
              <a:t>закрита</a:t>
            </a:r>
            <a:r>
              <a:rPr lang="ru-RU" sz="1800" dirty="0"/>
              <a:t> книга , в </a:t>
            </a:r>
            <a:r>
              <a:rPr lang="ru-RU" sz="1800" dirty="0" err="1"/>
              <a:t>правій</a:t>
            </a:r>
            <a:r>
              <a:rPr lang="ru-RU" sz="1800" dirty="0"/>
              <a:t> циркуль - символ </a:t>
            </a:r>
            <a:r>
              <a:rPr lang="ru-RU" sz="1800" dirty="0" err="1"/>
              <a:t>геометрії</a:t>
            </a:r>
            <a:r>
              <a:rPr lang="ru-RU" sz="1800" dirty="0"/>
              <a:t> та </a:t>
            </a:r>
            <a:r>
              <a:rPr lang="ru-RU" sz="1800" dirty="0" err="1"/>
              <a:t>будівельного</a:t>
            </a:r>
            <a:r>
              <a:rPr lang="ru-RU" sz="1800" dirty="0"/>
              <a:t> </a:t>
            </a:r>
            <a:r>
              <a:rPr lang="ru-RU" sz="1800" dirty="0" err="1"/>
              <a:t>мистецтва</a:t>
            </a:r>
            <a:r>
              <a:rPr lang="ru-RU" sz="1800" dirty="0"/>
              <a:t>. На </a:t>
            </a:r>
            <a:r>
              <a:rPr lang="ru-RU" sz="1800" dirty="0" err="1"/>
              <a:t>стіні</a:t>
            </a:r>
            <a:r>
              <a:rPr lang="ru-RU" sz="1800" dirty="0"/>
              <a:t> за спиною </a:t>
            </a:r>
            <a:r>
              <a:rPr lang="ru-RU" sz="1800" dirty="0" err="1"/>
              <a:t>жінки</a:t>
            </a:r>
            <a:r>
              <a:rPr lang="ru-RU" sz="1800" dirty="0"/>
              <a:t> </a:t>
            </a:r>
            <a:r>
              <a:rPr lang="ru-RU" sz="1800" dirty="0" err="1"/>
              <a:t>висять</a:t>
            </a:r>
            <a:r>
              <a:rPr lang="ru-RU" sz="1800" dirty="0"/>
              <a:t> ваги , </a:t>
            </a:r>
            <a:r>
              <a:rPr lang="ru-RU" sz="1800" dirty="0" err="1"/>
              <a:t>пісочний</a:t>
            </a:r>
            <a:r>
              <a:rPr lang="ru-RU" sz="1800" dirty="0"/>
              <a:t> </a:t>
            </a:r>
            <a:r>
              <a:rPr lang="ru-RU" sz="1800" dirty="0" err="1"/>
              <a:t>годинник</a:t>
            </a:r>
            <a:r>
              <a:rPr lang="ru-RU" sz="1800" dirty="0"/>
              <a:t> , </a:t>
            </a:r>
            <a:r>
              <a:rPr lang="ru-RU" sz="1800" dirty="0" err="1"/>
              <a:t>дзвін</a:t>
            </a:r>
            <a:r>
              <a:rPr lang="ru-RU" sz="1800" dirty="0"/>
              <a:t> і </a:t>
            </a:r>
            <a:r>
              <a:rPr lang="ru-RU" sz="1800" dirty="0" err="1"/>
              <a:t>магічний</a:t>
            </a:r>
            <a:r>
              <a:rPr lang="ru-RU" sz="1800" dirty="0"/>
              <a:t> квадрат.</a:t>
            </a:r>
          </a:p>
        </p:txBody>
      </p:sp>
    </p:spTree>
    <p:extLst>
      <p:ext uri="{BB962C8B-B14F-4D97-AF65-F5344CB8AC3E}">
        <p14:creationId xmlns:p14="http://schemas.microsoft.com/office/powerpoint/2010/main" val="3792435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00">
        <p14:ferris dir="l"/>
      </p:transition>
    </mc:Choice>
    <mc:Fallback>
      <p:transition spd="slow" advTm="2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err="1"/>
              <a:t>Німецький</a:t>
            </a:r>
            <a:r>
              <a:rPr lang="ru-RU" dirty="0"/>
              <a:t> художник , один з </a:t>
            </a:r>
            <a:r>
              <a:rPr lang="ru-RU" dirty="0" err="1"/>
              <a:t>найбільших</a:t>
            </a:r>
            <a:r>
              <a:rPr lang="ru-RU" dirty="0"/>
              <a:t> </a:t>
            </a:r>
            <a:r>
              <a:rPr lang="ru-RU" dirty="0" err="1"/>
              <a:t>німецьких</a:t>
            </a:r>
            <a:r>
              <a:rPr lang="ru-RU" dirty="0"/>
              <a:t> </a:t>
            </a:r>
            <a:r>
              <a:rPr lang="ru-RU" dirty="0" err="1"/>
              <a:t>живописців</a:t>
            </a:r>
            <a:r>
              <a:rPr lang="ru-RU" dirty="0"/>
              <a:t> </a:t>
            </a:r>
            <a:r>
              <a:rPr lang="ru-RU" dirty="0" err="1"/>
              <a:t>перехідного</a:t>
            </a:r>
            <a:r>
              <a:rPr lang="ru-RU" dirty="0"/>
              <a:t> - </a:t>
            </a:r>
            <a:r>
              <a:rPr lang="ru-RU" dirty="0" err="1"/>
              <a:t>від</a:t>
            </a:r>
            <a:r>
              <a:rPr lang="ru-RU" dirty="0"/>
              <a:t> готики до </a:t>
            </a:r>
            <a:r>
              <a:rPr lang="ru-RU" dirty="0" err="1"/>
              <a:t>періоду</a:t>
            </a:r>
            <a:r>
              <a:rPr lang="ru-RU" dirty="0"/>
              <a:t> </a:t>
            </a:r>
            <a:r>
              <a:rPr lang="ru-RU" dirty="0" err="1"/>
              <a:t>Відродження</a:t>
            </a:r>
            <a:r>
              <a:rPr lang="ru-RU" dirty="0"/>
              <a:t> Стефан </a:t>
            </a:r>
            <a:r>
              <a:rPr lang="ru-RU" dirty="0" err="1"/>
              <a:t>Лохнер</a:t>
            </a:r>
            <a:r>
              <a:rPr lang="ru-RU" dirty="0"/>
              <a:t> </a:t>
            </a:r>
            <a:r>
              <a:rPr lang="ru-RU" dirty="0" err="1"/>
              <a:t>народився</a:t>
            </a:r>
            <a:r>
              <a:rPr lang="ru-RU" dirty="0"/>
              <a:t> в 1400г . </a:t>
            </a:r>
            <a:r>
              <a:rPr lang="ru-RU" dirty="0" err="1"/>
              <a:t>Відомості</a:t>
            </a:r>
            <a:r>
              <a:rPr lang="ru-RU" dirty="0"/>
              <a:t> про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 </a:t>
            </a:r>
            <a:r>
              <a:rPr lang="ru-RU" dirty="0" err="1"/>
              <a:t>украй</a:t>
            </a:r>
            <a:r>
              <a:rPr lang="ru-RU" dirty="0"/>
              <a:t> </a:t>
            </a:r>
            <a:r>
              <a:rPr lang="ru-RU" dirty="0" err="1"/>
              <a:t>мізерні</a:t>
            </a:r>
            <a:r>
              <a:rPr lang="ru-RU" dirty="0"/>
              <a:t> , так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творча</a:t>
            </a:r>
            <a:r>
              <a:rPr lang="ru-RU" dirty="0"/>
              <a:t> </a:t>
            </a:r>
            <a:r>
              <a:rPr lang="ru-RU" dirty="0" err="1"/>
              <a:t>біографія</a:t>
            </a:r>
            <a:r>
              <a:rPr lang="ru-RU" dirty="0"/>
              <a:t> Стефана </a:t>
            </a:r>
            <a:r>
              <a:rPr lang="ru-RU" dirty="0" err="1"/>
              <a:t>Лохнера</a:t>
            </a:r>
            <a:r>
              <a:rPr lang="ru-RU" dirty="0"/>
              <a:t> </a:t>
            </a:r>
            <a:r>
              <a:rPr lang="ru-RU" dirty="0" err="1"/>
              <a:t>відтворюється</a:t>
            </a:r>
            <a:r>
              <a:rPr lang="ru-RU" dirty="0"/>
              <a:t> в основному не на </a:t>
            </a:r>
            <a:r>
              <a:rPr lang="ru-RU" dirty="0" err="1"/>
              <a:t>базі</a:t>
            </a:r>
            <a:r>
              <a:rPr lang="ru-RU" dirty="0"/>
              <a:t> </a:t>
            </a:r>
            <a:r>
              <a:rPr lang="ru-RU" dirty="0" err="1"/>
              <a:t>документів</a:t>
            </a:r>
            <a:r>
              <a:rPr lang="ru-RU" dirty="0"/>
              <a:t> , а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історико</a:t>
            </a:r>
            <a:r>
              <a:rPr lang="ru-RU" dirty="0"/>
              <a:t>- </a:t>
            </a:r>
            <a:r>
              <a:rPr lang="ru-RU" dirty="0" err="1"/>
              <a:t>стилістичного</a:t>
            </a:r>
            <a:r>
              <a:rPr lang="ru-RU" dirty="0"/>
              <a:t> </a:t>
            </a:r>
            <a:r>
              <a:rPr lang="ru-RU" dirty="0" err="1"/>
              <a:t>аналізу</a:t>
            </a:r>
            <a:r>
              <a:rPr lang="ru-RU" dirty="0"/>
              <a:t> 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Стефан </a:t>
            </a:r>
            <a:r>
              <a:rPr lang="ru-RU" b="1" dirty="0" err="1"/>
              <a:t>Лохнер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75387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11000">
        <p14:warp dir="in"/>
      </p:transition>
    </mc:Choice>
    <mc:Fallback>
      <p:transition spd="slow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722"/>
            <a:ext cx="9155440" cy="6879417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8821488" y="764704"/>
            <a:ext cx="8496944" cy="114300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9193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5000">
        <p14:warp dir="in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Найвідоміші роботи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    Мадонна </a:t>
            </a:r>
            <a:r>
              <a:rPr lang="ru-RU" dirty="0"/>
              <a:t>в </a:t>
            </a:r>
            <a:r>
              <a:rPr lang="ru-RU" dirty="0" err="1"/>
              <a:t>альтанці</a:t>
            </a:r>
            <a:r>
              <a:rPr lang="ru-RU" dirty="0"/>
              <a:t> з </a:t>
            </a:r>
            <a:r>
              <a:rPr lang="ru-RU" dirty="0" err="1"/>
              <a:t>троянд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98" y="2174874"/>
            <a:ext cx="3864826" cy="4455459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453727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err="1"/>
              <a:t>Принесення</a:t>
            </a:r>
            <a:r>
              <a:rPr lang="ru-RU" dirty="0"/>
              <a:t> у храм 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136080"/>
            <a:ext cx="3946326" cy="4461272"/>
          </a:xfrm>
        </p:spPr>
      </p:pic>
    </p:spTree>
    <p:extLst>
      <p:ext uri="{BB962C8B-B14F-4D97-AF65-F5344CB8AC3E}">
        <p14:creationId xmlns:p14="http://schemas.microsoft.com/office/powerpoint/2010/main" val="972179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5000">
        <p14:warp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14400" y="1844825"/>
            <a:ext cx="8229600" cy="5013176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v"/>
            </a:pPr>
            <a:r>
              <a:rPr lang="ru-RU" sz="3100" dirty="0" err="1" smtClean="0"/>
              <a:t>Відродження</a:t>
            </a:r>
            <a:endParaRPr lang="ru-RU" sz="3100" dirty="0"/>
          </a:p>
          <a:p>
            <a:pPr>
              <a:buFont typeface="Wingdings" pitchFamily="2" charset="2"/>
              <a:buChar char="v"/>
            </a:pPr>
            <a:r>
              <a:rPr lang="ru-RU" sz="3100" dirty="0" err="1" smtClean="0"/>
              <a:t>Живопис</a:t>
            </a:r>
            <a:endParaRPr lang="ru-RU" sz="3100" dirty="0"/>
          </a:p>
          <a:p>
            <a:pPr>
              <a:buFont typeface="Wingdings" pitchFamily="2" charset="2"/>
              <a:buChar char="v"/>
            </a:pPr>
            <a:r>
              <a:rPr lang="ru-RU" sz="3100" dirty="0" err="1" smtClean="0"/>
              <a:t>Німеччина</a:t>
            </a:r>
            <a:r>
              <a:rPr lang="ru-RU" sz="3100" dirty="0" smtClean="0"/>
              <a:t> </a:t>
            </a:r>
            <a:r>
              <a:rPr lang="ru-RU" sz="3100" dirty="0"/>
              <a:t>у </a:t>
            </a:r>
            <a:r>
              <a:rPr lang="ru-RU" sz="3100" dirty="0" err="1"/>
              <a:t>добу</a:t>
            </a:r>
            <a:r>
              <a:rPr lang="ru-RU" sz="3100" dirty="0"/>
              <a:t> </a:t>
            </a:r>
            <a:r>
              <a:rPr lang="ru-RU" sz="3100" dirty="0" err="1"/>
              <a:t>Відродження</a:t>
            </a:r>
            <a:endParaRPr lang="ru-RU" sz="3100" dirty="0"/>
          </a:p>
          <a:p>
            <a:pPr>
              <a:buFont typeface="Wingdings" pitchFamily="2" charset="2"/>
              <a:buChar char="v"/>
            </a:pPr>
            <a:r>
              <a:rPr lang="ru-RU" sz="3100" dirty="0" err="1" smtClean="0"/>
              <a:t>Живописні</a:t>
            </a:r>
            <a:r>
              <a:rPr lang="ru-RU" sz="3100" dirty="0" smtClean="0"/>
              <a:t> </a:t>
            </a:r>
            <a:r>
              <a:rPr lang="ru-RU" sz="3100" dirty="0" err="1"/>
              <a:t>традиції</a:t>
            </a:r>
            <a:r>
              <a:rPr lang="ru-RU" sz="3100" dirty="0"/>
              <a:t> </a:t>
            </a:r>
            <a:r>
              <a:rPr lang="ru-RU" sz="3100" dirty="0" err="1"/>
              <a:t>Німеччини</a:t>
            </a:r>
            <a:r>
              <a:rPr lang="ru-RU" sz="3100" dirty="0"/>
              <a:t> </a:t>
            </a:r>
          </a:p>
          <a:p>
            <a:pPr>
              <a:buFont typeface="Wingdings" pitchFamily="2" charset="2"/>
              <a:buChar char="v"/>
            </a:pPr>
            <a:r>
              <a:rPr lang="ru-RU" sz="3100" dirty="0" smtClean="0"/>
              <a:t>Альбрехт </a:t>
            </a:r>
            <a:r>
              <a:rPr lang="ru-RU" sz="3100" dirty="0"/>
              <a:t>Дюрер</a:t>
            </a:r>
          </a:p>
          <a:p>
            <a:pPr>
              <a:buFont typeface="Wingdings" pitchFamily="2" charset="2"/>
              <a:buChar char="v"/>
            </a:pPr>
            <a:r>
              <a:rPr lang="ru-RU" sz="3100" dirty="0" smtClean="0"/>
              <a:t>Стефан </a:t>
            </a:r>
            <a:r>
              <a:rPr lang="ru-RU" sz="3100" dirty="0" err="1"/>
              <a:t>Лохнер</a:t>
            </a:r>
            <a:endParaRPr lang="ru-RU" sz="3100" dirty="0"/>
          </a:p>
          <a:p>
            <a:pPr>
              <a:buFont typeface="Wingdings" pitchFamily="2" charset="2"/>
              <a:buChar char="v"/>
            </a:pPr>
            <a:r>
              <a:rPr lang="ru-RU" sz="3100" dirty="0" smtClean="0"/>
              <a:t>Конрад </a:t>
            </a:r>
            <a:r>
              <a:rPr lang="ru-RU" sz="3100" dirty="0"/>
              <a:t>Виц</a:t>
            </a:r>
          </a:p>
          <a:p>
            <a:pPr>
              <a:buFont typeface="Wingdings" pitchFamily="2" charset="2"/>
              <a:buChar char="v"/>
            </a:pPr>
            <a:r>
              <a:rPr lang="ru-RU" sz="3100" dirty="0" smtClean="0"/>
              <a:t>Альбрехт </a:t>
            </a:r>
            <a:r>
              <a:rPr lang="ru-RU" sz="3100" dirty="0" err="1"/>
              <a:t>Альтдорфер</a:t>
            </a:r>
            <a:endParaRPr lang="ru-RU" sz="3100" dirty="0"/>
          </a:p>
          <a:p>
            <a:pPr>
              <a:buFont typeface="Wingdings" pitchFamily="2" charset="2"/>
              <a:buChar char="v"/>
            </a:pPr>
            <a:r>
              <a:rPr lang="ru-RU" sz="3100" dirty="0" err="1" smtClean="0"/>
              <a:t>Мартін</a:t>
            </a:r>
            <a:r>
              <a:rPr lang="ru-RU" sz="3100" dirty="0" smtClean="0"/>
              <a:t> </a:t>
            </a:r>
            <a:r>
              <a:rPr lang="ru-RU" sz="3100" dirty="0" err="1"/>
              <a:t>Шопгауер</a:t>
            </a:r>
            <a:endParaRPr lang="ru-RU" sz="3100" dirty="0"/>
          </a:p>
          <a:p>
            <a:pPr>
              <a:buFont typeface="Wingdings" pitchFamily="2" charset="2"/>
              <a:buChar char="v"/>
            </a:pPr>
            <a:r>
              <a:rPr lang="ru-RU" sz="3100" dirty="0" err="1" smtClean="0"/>
              <a:t>Міхаель</a:t>
            </a:r>
            <a:r>
              <a:rPr lang="ru-RU" sz="3100" dirty="0" smtClean="0"/>
              <a:t> </a:t>
            </a:r>
            <a:r>
              <a:rPr lang="ru-RU" sz="3100" dirty="0" err="1"/>
              <a:t>Пахер</a:t>
            </a:r>
            <a:endParaRPr lang="ru-RU" sz="3100" dirty="0"/>
          </a:p>
          <a:p>
            <a:pPr>
              <a:buFont typeface="Wingdings" pitchFamily="2" charset="2"/>
              <a:buChar char="v"/>
            </a:pPr>
            <a:r>
              <a:rPr lang="ru-RU" sz="3100" dirty="0" smtClean="0"/>
              <a:t>Ганс </a:t>
            </a:r>
            <a:r>
              <a:rPr lang="ru-RU" sz="3100" dirty="0"/>
              <a:t>Гольбейн</a:t>
            </a:r>
          </a:p>
          <a:p>
            <a:pPr>
              <a:buFont typeface="Wingdings" pitchFamily="2" charset="2"/>
              <a:buChar char="v"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764704"/>
            <a:ext cx="8229600" cy="1224136"/>
          </a:xfrm>
        </p:spPr>
        <p:txBody>
          <a:bodyPr>
            <a:normAutofit/>
          </a:bodyPr>
          <a:lstStyle/>
          <a:p>
            <a:r>
              <a:rPr lang="ru-RU" sz="6600" b="1" dirty="0" err="1"/>
              <a:t>Зміст</a:t>
            </a:r>
            <a:r>
              <a:rPr lang="ru-RU" sz="66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54898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9000">
        <p:checker/>
      </p:transition>
    </mc:Choice>
    <mc:Fallback>
      <p:transition spd="slow" advTm="9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0"/>
                            </p:stCondLst>
                            <p:childTnLst>
                              <p:par>
                                <p:cTn id="58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0"/>
                            </p:stCondLst>
                            <p:childTnLst>
                              <p:par>
                                <p:cTn id="6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500"/>
                            </p:stCondLst>
                            <p:childTnLst>
                              <p:par>
                                <p:cTn id="72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500"/>
                            </p:stCondLst>
                            <p:childTnLst>
                              <p:par>
                                <p:cTn id="79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73050"/>
            <a:ext cx="2232248" cy="1162050"/>
          </a:xfrm>
        </p:spPr>
        <p:txBody>
          <a:bodyPr>
            <a:normAutofit/>
          </a:bodyPr>
          <a:lstStyle/>
          <a:p>
            <a:pPr algn="ctr"/>
            <a:r>
              <a:rPr lang="ru-RU" sz="2400" dirty="0"/>
              <a:t>Конрад Виц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857113"/>
            <a:ext cx="4967734" cy="5671496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71600" y="1435100"/>
            <a:ext cx="2808312" cy="4691063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/>
              <a:t>Конрад Виц </a:t>
            </a:r>
            <a:r>
              <a:rPr lang="ru-RU" sz="1800" b="1" dirty="0" smtClean="0"/>
              <a:t>- </a:t>
            </a:r>
            <a:r>
              <a:rPr lang="ru-RU" sz="1800" b="1" dirty="0" err="1"/>
              <a:t>німецький</a:t>
            </a:r>
            <a:r>
              <a:rPr lang="ru-RU" sz="1800" b="1" dirty="0"/>
              <a:t> і </a:t>
            </a:r>
            <a:r>
              <a:rPr lang="ru-RU" sz="1800" b="1" dirty="0" err="1"/>
              <a:t>швейцарський</a:t>
            </a:r>
            <a:r>
              <a:rPr lang="ru-RU" sz="1800" b="1" dirty="0"/>
              <a:t> художник.</a:t>
            </a:r>
          </a:p>
          <a:p>
            <a:pPr algn="ctr"/>
            <a:r>
              <a:rPr lang="ru-RU" sz="1800" b="1" dirty="0" err="1"/>
              <a:t>Видатний</a:t>
            </a:r>
            <a:r>
              <a:rPr lang="ru-RU" sz="1800" b="1" dirty="0"/>
              <a:t> </a:t>
            </a:r>
            <a:r>
              <a:rPr lang="ru-RU" sz="1800" b="1" dirty="0" err="1"/>
              <a:t>німецький</a:t>
            </a:r>
            <a:r>
              <a:rPr lang="ru-RU" sz="1800" b="1" dirty="0"/>
              <a:t> і </a:t>
            </a:r>
            <a:r>
              <a:rPr lang="ru-RU" sz="1800" b="1" dirty="0" err="1"/>
              <a:t>швейцарський</a:t>
            </a:r>
            <a:r>
              <a:rPr lang="ru-RU" sz="1800" b="1" dirty="0"/>
              <a:t> </a:t>
            </a:r>
            <a:r>
              <a:rPr lang="ru-RU" sz="1800" b="1" dirty="0" err="1"/>
              <a:t>живописець</a:t>
            </a:r>
            <a:r>
              <a:rPr lang="ru-RU" sz="1800" b="1" dirty="0"/>
              <a:t> Конрад </a:t>
            </a:r>
            <a:r>
              <a:rPr lang="ru-RU" sz="1800" b="1" dirty="0" err="1"/>
              <a:t>Витц</a:t>
            </a:r>
            <a:r>
              <a:rPr lang="ru-RU" sz="1800" b="1" dirty="0"/>
              <a:t> </a:t>
            </a:r>
            <a:r>
              <a:rPr lang="ru-RU" sz="1800" b="1" dirty="0" err="1"/>
              <a:t>народився</a:t>
            </a:r>
            <a:r>
              <a:rPr lang="ru-RU" sz="1800" b="1" dirty="0"/>
              <a:t> в 1400г . </a:t>
            </a:r>
            <a:r>
              <a:rPr lang="ru-RU" sz="1800" b="1" dirty="0" err="1"/>
              <a:t>Він</a:t>
            </a:r>
            <a:r>
              <a:rPr lang="ru-RU" sz="1800" b="1" dirty="0"/>
              <a:t> жив у той час , коли </a:t>
            </a:r>
            <a:r>
              <a:rPr lang="ru-RU" sz="1800" b="1" dirty="0" err="1"/>
              <a:t>готичне</a:t>
            </a:r>
            <a:r>
              <a:rPr lang="ru-RU" sz="1800" b="1" dirty="0"/>
              <a:t> </a:t>
            </a:r>
            <a:r>
              <a:rPr lang="ru-RU" sz="1800" b="1" dirty="0" err="1"/>
              <a:t>мистецтво</a:t>
            </a:r>
            <a:r>
              <a:rPr lang="ru-RU" sz="1800" b="1" dirty="0"/>
              <a:t> з </a:t>
            </a:r>
            <a:r>
              <a:rPr lang="ru-RU" sz="1800" b="1" dirty="0" err="1"/>
              <a:t>його</a:t>
            </a:r>
            <a:r>
              <a:rPr lang="ru-RU" sz="1800" b="1" dirty="0"/>
              <a:t> </a:t>
            </a:r>
            <a:r>
              <a:rPr lang="ru-RU" sz="1800" b="1" dirty="0" err="1"/>
              <a:t>естетичними</a:t>
            </a:r>
            <a:r>
              <a:rPr lang="ru-RU" sz="1800" b="1" dirty="0"/>
              <a:t> принципами </a:t>
            </a:r>
            <a:r>
              <a:rPr lang="ru-RU" sz="1800" b="1" dirty="0" err="1"/>
              <a:t>вже</a:t>
            </a:r>
            <a:r>
              <a:rPr lang="ru-RU" sz="1800" b="1" dirty="0"/>
              <a:t> </a:t>
            </a:r>
            <a:r>
              <a:rPr lang="ru-RU" sz="1800" b="1" dirty="0" err="1"/>
              <a:t>відступало</a:t>
            </a:r>
            <a:r>
              <a:rPr lang="ru-RU" sz="1800" b="1" dirty="0"/>
              <a:t> , а </a:t>
            </a:r>
            <a:r>
              <a:rPr lang="ru-RU" sz="1800" b="1" dirty="0" err="1"/>
              <a:t>йому</a:t>
            </a:r>
            <a:r>
              <a:rPr lang="ru-RU" sz="1800" b="1" dirty="0"/>
              <a:t> на </a:t>
            </a:r>
            <a:r>
              <a:rPr lang="ru-RU" sz="1800" b="1" dirty="0" err="1"/>
              <a:t>зміну</a:t>
            </a:r>
            <a:r>
              <a:rPr lang="ru-RU" sz="1800" b="1" dirty="0"/>
              <a:t> приходило </a:t>
            </a:r>
            <a:r>
              <a:rPr lang="ru-RU" sz="1800" b="1" dirty="0" err="1"/>
              <a:t>мистецтво</a:t>
            </a:r>
            <a:r>
              <a:rPr lang="ru-RU" sz="1800" b="1" dirty="0"/>
              <a:t> </a:t>
            </a:r>
            <a:r>
              <a:rPr lang="ru-RU" sz="1800" b="1" dirty="0" err="1"/>
              <a:t>Відродження</a:t>
            </a:r>
            <a:r>
              <a:rPr lang="ru-RU" sz="1800" b="1" dirty="0"/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1798378385"/>
      </p:ext>
    </p:extLst>
  </p:cSld>
  <p:clrMapOvr>
    <a:masterClrMapping/>
  </p:clrMapOvr>
  <p:transition spd="slow" advTm="9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Найвідоміші твори: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43608" y="1412777"/>
            <a:ext cx="3453780" cy="576064"/>
          </a:xfrm>
        </p:spPr>
        <p:txBody>
          <a:bodyPr/>
          <a:lstStyle/>
          <a:p>
            <a:pPr algn="ctr"/>
            <a:r>
              <a:rPr lang="ru-RU" dirty="0"/>
              <a:t>Св. Христофор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204863"/>
            <a:ext cx="3528392" cy="4421075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ru-RU" dirty="0" err="1"/>
              <a:t>Есфір</a:t>
            </a:r>
            <a:r>
              <a:rPr lang="ru-RU" dirty="0"/>
              <a:t> перед </a:t>
            </a:r>
            <a:r>
              <a:rPr lang="ru-RU" dirty="0" err="1" smtClean="0"/>
              <a:t>Артаксерксом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204864"/>
            <a:ext cx="4217317" cy="4383336"/>
          </a:xfrm>
        </p:spPr>
      </p:pic>
    </p:spTree>
    <p:extLst>
      <p:ext uri="{BB962C8B-B14F-4D97-AF65-F5344CB8AC3E}">
        <p14:creationId xmlns:p14="http://schemas.microsoft.com/office/powerpoint/2010/main" val="3726420250"/>
      </p:ext>
    </p:extLst>
  </p:cSld>
  <p:clrMapOvr>
    <a:masterClrMapping/>
  </p:clrMapOvr>
  <p:transition spd="slow" advTm="5000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2448272" cy="144016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Альбрехт </a:t>
            </a:r>
            <a:r>
              <a:rPr lang="ru-RU" dirty="0" err="1"/>
              <a:t>Альтдорфер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24744"/>
            <a:ext cx="4114800" cy="547714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99592" y="1772816"/>
            <a:ext cx="3744416" cy="5544616"/>
          </a:xfrm>
        </p:spPr>
        <p:txBody>
          <a:bodyPr>
            <a:noAutofit/>
          </a:bodyPr>
          <a:lstStyle/>
          <a:p>
            <a:pPr algn="ctr"/>
            <a:r>
              <a:rPr lang="ru-RU" sz="1600" dirty="0" err="1"/>
              <a:t>Німецький</a:t>
            </a:r>
            <a:r>
              <a:rPr lang="ru-RU" sz="1600" dirty="0"/>
              <a:t> </a:t>
            </a:r>
            <a:r>
              <a:rPr lang="ru-RU" sz="1600" dirty="0" err="1"/>
              <a:t>живописець</a:t>
            </a:r>
            <a:r>
              <a:rPr lang="ru-RU" sz="1600" dirty="0"/>
              <a:t> , гравер і </a:t>
            </a:r>
            <a:r>
              <a:rPr lang="ru-RU" sz="1600" dirty="0" err="1"/>
              <a:t>рисувальник</a:t>
            </a:r>
            <a:r>
              <a:rPr lang="ru-RU" sz="1600" dirty="0"/>
              <a:t> , глава </a:t>
            </a:r>
            <a:r>
              <a:rPr lang="ru-RU" sz="1600" dirty="0" err="1"/>
              <a:t>дунайської</a:t>
            </a:r>
            <a:r>
              <a:rPr lang="ru-RU" sz="1600" dirty="0"/>
              <a:t> </a:t>
            </a:r>
            <a:r>
              <a:rPr lang="ru-RU" sz="1600" dirty="0" err="1"/>
              <a:t>школи</a:t>
            </a:r>
            <a:r>
              <a:rPr lang="ru-RU" sz="1600" dirty="0"/>
              <a:t> Альбрехт </a:t>
            </a:r>
            <a:r>
              <a:rPr lang="ru-RU" sz="1600" dirty="0" err="1"/>
              <a:t>Альтдорфер</a:t>
            </a:r>
            <a:r>
              <a:rPr lang="ru-RU" sz="1600" dirty="0"/>
              <a:t> </a:t>
            </a:r>
            <a:r>
              <a:rPr lang="ru-RU" sz="1600" dirty="0" err="1"/>
              <a:t>народився</a:t>
            </a:r>
            <a:r>
              <a:rPr lang="ru-RU" sz="1600" dirty="0"/>
              <a:t> в 1480г . </a:t>
            </a:r>
            <a:r>
              <a:rPr lang="ru-RU" sz="1600" dirty="0" err="1"/>
              <a:t>Навчався</a:t>
            </a:r>
            <a:r>
              <a:rPr lang="ru-RU" sz="1600" dirty="0"/>
              <a:t> , </a:t>
            </a:r>
            <a:r>
              <a:rPr lang="ru-RU" sz="1600" dirty="0" err="1"/>
              <a:t>мабуть</a:t>
            </a:r>
            <a:r>
              <a:rPr lang="ru-RU" sz="1600" dirty="0"/>
              <a:t> , у батька - художника </a:t>
            </a:r>
            <a:r>
              <a:rPr lang="ru-RU" sz="1600" dirty="0" err="1"/>
              <a:t>Ульріха</a:t>
            </a:r>
            <a:r>
              <a:rPr lang="ru-RU" sz="1600" dirty="0"/>
              <a:t> </a:t>
            </a:r>
            <a:r>
              <a:rPr lang="ru-RU" sz="1600" dirty="0" err="1"/>
              <a:t>Альтдорфера</a:t>
            </a:r>
            <a:r>
              <a:rPr lang="ru-RU" sz="1600" dirty="0"/>
              <a:t> . </a:t>
            </a:r>
            <a:endParaRPr lang="ru-RU" sz="1600" dirty="0" smtClean="0"/>
          </a:p>
          <a:p>
            <a:pPr algn="ctr"/>
            <a:r>
              <a:rPr lang="ru-RU" sz="1600" dirty="0" err="1"/>
              <a:t>Процес</a:t>
            </a:r>
            <a:r>
              <a:rPr lang="ru-RU" sz="1600" dirty="0"/>
              <a:t> </a:t>
            </a:r>
            <a:r>
              <a:rPr lang="ru-RU" sz="1600" dirty="0" err="1"/>
              <a:t>творчого</a:t>
            </a:r>
            <a:r>
              <a:rPr lang="ru-RU" sz="1600" dirty="0"/>
              <a:t> </a:t>
            </a:r>
            <a:r>
              <a:rPr lang="ru-RU" sz="1600" dirty="0" err="1"/>
              <a:t>формування</a:t>
            </a:r>
            <a:r>
              <a:rPr lang="ru-RU" sz="1600" dirty="0"/>
              <a:t> Альбрехта </a:t>
            </a:r>
            <a:r>
              <a:rPr lang="ru-RU" sz="1600" dirty="0" err="1"/>
              <a:t>Альтдорфера</a:t>
            </a:r>
            <a:r>
              <a:rPr lang="ru-RU" sz="1600" dirty="0"/>
              <a:t> </a:t>
            </a:r>
            <a:r>
              <a:rPr lang="ru-RU" sz="1600" dirty="0" err="1"/>
              <a:t>багато</a:t>
            </a:r>
            <a:r>
              <a:rPr lang="ru-RU" sz="1600" dirty="0"/>
              <a:t> в </a:t>
            </a:r>
            <a:r>
              <a:rPr lang="ru-RU" sz="1600" dirty="0" err="1"/>
              <a:t>чому</a:t>
            </a:r>
            <a:r>
              <a:rPr lang="ru-RU" sz="1600" dirty="0"/>
              <a:t> </a:t>
            </a:r>
            <a:r>
              <a:rPr lang="ru-RU" sz="1600" dirty="0" err="1"/>
              <a:t>залишається</a:t>
            </a:r>
            <a:r>
              <a:rPr lang="ru-RU" sz="1600" dirty="0"/>
              <a:t> </a:t>
            </a:r>
            <a:r>
              <a:rPr lang="ru-RU" sz="1600" dirty="0" err="1"/>
              <a:t>неясним</a:t>
            </a:r>
            <a:r>
              <a:rPr lang="ru-RU" sz="1600" dirty="0"/>
              <a:t>. </a:t>
            </a:r>
            <a:r>
              <a:rPr lang="ru-RU" sz="1600" dirty="0" err="1"/>
              <a:t>Мабуть</a:t>
            </a:r>
            <a:r>
              <a:rPr lang="ru-RU" sz="1600" dirty="0"/>
              <a:t> , </a:t>
            </a:r>
            <a:r>
              <a:rPr lang="ru-RU" sz="1600" dirty="0" err="1"/>
              <a:t>він</a:t>
            </a:r>
            <a:r>
              <a:rPr lang="ru-RU" sz="1600" dirty="0"/>
              <a:t> </a:t>
            </a:r>
            <a:r>
              <a:rPr lang="ru-RU" sz="1600" dirty="0" err="1"/>
              <a:t>відчув</a:t>
            </a:r>
            <a:r>
              <a:rPr lang="ru-RU" sz="1600" dirty="0"/>
              <a:t> </a:t>
            </a:r>
            <a:r>
              <a:rPr lang="ru-RU" sz="1600" dirty="0" err="1"/>
              <a:t>вплив</a:t>
            </a:r>
            <a:r>
              <a:rPr lang="ru-RU" sz="1600" dirty="0"/>
              <a:t> </a:t>
            </a:r>
            <a:r>
              <a:rPr lang="ru-RU" sz="1600" dirty="0" err="1"/>
              <a:t>ранньої</a:t>
            </a:r>
            <a:r>
              <a:rPr lang="ru-RU" sz="1600" dirty="0"/>
              <a:t> </a:t>
            </a:r>
            <a:r>
              <a:rPr lang="ru-RU" sz="1600" dirty="0" err="1"/>
              <a:t>творчості</a:t>
            </a:r>
            <a:r>
              <a:rPr lang="ru-RU" sz="1600" dirty="0"/>
              <a:t> </a:t>
            </a:r>
            <a:r>
              <a:rPr lang="ru-RU" sz="1600" dirty="0" err="1"/>
              <a:t>Кранаха</a:t>
            </a:r>
            <a:r>
              <a:rPr lang="ru-RU" sz="1600" dirty="0"/>
              <a:t> , </a:t>
            </a:r>
            <a:r>
              <a:rPr lang="ru-RU" sz="1600" dirty="0" err="1"/>
              <a:t>майстрів</a:t>
            </a:r>
            <a:r>
              <a:rPr lang="ru-RU" sz="1600" dirty="0"/>
              <a:t> кола </a:t>
            </a:r>
            <a:r>
              <a:rPr lang="ru-RU" sz="1600" dirty="0" err="1"/>
              <a:t>Пахера</a:t>
            </a:r>
            <a:r>
              <a:rPr lang="ru-RU" sz="1600" dirty="0"/>
              <a:t> ; </a:t>
            </a:r>
            <a:r>
              <a:rPr lang="ru-RU" sz="1600" dirty="0" err="1"/>
              <a:t>безсумнівно</a:t>
            </a:r>
            <a:r>
              <a:rPr lang="ru-RU" sz="1600" dirty="0"/>
              <a:t> , для </a:t>
            </a:r>
            <a:r>
              <a:rPr lang="ru-RU" sz="1600" dirty="0" err="1"/>
              <a:t>нього</a:t>
            </a:r>
            <a:r>
              <a:rPr lang="ru-RU" sz="1600" dirty="0"/>
              <a:t> мало </a:t>
            </a:r>
            <a:r>
              <a:rPr lang="ru-RU" sz="1600" dirty="0" err="1"/>
              <a:t>велике</a:t>
            </a:r>
            <a:r>
              <a:rPr lang="ru-RU" sz="1600" dirty="0"/>
              <a:t> </a:t>
            </a:r>
            <a:r>
              <a:rPr lang="ru-RU" sz="1600" dirty="0" err="1"/>
              <a:t>значення</a:t>
            </a:r>
            <a:r>
              <a:rPr lang="ru-RU" sz="1600" dirty="0"/>
              <a:t> </a:t>
            </a:r>
            <a:r>
              <a:rPr lang="ru-RU" sz="1600" dirty="0" err="1"/>
              <a:t>зіткнення</a:t>
            </a:r>
            <a:r>
              <a:rPr lang="ru-RU" sz="1600" dirty="0"/>
              <a:t> з </a:t>
            </a:r>
            <a:r>
              <a:rPr lang="ru-RU" sz="1600" dirty="0" err="1"/>
              <a:t>творчістю</a:t>
            </a:r>
            <a:r>
              <a:rPr lang="ru-RU" sz="1600" dirty="0"/>
              <a:t> і </a:t>
            </a:r>
            <a:r>
              <a:rPr lang="ru-RU" sz="1600" dirty="0" err="1"/>
              <a:t>особистістю</a:t>
            </a:r>
            <a:r>
              <a:rPr lang="ru-RU" sz="1600" dirty="0"/>
              <a:t> Дюрера . Але </a:t>
            </a:r>
            <a:r>
              <a:rPr lang="ru-RU" sz="1600" dirty="0" err="1"/>
              <a:t>вже</a:t>
            </a:r>
            <a:r>
              <a:rPr lang="ru-RU" sz="1600" dirty="0"/>
              <a:t> в </a:t>
            </a:r>
            <a:r>
              <a:rPr lang="ru-RU" sz="1600" dirty="0" err="1"/>
              <a:t>своіх</a:t>
            </a:r>
            <a:r>
              <a:rPr lang="ru-RU" sz="1600" dirty="0"/>
              <a:t> </a:t>
            </a:r>
            <a:r>
              <a:rPr lang="ru-RU" sz="1600" dirty="0" err="1"/>
              <a:t>ранніх</a:t>
            </a:r>
            <a:r>
              <a:rPr lang="ru-RU" sz="1600" dirty="0"/>
              <a:t> роботах Альбрехт </a:t>
            </a:r>
            <a:r>
              <a:rPr lang="ru-RU" sz="1600" dirty="0" err="1"/>
              <a:t>Альтдорфер</a:t>
            </a:r>
            <a:r>
              <a:rPr lang="ru-RU" sz="1600" dirty="0"/>
              <a:t> </a:t>
            </a:r>
            <a:r>
              <a:rPr lang="ru-RU" sz="1600" dirty="0" err="1"/>
              <a:t>постає</a:t>
            </a:r>
            <a:r>
              <a:rPr lang="ru-RU" sz="1600" dirty="0"/>
              <a:t> як </a:t>
            </a:r>
            <a:r>
              <a:rPr lang="ru-RU" sz="1600" dirty="0" err="1"/>
              <a:t>яскрава</a:t>
            </a:r>
            <a:r>
              <a:rPr lang="ru-RU" sz="1600" dirty="0"/>
              <a:t> , </a:t>
            </a:r>
            <a:r>
              <a:rPr lang="ru-RU" sz="1600" dirty="0" err="1"/>
              <a:t>самобутня</a:t>
            </a:r>
            <a:r>
              <a:rPr lang="ru-RU" sz="1600" dirty="0"/>
              <a:t> </a:t>
            </a:r>
            <a:r>
              <a:rPr lang="ru-RU" sz="1600" dirty="0" err="1"/>
              <a:t>творча</a:t>
            </a:r>
            <a:r>
              <a:rPr lang="ru-RU" sz="1600" dirty="0"/>
              <a:t> </a:t>
            </a:r>
            <a:r>
              <a:rPr lang="ru-RU" sz="1600" dirty="0" err="1"/>
              <a:t>індивідуальність</a:t>
            </a:r>
            <a:r>
              <a:rPr lang="ru-RU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9683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6000">
        <p:zoom/>
      </p:transition>
    </mc:Choice>
    <mc:Fallback>
      <p:transition spd="slow" advTm="160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Найвідоміші роботи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ru-RU" dirty="0"/>
              <a:t>Битва Александра </a:t>
            </a:r>
            <a:r>
              <a:rPr lang="ru-RU" dirty="0" err="1" smtClean="0"/>
              <a:t>Македонського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174874"/>
            <a:ext cx="3816424" cy="4683125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uk-UA" dirty="0" smtClean="0"/>
              <a:t>Свята ніч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204864"/>
            <a:ext cx="4109995" cy="4653136"/>
          </a:xfrm>
        </p:spPr>
      </p:pic>
    </p:spTree>
    <p:extLst>
      <p:ext uri="{BB962C8B-B14F-4D97-AF65-F5344CB8AC3E}">
        <p14:creationId xmlns:p14="http://schemas.microsoft.com/office/powerpoint/2010/main" val="3123498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6000">
        <p:diamond/>
      </p:transition>
    </mc:Choice>
    <mc:Fallback>
      <p:transition spd="slow" advTm="6000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171400"/>
            <a:ext cx="8229600" cy="4920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576" y="836712"/>
            <a:ext cx="4040188" cy="63976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uk-UA" dirty="0" smtClean="0"/>
              <a:t>      Прощання Святого Флоріана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3" y="1628800"/>
            <a:ext cx="3969080" cy="522920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836712"/>
            <a:ext cx="4041775" cy="639762"/>
          </a:xfrm>
        </p:spPr>
        <p:txBody>
          <a:bodyPr/>
          <a:lstStyle/>
          <a:p>
            <a:pPr algn="ctr"/>
            <a:r>
              <a:rPr lang="ru-RU" dirty="0" err="1" smtClean="0"/>
              <a:t>Причастя</a:t>
            </a:r>
            <a:r>
              <a:rPr lang="ru-RU" dirty="0" smtClean="0"/>
              <a:t> </a:t>
            </a:r>
            <a:r>
              <a:rPr lang="ru-RU" dirty="0" err="1"/>
              <a:t>апостолів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628800"/>
            <a:ext cx="4027787" cy="5229200"/>
          </a:xfrm>
        </p:spPr>
      </p:pic>
    </p:spTree>
    <p:extLst>
      <p:ext uri="{BB962C8B-B14F-4D97-AF65-F5344CB8AC3E}">
        <p14:creationId xmlns:p14="http://schemas.microsoft.com/office/powerpoint/2010/main" val="905823603"/>
      </p:ext>
    </p:extLst>
  </p:cSld>
  <p:clrMapOvr>
    <a:masterClrMapping/>
  </p:clrMapOvr>
  <p:transition spd="slow" advTm="5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1234480" cy="27563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836712"/>
            <a:ext cx="4506464" cy="578319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99592" y="1340768"/>
            <a:ext cx="3512369" cy="518457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err="1"/>
              <a:t>Мартін</a:t>
            </a:r>
            <a:r>
              <a:rPr lang="ru-RU" sz="2400" b="1" dirty="0"/>
              <a:t> </a:t>
            </a:r>
            <a:r>
              <a:rPr lang="ru-RU" sz="2400" b="1" dirty="0" err="1" smtClean="0"/>
              <a:t>Шонгауер</a:t>
            </a:r>
            <a:endParaRPr lang="ru-RU" sz="2400" b="1" dirty="0" smtClean="0"/>
          </a:p>
          <a:p>
            <a:pPr algn="ctr"/>
            <a:endParaRPr lang="ru-RU" sz="1600" dirty="0" smtClean="0"/>
          </a:p>
          <a:p>
            <a:pPr algn="ctr"/>
            <a:r>
              <a:rPr lang="ru-RU" sz="1600" dirty="0" err="1" smtClean="0"/>
              <a:t>Німецький</a:t>
            </a:r>
            <a:r>
              <a:rPr lang="ru-RU" sz="1600" dirty="0" smtClean="0"/>
              <a:t> </a:t>
            </a:r>
            <a:r>
              <a:rPr lang="ru-RU" sz="1600" dirty="0" err="1"/>
              <a:t>живописець</a:t>
            </a:r>
            <a:r>
              <a:rPr lang="ru-RU" sz="1600" dirty="0"/>
              <a:t> , </a:t>
            </a:r>
            <a:r>
              <a:rPr lang="ru-RU" sz="1600" dirty="0" err="1"/>
              <a:t>рисувальник</a:t>
            </a:r>
            <a:r>
              <a:rPr lang="ru-RU" sz="1600" dirty="0"/>
              <a:t> і гравер </a:t>
            </a:r>
            <a:r>
              <a:rPr lang="ru-RU" sz="1600" dirty="0" err="1"/>
              <a:t>періоду</a:t>
            </a:r>
            <a:r>
              <a:rPr lang="ru-RU" sz="1600" dirty="0"/>
              <a:t> </a:t>
            </a:r>
            <a:r>
              <a:rPr lang="ru-RU" sz="1600" dirty="0" err="1"/>
              <a:t>Раннього</a:t>
            </a:r>
            <a:r>
              <a:rPr lang="ru-RU" sz="1600" dirty="0"/>
              <a:t> </a:t>
            </a:r>
            <a:r>
              <a:rPr lang="ru-RU" sz="1600" dirty="0" err="1"/>
              <a:t>Відродження</a:t>
            </a:r>
            <a:r>
              <a:rPr lang="ru-RU" sz="1600" dirty="0"/>
              <a:t> </a:t>
            </a:r>
            <a:r>
              <a:rPr lang="ru-RU" sz="1600" dirty="0" err="1"/>
              <a:t>Мартін</a:t>
            </a:r>
            <a:r>
              <a:rPr lang="ru-RU" sz="1600" dirty="0"/>
              <a:t> </a:t>
            </a:r>
            <a:r>
              <a:rPr lang="ru-RU" sz="1600" dirty="0" err="1"/>
              <a:t>Шонгауер</a:t>
            </a:r>
            <a:r>
              <a:rPr lang="ru-RU" sz="1600" dirty="0"/>
              <a:t> </a:t>
            </a:r>
            <a:r>
              <a:rPr lang="ru-RU" sz="1600" dirty="0" err="1"/>
              <a:t>народився</a:t>
            </a:r>
            <a:r>
              <a:rPr lang="ru-RU" sz="1600" dirty="0"/>
              <a:t> </a:t>
            </a:r>
            <a:r>
              <a:rPr lang="ru-RU" sz="1600" dirty="0" err="1"/>
              <a:t>імовірно</a:t>
            </a:r>
            <a:r>
              <a:rPr lang="ru-RU" sz="1600" dirty="0"/>
              <a:t> в 1435г . Про </a:t>
            </a:r>
            <a:r>
              <a:rPr lang="ru-RU" sz="1600" dirty="0" err="1"/>
              <a:t>його</a:t>
            </a:r>
            <a:r>
              <a:rPr lang="ru-RU" sz="1600" dirty="0"/>
              <a:t> </a:t>
            </a:r>
            <a:r>
              <a:rPr lang="ru-RU" sz="1600" dirty="0" err="1"/>
              <a:t>життя</a:t>
            </a:r>
            <a:r>
              <a:rPr lang="ru-RU" sz="1600" dirty="0"/>
              <a:t> </a:t>
            </a:r>
            <a:r>
              <a:rPr lang="ru-RU" sz="1600" dirty="0" err="1"/>
              <a:t>відомо</a:t>
            </a:r>
            <a:r>
              <a:rPr lang="ru-RU" sz="1600" dirty="0"/>
              <a:t> мало. </a:t>
            </a:r>
            <a:r>
              <a:rPr lang="ru-RU" sz="1600" dirty="0" err="1"/>
              <a:t>Юність</a:t>
            </a:r>
            <a:r>
              <a:rPr lang="ru-RU" sz="1600" dirty="0"/>
              <a:t> </a:t>
            </a:r>
            <a:r>
              <a:rPr lang="ru-RU" sz="1600" dirty="0" err="1"/>
              <a:t>він</a:t>
            </a:r>
            <a:r>
              <a:rPr lang="ru-RU" sz="1600" dirty="0"/>
              <a:t> </a:t>
            </a:r>
            <a:r>
              <a:rPr lang="ru-RU" sz="1600" dirty="0" err="1"/>
              <a:t>провів</a:t>
            </a:r>
            <a:r>
              <a:rPr lang="ru-RU" sz="1600" dirty="0"/>
              <a:t> у </a:t>
            </a:r>
            <a:r>
              <a:rPr lang="ru-RU" sz="1600" dirty="0" err="1"/>
              <a:t>Нідерландах</a:t>
            </a:r>
            <a:r>
              <a:rPr lang="ru-RU" sz="1600" dirty="0"/>
              <a:t> , </a:t>
            </a:r>
            <a:r>
              <a:rPr lang="ru-RU" sz="1600" dirty="0" err="1"/>
              <a:t>можливо</a:t>
            </a:r>
            <a:r>
              <a:rPr lang="ru-RU" sz="1600" dirty="0"/>
              <a:t> , </a:t>
            </a:r>
            <a:r>
              <a:rPr lang="ru-RU" sz="1600" dirty="0" err="1"/>
              <a:t>працюючи</a:t>
            </a:r>
            <a:r>
              <a:rPr lang="ru-RU" sz="1600" dirty="0"/>
              <a:t> в </a:t>
            </a:r>
            <a:r>
              <a:rPr lang="ru-RU" sz="1600" dirty="0" err="1"/>
              <a:t>майстерні</a:t>
            </a:r>
            <a:r>
              <a:rPr lang="ru-RU" sz="1600" dirty="0"/>
              <a:t> </a:t>
            </a:r>
            <a:r>
              <a:rPr lang="ru-RU" sz="1600" dirty="0" err="1"/>
              <a:t>Рогира</a:t>
            </a:r>
            <a:r>
              <a:rPr lang="ru-RU" sz="1600" dirty="0"/>
              <a:t> </a:t>
            </a:r>
            <a:r>
              <a:rPr lang="ru-RU" sz="1600" dirty="0" err="1"/>
              <a:t>ван</a:t>
            </a:r>
            <a:r>
              <a:rPr lang="ru-RU" sz="1600" dirty="0"/>
              <a:t> дер </a:t>
            </a:r>
            <a:r>
              <a:rPr lang="ru-RU" sz="1600" dirty="0" err="1"/>
              <a:t>Вейдена</a:t>
            </a:r>
            <a:r>
              <a:rPr lang="ru-RU" sz="1600" dirty="0"/>
              <a:t> . </a:t>
            </a:r>
            <a:r>
              <a:rPr lang="ru-RU" sz="1600" dirty="0" err="1"/>
              <a:t>Живописні</a:t>
            </a:r>
            <a:r>
              <a:rPr lang="ru-RU" sz="1600" dirty="0"/>
              <a:t> твори </a:t>
            </a:r>
            <a:r>
              <a:rPr lang="ru-RU" sz="1600" dirty="0" err="1"/>
              <a:t>Мартіна</a:t>
            </a:r>
            <a:r>
              <a:rPr lang="ru-RU" sz="1600" dirty="0"/>
              <a:t> </a:t>
            </a:r>
            <a:r>
              <a:rPr lang="ru-RU" sz="1600" dirty="0" err="1"/>
              <a:t>Шонгауера</a:t>
            </a:r>
            <a:r>
              <a:rPr lang="ru-RU" sz="1600" dirty="0"/>
              <a:t> </a:t>
            </a:r>
            <a:r>
              <a:rPr lang="ru-RU" sz="1600" dirty="0" err="1"/>
              <a:t>збереглися</a:t>
            </a:r>
            <a:r>
              <a:rPr lang="ru-RU" sz="1600" dirty="0"/>
              <a:t> </a:t>
            </a:r>
            <a:r>
              <a:rPr lang="ru-RU" sz="1600" dirty="0" err="1"/>
              <a:t>тільки</a:t>
            </a:r>
            <a:r>
              <a:rPr lang="ru-RU" sz="1600" dirty="0"/>
              <a:t> у фрагментах , а </a:t>
            </a:r>
            <a:r>
              <a:rPr lang="ru-RU" sz="1600" dirty="0" err="1"/>
              <a:t>єдина</a:t>
            </a:r>
            <a:r>
              <a:rPr lang="ru-RU" sz="1600" dirty="0"/>
              <a:t> , </a:t>
            </a:r>
            <a:r>
              <a:rPr lang="ru-RU" sz="1600" dirty="0" err="1"/>
              <a:t>безсумнівно</a:t>
            </a:r>
            <a:r>
              <a:rPr lang="ru-RU" sz="1600" dirty="0"/>
              <a:t> </a:t>
            </a:r>
            <a:r>
              <a:rPr lang="ru-RU" sz="1600" dirty="0" err="1"/>
              <a:t>належить</a:t>
            </a:r>
            <a:r>
              <a:rPr lang="ru-RU" sz="1600" dirty="0"/>
              <a:t> </a:t>
            </a:r>
            <a:r>
              <a:rPr lang="ru-RU" sz="1600" dirty="0" err="1"/>
              <a:t>йому</a:t>
            </a:r>
            <a:r>
              <a:rPr lang="ru-RU" sz="1600" dirty="0"/>
              <a:t> робота - </a:t>
            </a:r>
            <a:r>
              <a:rPr lang="ru-RU" sz="1600" dirty="0" err="1"/>
              <a:t>вівтарний</a:t>
            </a:r>
            <a:r>
              <a:rPr lang="ru-RU" sz="1600" dirty="0"/>
              <a:t> образ в </a:t>
            </a:r>
            <a:r>
              <a:rPr lang="ru-RU" sz="1600" dirty="0" err="1"/>
              <a:t>церкві</a:t>
            </a:r>
            <a:r>
              <a:rPr lang="ru-RU" sz="1600" dirty="0"/>
              <a:t> Сен Мартен в </a:t>
            </a:r>
            <a:r>
              <a:rPr lang="ru-RU" sz="1600" dirty="0" err="1"/>
              <a:t>Кольмаре</a:t>
            </a:r>
            <a:r>
              <a:rPr lang="ru-RU" sz="1600" dirty="0"/>
              <a:t> Мадонна в </a:t>
            </a:r>
            <a:r>
              <a:rPr lang="ru-RU" sz="1600" dirty="0" err="1"/>
              <a:t>альтанці</a:t>
            </a:r>
            <a:r>
              <a:rPr lang="ru-RU" sz="1600" dirty="0"/>
              <a:t> з </a:t>
            </a:r>
            <a:r>
              <a:rPr lang="ru-RU" sz="1600" dirty="0" err="1"/>
              <a:t>троянд</a:t>
            </a:r>
            <a:r>
              <a:rPr lang="ru-RU" sz="1600" dirty="0"/>
              <a:t> ( 1465-1470 ) . </a:t>
            </a:r>
          </a:p>
        </p:txBody>
      </p:sp>
    </p:spTree>
    <p:extLst>
      <p:ext uri="{BB962C8B-B14F-4D97-AF65-F5344CB8AC3E}">
        <p14:creationId xmlns:p14="http://schemas.microsoft.com/office/powerpoint/2010/main" val="2268178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2000">
        <p14:honeycomb/>
      </p:transition>
    </mc:Choice>
    <mc:Fallback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Найвідоміші роботи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err="1"/>
              <a:t>Святе</a:t>
            </a:r>
            <a:r>
              <a:rPr lang="ru-RU" dirty="0"/>
              <a:t> </a:t>
            </a:r>
            <a:r>
              <a:rPr lang="ru-RU" dirty="0" err="1"/>
              <a:t>сімейство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348880"/>
            <a:ext cx="4032448" cy="4176464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/>
              <a:t>Дика </a:t>
            </a:r>
            <a:r>
              <a:rPr lang="ru-RU" dirty="0" err="1"/>
              <a:t>людина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щитом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348880"/>
            <a:ext cx="4062983" cy="4210380"/>
          </a:xfrm>
        </p:spPr>
      </p:pic>
    </p:spTree>
    <p:extLst>
      <p:ext uri="{BB962C8B-B14F-4D97-AF65-F5344CB8AC3E}">
        <p14:creationId xmlns:p14="http://schemas.microsoft.com/office/powerpoint/2010/main" val="3520023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5000">
        <p14:honeycomb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19322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87624" y="836713"/>
            <a:ext cx="3309764" cy="576063"/>
          </a:xfrm>
        </p:spPr>
        <p:txBody>
          <a:bodyPr/>
          <a:lstStyle/>
          <a:p>
            <a:pPr algn="ctr"/>
            <a:r>
              <a:rPr lang="ru-RU" dirty="0" err="1"/>
              <a:t>Благовіщення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68" y="1628800"/>
            <a:ext cx="3611824" cy="5040560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836713"/>
            <a:ext cx="4041775" cy="648072"/>
          </a:xfrm>
        </p:spPr>
        <p:txBody>
          <a:bodyPr/>
          <a:lstStyle/>
          <a:p>
            <a:pPr algn="ctr"/>
            <a:r>
              <a:rPr lang="uk-UA" dirty="0" smtClean="0"/>
              <a:t>Портрет молодої жінки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00808"/>
            <a:ext cx="4118802" cy="4968552"/>
          </a:xfrm>
        </p:spPr>
      </p:pic>
    </p:spTree>
    <p:extLst>
      <p:ext uri="{BB962C8B-B14F-4D97-AF65-F5344CB8AC3E}">
        <p14:creationId xmlns:p14="http://schemas.microsoft.com/office/powerpoint/2010/main" val="882468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5000">
        <p14:honeycomb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err="1"/>
              <a:t>Німецький</a:t>
            </a:r>
            <a:r>
              <a:rPr lang="ru-RU" dirty="0"/>
              <a:t> художник , один з </a:t>
            </a:r>
            <a:r>
              <a:rPr lang="ru-RU" dirty="0" err="1"/>
              <a:t>основоположників</a:t>
            </a:r>
            <a:r>
              <a:rPr lang="ru-RU" dirty="0"/>
              <a:t> </a:t>
            </a:r>
            <a:r>
              <a:rPr lang="ru-RU" dirty="0" err="1"/>
              <a:t>мистецтва</a:t>
            </a:r>
            <a:r>
              <a:rPr lang="ru-RU" dirty="0"/>
              <a:t> </a:t>
            </a:r>
            <a:r>
              <a:rPr lang="ru-RU" dirty="0" err="1"/>
              <a:t>Північного</a:t>
            </a:r>
            <a:r>
              <a:rPr lang="ru-RU" dirty="0"/>
              <a:t> </a:t>
            </a:r>
            <a:r>
              <a:rPr lang="ru-RU" dirty="0" err="1"/>
              <a:t>Відродження</a:t>
            </a:r>
            <a:r>
              <a:rPr lang="ru-RU" dirty="0"/>
              <a:t> </a:t>
            </a:r>
            <a:r>
              <a:rPr lang="ru-RU" dirty="0" err="1"/>
              <a:t>Міхаель</a:t>
            </a:r>
            <a:r>
              <a:rPr lang="ru-RU" dirty="0"/>
              <a:t> </a:t>
            </a:r>
            <a:r>
              <a:rPr lang="ru-RU" dirty="0" err="1"/>
              <a:t>Пахер</a:t>
            </a:r>
            <a:r>
              <a:rPr lang="ru-RU" dirty="0"/>
              <a:t> </a:t>
            </a:r>
            <a:r>
              <a:rPr lang="ru-RU" dirty="0" err="1"/>
              <a:t>народився</a:t>
            </a:r>
            <a:r>
              <a:rPr lang="ru-RU" dirty="0"/>
              <a:t> в 1435.Он не раз </a:t>
            </a:r>
            <a:r>
              <a:rPr lang="ru-RU" dirty="0" err="1"/>
              <a:t>побував</a:t>
            </a:r>
            <a:r>
              <a:rPr lang="ru-RU" dirty="0"/>
              <a:t> в </a:t>
            </a:r>
            <a:r>
              <a:rPr lang="ru-RU" dirty="0" err="1"/>
              <a:t>Італії</a:t>
            </a:r>
            <a:r>
              <a:rPr lang="ru-RU" dirty="0"/>
              <a:t> , </a:t>
            </a:r>
            <a:r>
              <a:rPr lang="ru-RU" dirty="0" err="1"/>
              <a:t>випробувавши</a:t>
            </a:r>
            <a:r>
              <a:rPr lang="ru-RU" dirty="0"/>
              <a:t> </a:t>
            </a:r>
            <a:r>
              <a:rPr lang="ru-RU" dirty="0" err="1"/>
              <a:t>явний</a:t>
            </a:r>
            <a:r>
              <a:rPr lang="ru-RU" dirty="0"/>
              <a:t> </a:t>
            </a:r>
            <a:r>
              <a:rPr lang="ru-RU" dirty="0" err="1"/>
              <a:t>вплив</a:t>
            </a:r>
            <a:r>
              <a:rPr lang="ru-RU" dirty="0"/>
              <a:t> </a:t>
            </a:r>
            <a:r>
              <a:rPr lang="ru-RU" dirty="0" err="1"/>
              <a:t>кватрочентистов</a:t>
            </a:r>
            <a:r>
              <a:rPr lang="ru-RU" dirty="0"/>
              <a:t> , в першу </a:t>
            </a:r>
            <a:r>
              <a:rPr lang="ru-RU" dirty="0" err="1"/>
              <a:t>чергу</a:t>
            </a:r>
            <a:r>
              <a:rPr lang="ru-RU" dirty="0"/>
              <a:t> </a:t>
            </a:r>
            <a:r>
              <a:rPr lang="ru-RU" dirty="0" err="1"/>
              <a:t>А.Мантеньі</a:t>
            </a:r>
            <a:r>
              <a:rPr lang="ru-RU" dirty="0"/>
              <a:t> . </a:t>
            </a:r>
            <a:r>
              <a:rPr lang="ru-RU" dirty="0" err="1"/>
              <a:t>Ймовірно</a:t>
            </a:r>
            <a:r>
              <a:rPr lang="ru-RU" dirty="0"/>
              <a:t> , </a:t>
            </a:r>
            <a:r>
              <a:rPr lang="ru-RU" dirty="0" err="1"/>
              <a:t>подорожував</a:t>
            </a:r>
            <a:r>
              <a:rPr lang="ru-RU" dirty="0"/>
              <a:t> і на </a:t>
            </a:r>
            <a:r>
              <a:rPr lang="ru-RU" dirty="0" err="1"/>
              <a:t>північ</a:t>
            </a:r>
            <a:r>
              <a:rPr lang="ru-RU" dirty="0"/>
              <a:t> , по Рейну і </a:t>
            </a:r>
            <a:r>
              <a:rPr lang="ru-RU" dirty="0" err="1"/>
              <a:t>Нідерландам</a:t>
            </a:r>
            <a:r>
              <a:rPr lang="ru-RU" dirty="0"/>
              <a:t> . З 1467 </a:t>
            </a:r>
            <a:r>
              <a:rPr lang="ru-RU" dirty="0" err="1"/>
              <a:t>працював</a:t>
            </a:r>
            <a:r>
              <a:rPr lang="ru-RU" dirty="0"/>
              <a:t> в </a:t>
            </a:r>
            <a:r>
              <a:rPr lang="ru-RU" dirty="0" err="1"/>
              <a:t>Брунек</a:t>
            </a:r>
            <a:r>
              <a:rPr lang="ru-RU" dirty="0"/>
              <a:t> , де </a:t>
            </a:r>
            <a:r>
              <a:rPr lang="ru-RU" dirty="0" err="1"/>
              <a:t>мав</a:t>
            </a:r>
            <a:r>
              <a:rPr lang="ru-RU" dirty="0"/>
              <a:t> </a:t>
            </a:r>
            <a:r>
              <a:rPr lang="ru-RU" dirty="0" err="1"/>
              <a:t>велику</a:t>
            </a:r>
            <a:r>
              <a:rPr lang="ru-RU" dirty="0"/>
              <a:t> </a:t>
            </a:r>
            <a:r>
              <a:rPr lang="ru-RU" dirty="0" err="1"/>
              <a:t>майстерню</a:t>
            </a:r>
            <a:r>
              <a:rPr lang="ru-RU" dirty="0"/>
              <a:t> , а </a:t>
            </a:r>
            <a:r>
              <a:rPr lang="ru-RU" dirty="0" err="1"/>
              <a:t>після</a:t>
            </a:r>
            <a:r>
              <a:rPr lang="ru-RU" dirty="0"/>
              <a:t> 1496 - в </a:t>
            </a:r>
            <a:r>
              <a:rPr lang="ru-RU" dirty="0" err="1"/>
              <a:t>Зальцбурзі</a:t>
            </a:r>
            <a:r>
              <a:rPr lang="ru-RU" dirty="0"/>
              <a:t>.</a:t>
            </a:r>
          </a:p>
          <a:p>
            <a:r>
              <a:rPr lang="ru-RU" dirty="0"/>
              <a:t>З </a:t>
            </a:r>
            <a:r>
              <a:rPr lang="ru-RU" dirty="0" err="1"/>
              <a:t>ім'ям</a:t>
            </a:r>
            <a:r>
              <a:rPr lang="ru-RU" dirty="0"/>
              <a:t> </a:t>
            </a:r>
            <a:r>
              <a:rPr lang="ru-RU" dirty="0" err="1"/>
              <a:t>Міхаелем</a:t>
            </a:r>
            <a:r>
              <a:rPr lang="ru-RU" dirty="0"/>
              <a:t> </a:t>
            </a:r>
            <a:r>
              <a:rPr lang="ru-RU" dirty="0" err="1"/>
              <a:t>Пахер</a:t>
            </a:r>
            <a:r>
              <a:rPr lang="ru-RU" dirty="0"/>
              <a:t> </a:t>
            </a:r>
            <a:r>
              <a:rPr lang="ru-RU" dirty="0" err="1"/>
              <a:t>пов'язані</a:t>
            </a:r>
            <a:r>
              <a:rPr lang="ru-RU" dirty="0"/>
              <a:t>, </a:t>
            </a:r>
            <a:r>
              <a:rPr lang="ru-RU" dirty="0" err="1"/>
              <a:t>насамперед</a:t>
            </a:r>
            <a:r>
              <a:rPr lang="ru-RU" dirty="0"/>
              <a:t> , два великих живописно- </a:t>
            </a:r>
            <a:r>
              <a:rPr lang="ru-RU" dirty="0" err="1"/>
              <a:t>скульптурних</a:t>
            </a:r>
            <a:r>
              <a:rPr lang="ru-RU" dirty="0"/>
              <a:t> </a:t>
            </a:r>
            <a:r>
              <a:rPr lang="ru-RU" dirty="0" err="1" smtClean="0"/>
              <a:t>вівтаря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Міхаель</a:t>
            </a:r>
            <a:r>
              <a:rPr lang="ru-RU" b="1" dirty="0"/>
              <a:t> </a:t>
            </a:r>
            <a:r>
              <a:rPr lang="ru-RU" b="1" dirty="0" err="1"/>
              <a:t>Пахер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055091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3000">
        <p14:doors dir="vert"/>
      </p:transition>
    </mc:Choice>
    <mc:Fallback>
      <p:transition spd="slow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Найвідоміші роботи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7584" y="1535113"/>
            <a:ext cx="3669804" cy="525735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/>
              <a:t>Св. Вольфганг и </a:t>
            </a:r>
            <a:r>
              <a:rPr lang="ru-RU" dirty="0" err="1" smtClean="0"/>
              <a:t>диявол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132856"/>
            <a:ext cx="3672408" cy="4536504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008" y="1412776"/>
            <a:ext cx="4041775" cy="639762"/>
          </a:xfrm>
        </p:spPr>
        <p:txBody>
          <a:bodyPr/>
          <a:lstStyle/>
          <a:p>
            <a:pPr algn="ctr"/>
            <a:r>
              <a:rPr lang="uk-UA" dirty="0" err="1" smtClean="0"/>
              <a:t>Святой</a:t>
            </a:r>
            <a:r>
              <a:rPr lang="uk-UA" dirty="0" smtClean="0"/>
              <a:t> </a:t>
            </a:r>
            <a:r>
              <a:rPr lang="uk-UA" dirty="0" err="1" smtClean="0"/>
              <a:t>Лауренс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132856"/>
            <a:ext cx="4225551" cy="4527352"/>
          </a:xfrm>
        </p:spPr>
      </p:pic>
    </p:spTree>
    <p:extLst>
      <p:ext uri="{BB962C8B-B14F-4D97-AF65-F5344CB8AC3E}">
        <p14:creationId xmlns:p14="http://schemas.microsoft.com/office/powerpoint/2010/main" val="448127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5000">
        <p14:doors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772816"/>
            <a:ext cx="6723112" cy="453650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548680"/>
            <a:ext cx="8229600" cy="1224136"/>
          </a:xfrm>
        </p:spPr>
        <p:txBody>
          <a:bodyPr>
            <a:normAutofit/>
          </a:bodyPr>
          <a:lstStyle/>
          <a:p>
            <a:r>
              <a:rPr lang="uk-UA" sz="6000" b="1" dirty="0" smtClean="0"/>
              <a:t>Відродження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960204645"/>
      </p:ext>
    </p:extLst>
  </p:cSld>
  <p:clrMapOvr>
    <a:masterClrMapping/>
  </p:clrMapOvr>
  <p:transition spd="slow" advTm="3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70384" cy="1162050"/>
          </a:xfrm>
        </p:spPr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836712"/>
            <a:ext cx="4574744" cy="578110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99592" y="980728"/>
            <a:ext cx="3456384" cy="561662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/>
              <a:t>Ганс </a:t>
            </a:r>
            <a:r>
              <a:rPr lang="ru-RU" sz="2000" b="1" dirty="0" smtClean="0"/>
              <a:t>Гольбейн</a:t>
            </a:r>
          </a:p>
          <a:p>
            <a:endParaRPr lang="ru-RU" dirty="0" smtClean="0"/>
          </a:p>
          <a:p>
            <a:pPr algn="ctr"/>
            <a:r>
              <a:rPr lang="ru-RU" b="1" dirty="0" err="1" smtClean="0"/>
              <a:t>Живописець</a:t>
            </a:r>
            <a:r>
              <a:rPr lang="ru-RU" b="1" dirty="0" smtClean="0"/>
              <a:t> </a:t>
            </a:r>
            <a:r>
              <a:rPr lang="ru-RU" b="1" dirty="0"/>
              <a:t>і </a:t>
            </a:r>
            <a:r>
              <a:rPr lang="ru-RU" b="1" dirty="0" err="1"/>
              <a:t>рисувальник</a:t>
            </a:r>
            <a:r>
              <a:rPr lang="ru-RU" b="1" dirty="0"/>
              <a:t> , один з </a:t>
            </a:r>
            <a:r>
              <a:rPr lang="ru-RU" b="1" dirty="0" err="1"/>
              <a:t>найбільших</a:t>
            </a:r>
            <a:r>
              <a:rPr lang="ru-RU" b="1" dirty="0"/>
              <a:t> </a:t>
            </a:r>
            <a:r>
              <a:rPr lang="ru-RU" b="1" dirty="0" err="1"/>
              <a:t>німецьких</a:t>
            </a:r>
            <a:r>
              <a:rPr lang="ru-RU" b="1" dirty="0"/>
              <a:t> </a:t>
            </a:r>
            <a:r>
              <a:rPr lang="ru-RU" b="1" dirty="0" err="1"/>
              <a:t>художників</a:t>
            </a:r>
            <a:r>
              <a:rPr lang="ru-RU" b="1" dirty="0"/>
              <a:t> Ганс Гольбейн </a:t>
            </a:r>
            <a:r>
              <a:rPr lang="ru-RU" b="1" dirty="0" err="1"/>
              <a:t>Молодший</a:t>
            </a:r>
            <a:r>
              <a:rPr lang="ru-RU" b="1" dirty="0"/>
              <a:t> </a:t>
            </a:r>
            <a:r>
              <a:rPr lang="ru-RU" b="1" dirty="0" err="1"/>
              <a:t>народився</a:t>
            </a:r>
            <a:r>
              <a:rPr lang="ru-RU" b="1" dirty="0"/>
              <a:t> в 1497 р. </a:t>
            </a:r>
            <a:r>
              <a:rPr lang="ru-RU" b="1" dirty="0" err="1"/>
              <a:t>Його</a:t>
            </a:r>
            <a:r>
              <a:rPr lang="ru-RU" b="1" dirty="0"/>
              <a:t> </a:t>
            </a:r>
            <a:r>
              <a:rPr lang="ru-RU" b="1" dirty="0" err="1"/>
              <a:t>навчання</a:t>
            </a:r>
            <a:r>
              <a:rPr lang="ru-RU" b="1" dirty="0"/>
              <a:t> </a:t>
            </a:r>
            <a:r>
              <a:rPr lang="ru-RU" b="1" dirty="0" err="1"/>
              <a:t>живопису</a:t>
            </a:r>
            <a:r>
              <a:rPr lang="ru-RU" b="1" dirty="0"/>
              <a:t> проходила </a:t>
            </a:r>
            <a:r>
              <a:rPr lang="ru-RU" b="1" dirty="0" err="1"/>
              <a:t>під</a:t>
            </a:r>
            <a:r>
              <a:rPr lang="ru-RU" b="1" dirty="0"/>
              <a:t> </a:t>
            </a:r>
            <a:r>
              <a:rPr lang="ru-RU" b="1" dirty="0" err="1"/>
              <a:t>впливом</a:t>
            </a:r>
            <a:r>
              <a:rPr lang="ru-RU" b="1" dirty="0"/>
              <a:t> </a:t>
            </a:r>
            <a:r>
              <a:rPr lang="ru-RU" b="1" dirty="0" err="1"/>
              <a:t>його</a:t>
            </a:r>
            <a:r>
              <a:rPr lang="ru-RU" b="1" dirty="0"/>
              <a:t> батька і Ганса </a:t>
            </a:r>
            <a:r>
              <a:rPr lang="ru-RU" b="1" dirty="0" err="1"/>
              <a:t>Буркмайра</a:t>
            </a:r>
            <a:r>
              <a:rPr lang="ru-RU" b="1" dirty="0"/>
              <a:t> </a:t>
            </a:r>
            <a:r>
              <a:rPr lang="ru-RU" b="1" dirty="0" smtClean="0"/>
              <a:t>.</a:t>
            </a:r>
          </a:p>
          <a:p>
            <a:pPr algn="ctr"/>
            <a:r>
              <a:rPr lang="ru-RU" b="1" dirty="0" err="1"/>
              <a:t>Йому</a:t>
            </a:r>
            <a:r>
              <a:rPr lang="ru-RU" b="1" dirty="0"/>
              <a:t> </a:t>
            </a:r>
            <a:r>
              <a:rPr lang="ru-RU" b="1" dirty="0" err="1"/>
              <a:t>вдалося</a:t>
            </a:r>
            <a:r>
              <a:rPr lang="ru-RU" b="1" dirty="0"/>
              <a:t> </a:t>
            </a:r>
            <a:r>
              <a:rPr lang="ru-RU" b="1" dirty="0" err="1"/>
              <a:t>зробитися</a:t>
            </a:r>
            <a:r>
              <a:rPr lang="ru-RU" b="1" dirty="0"/>
              <a:t> </a:t>
            </a:r>
            <a:r>
              <a:rPr lang="ru-RU" b="1" dirty="0" err="1"/>
              <a:t>придворним</a:t>
            </a:r>
            <a:r>
              <a:rPr lang="ru-RU" b="1" dirty="0"/>
              <a:t> живописцем короля </a:t>
            </a:r>
            <a:r>
              <a:rPr lang="ru-RU" b="1" dirty="0" err="1"/>
              <a:t>Генріха</a:t>
            </a:r>
            <a:r>
              <a:rPr lang="ru-RU" b="1" dirty="0"/>
              <a:t> </a:t>
            </a:r>
            <a:r>
              <a:rPr lang="en-US" b="1" dirty="0"/>
              <a:t>VIII.</a:t>
            </a:r>
            <a:r>
              <a:rPr lang="ru-RU" b="1" dirty="0"/>
              <a:t>До нас </a:t>
            </a:r>
            <a:r>
              <a:rPr lang="ru-RU" b="1" dirty="0" err="1"/>
              <a:t>дійшло</a:t>
            </a:r>
            <a:r>
              <a:rPr lang="ru-RU" b="1" dirty="0"/>
              <a:t> </a:t>
            </a:r>
            <a:r>
              <a:rPr lang="ru-RU" b="1" dirty="0" err="1"/>
              <a:t>кілька</a:t>
            </a:r>
            <a:r>
              <a:rPr lang="ru-RU" b="1" dirty="0"/>
              <a:t> </a:t>
            </a:r>
            <a:r>
              <a:rPr lang="ru-RU" b="1" dirty="0" err="1"/>
              <a:t>гольбейновскіх</a:t>
            </a:r>
            <a:r>
              <a:rPr lang="ru-RU" b="1" dirty="0"/>
              <a:t> </a:t>
            </a:r>
            <a:r>
              <a:rPr lang="ru-RU" b="1" dirty="0" err="1"/>
              <a:t>портретів</a:t>
            </a:r>
            <a:r>
              <a:rPr lang="ru-RU" b="1" dirty="0"/>
              <a:t> </a:t>
            </a:r>
            <a:r>
              <a:rPr lang="ru-RU" b="1" dirty="0" err="1"/>
              <a:t>Генріха</a:t>
            </a:r>
            <a:r>
              <a:rPr lang="ru-RU" b="1" dirty="0"/>
              <a:t> </a:t>
            </a:r>
            <a:r>
              <a:rPr lang="en-US" b="1" dirty="0"/>
              <a:t>VIII , </a:t>
            </a:r>
            <a:r>
              <a:rPr lang="ru-RU" b="1" dirty="0"/>
              <a:t>Джейн Сеймур , </a:t>
            </a:r>
            <a:r>
              <a:rPr lang="ru-RU" b="1" dirty="0" err="1"/>
              <a:t>Едуарда</a:t>
            </a:r>
            <a:r>
              <a:rPr lang="ru-RU" b="1" dirty="0"/>
              <a:t> </a:t>
            </a:r>
            <a:r>
              <a:rPr lang="en-US" b="1" dirty="0"/>
              <a:t>VI , </a:t>
            </a:r>
            <a:r>
              <a:rPr lang="ru-RU" b="1" dirty="0" err="1"/>
              <a:t>Герцег</a:t>
            </a:r>
            <a:r>
              <a:rPr lang="ru-RU" b="1" dirty="0"/>
              <a:t> </a:t>
            </a:r>
            <a:r>
              <a:rPr lang="ru-RU" b="1" dirty="0" err="1"/>
              <a:t>Норфолька</a:t>
            </a:r>
            <a:r>
              <a:rPr lang="ru-RU" b="1" dirty="0"/>
              <a:t> і т. д. За </a:t>
            </a:r>
            <a:r>
              <a:rPr lang="ru-RU" b="1" dirty="0" err="1"/>
              <a:t>дорученням</a:t>
            </a:r>
            <a:r>
              <a:rPr lang="ru-RU" b="1" dirty="0"/>
              <a:t> короля Ганс Гольбейн два рази </a:t>
            </a:r>
            <a:r>
              <a:rPr lang="ru-RU" b="1" dirty="0" err="1"/>
              <a:t>їздив</a:t>
            </a:r>
            <a:r>
              <a:rPr lang="ru-RU" b="1" dirty="0"/>
              <a:t> на континент , </a:t>
            </a:r>
            <a:r>
              <a:rPr lang="ru-RU" b="1" dirty="0" err="1"/>
              <a:t>щоб</a:t>
            </a:r>
            <a:r>
              <a:rPr lang="ru-RU" b="1" dirty="0"/>
              <a:t> </a:t>
            </a:r>
            <a:r>
              <a:rPr lang="ru-RU" b="1" dirty="0" err="1"/>
              <a:t>писати</a:t>
            </a:r>
            <a:r>
              <a:rPr lang="ru-RU" b="1" dirty="0"/>
              <a:t> </a:t>
            </a:r>
            <a:r>
              <a:rPr lang="ru-RU" b="1" dirty="0" err="1"/>
              <a:t>портрети</a:t>
            </a:r>
            <a:r>
              <a:rPr lang="ru-RU" b="1" dirty="0"/>
              <a:t> </a:t>
            </a:r>
            <a:r>
              <a:rPr lang="ru-RU" b="1" dirty="0" err="1"/>
              <a:t>принцес</a:t>
            </a:r>
            <a:r>
              <a:rPr lang="ru-RU" b="1" dirty="0"/>
              <a:t> , </a:t>
            </a:r>
            <a:r>
              <a:rPr lang="ru-RU" b="1" dirty="0" err="1"/>
              <a:t>якими</a:t>
            </a:r>
            <a:r>
              <a:rPr lang="ru-RU" b="1" dirty="0"/>
              <a:t> </a:t>
            </a:r>
            <a:r>
              <a:rPr lang="ru-RU" b="1" dirty="0" err="1"/>
              <a:t>Генріха</a:t>
            </a:r>
            <a:r>
              <a:rPr lang="ru-RU" b="1" dirty="0"/>
              <a:t> </a:t>
            </a:r>
            <a:r>
              <a:rPr lang="en-US" b="1" dirty="0"/>
              <a:t>VIII </a:t>
            </a:r>
            <a:r>
              <a:rPr lang="ru-RU" b="1" dirty="0" err="1"/>
              <a:t>цікавився</a:t>
            </a:r>
            <a:r>
              <a:rPr lang="ru-RU" b="1" dirty="0"/>
              <a:t> з </a:t>
            </a:r>
            <a:r>
              <a:rPr lang="ru-RU" b="1" dirty="0" err="1"/>
              <a:t>матримоніальної</a:t>
            </a:r>
            <a:r>
              <a:rPr lang="ru-RU" b="1" dirty="0"/>
              <a:t> метою . У </a:t>
            </a:r>
            <a:r>
              <a:rPr lang="ru-RU" b="1" dirty="0" err="1"/>
              <a:t>третьому</a:t>
            </a:r>
            <a:r>
              <a:rPr lang="ru-RU" b="1" dirty="0"/>
              <a:t> </a:t>
            </a:r>
            <a:r>
              <a:rPr lang="ru-RU" b="1" dirty="0" err="1"/>
              <a:t>перебування</a:t>
            </a:r>
            <a:r>
              <a:rPr lang="ru-RU" b="1" dirty="0"/>
              <a:t> </a:t>
            </a:r>
            <a:r>
              <a:rPr lang="ru-RU" b="1" dirty="0" err="1"/>
              <a:t>своє</a:t>
            </a:r>
            <a:r>
              <a:rPr lang="ru-RU" b="1" dirty="0"/>
              <a:t> в </a:t>
            </a:r>
            <a:r>
              <a:rPr lang="ru-RU" b="1" dirty="0" err="1"/>
              <a:t>Лондоні</a:t>
            </a:r>
            <a:r>
              <a:rPr lang="ru-RU" b="1" dirty="0"/>
              <a:t> </a:t>
            </a:r>
            <a:r>
              <a:rPr lang="ru-RU" b="1" dirty="0" err="1"/>
              <a:t>він</a:t>
            </a:r>
            <a:r>
              <a:rPr lang="ru-RU" b="1" dirty="0"/>
              <a:t> </a:t>
            </a:r>
            <a:r>
              <a:rPr lang="ru-RU" b="1" dirty="0" err="1"/>
              <a:t>знову</a:t>
            </a:r>
            <a:r>
              <a:rPr lang="ru-RU" b="1" dirty="0"/>
              <a:t> написав </a:t>
            </a:r>
            <a:r>
              <a:rPr lang="ru-RU" b="1" dirty="0" err="1"/>
              <a:t>чимало</a:t>
            </a:r>
            <a:r>
              <a:rPr lang="ru-RU" b="1" dirty="0"/>
              <a:t> </a:t>
            </a:r>
            <a:r>
              <a:rPr lang="ru-RU" b="1" dirty="0" err="1"/>
              <a:t>портретів</a:t>
            </a:r>
            <a:r>
              <a:rPr lang="ru-RU" b="1" dirty="0"/>
              <a:t> , </a:t>
            </a:r>
            <a:r>
              <a:rPr lang="ru-RU" b="1" dirty="0" err="1"/>
              <a:t>розсіяних</a:t>
            </a:r>
            <a:r>
              <a:rPr lang="ru-RU" b="1" dirty="0"/>
              <a:t> </a:t>
            </a:r>
            <a:r>
              <a:rPr lang="ru-RU" b="1" dirty="0" err="1"/>
              <a:t>тепер</a:t>
            </a:r>
            <a:r>
              <a:rPr lang="ru-RU" b="1" dirty="0"/>
              <a:t> в </a:t>
            </a:r>
            <a:r>
              <a:rPr lang="ru-RU" b="1" dirty="0" err="1"/>
              <a:t>різних</a:t>
            </a:r>
            <a:r>
              <a:rPr lang="ru-RU" b="1" dirty="0"/>
              <a:t> </a:t>
            </a:r>
            <a:r>
              <a:rPr lang="ru-RU" b="1" dirty="0" err="1"/>
              <a:t>суспільних</a:t>
            </a:r>
            <a:r>
              <a:rPr lang="ru-RU" b="1" dirty="0"/>
              <a:t> і </a:t>
            </a:r>
            <a:r>
              <a:rPr lang="ru-RU" b="1" dirty="0" err="1"/>
              <a:t>приватних</a:t>
            </a:r>
            <a:r>
              <a:rPr lang="ru-RU" b="1" dirty="0"/>
              <a:t> </a:t>
            </a:r>
            <a:r>
              <a:rPr lang="ru-RU" b="1" dirty="0" err="1"/>
              <a:t>зібраннях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792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0000">
        <p14:ripple/>
      </p:transition>
    </mc:Choice>
    <mc:Fallback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Найвідоміші роботи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99592" y="1535113"/>
            <a:ext cx="3597796" cy="639762"/>
          </a:xfrm>
        </p:spPr>
        <p:txBody>
          <a:bodyPr/>
          <a:lstStyle/>
          <a:p>
            <a:pPr algn="ctr"/>
            <a:r>
              <a:rPr lang="ru-RU" dirty="0"/>
              <a:t>Шарль де </a:t>
            </a:r>
            <a:r>
              <a:rPr lang="ru-RU" dirty="0" err="1" smtClean="0"/>
              <a:t>Солье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204864"/>
            <a:ext cx="3744416" cy="4392488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uk-UA" dirty="0" smtClean="0"/>
              <a:t>Анна </a:t>
            </a:r>
            <a:r>
              <a:rPr lang="uk-UA" dirty="0" err="1" smtClean="0"/>
              <a:t>Клевська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1" y="2174875"/>
            <a:ext cx="3960440" cy="4422716"/>
          </a:xfrm>
        </p:spPr>
      </p:pic>
    </p:spTree>
    <p:extLst>
      <p:ext uri="{BB962C8B-B14F-4D97-AF65-F5344CB8AC3E}">
        <p14:creationId xmlns:p14="http://schemas.microsoft.com/office/powerpoint/2010/main" val="2188763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14:ripple dir="rd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67544" y="116632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836713"/>
            <a:ext cx="4040188" cy="432048"/>
          </a:xfrm>
        </p:spPr>
        <p:txBody>
          <a:bodyPr>
            <a:normAutofit lnSpcReduction="10000"/>
          </a:bodyPr>
          <a:lstStyle/>
          <a:p>
            <a:pPr algn="ctr"/>
            <a:r>
              <a:rPr lang="uk-UA" dirty="0" smtClean="0"/>
              <a:t>            </a:t>
            </a:r>
            <a:r>
              <a:rPr lang="uk-UA" dirty="0" err="1" smtClean="0"/>
              <a:t>Лаіс</a:t>
            </a:r>
            <a:r>
              <a:rPr lang="uk-UA" dirty="0" smtClean="0"/>
              <a:t> </a:t>
            </a:r>
            <a:r>
              <a:rPr lang="uk-UA" dirty="0" err="1" smtClean="0"/>
              <a:t>Корифська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34" y="1412776"/>
            <a:ext cx="3613596" cy="5184576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836713"/>
            <a:ext cx="4041775" cy="432048"/>
          </a:xfrm>
        </p:spPr>
        <p:txBody>
          <a:bodyPr>
            <a:normAutofit lnSpcReduction="10000"/>
          </a:bodyPr>
          <a:lstStyle/>
          <a:p>
            <a:pPr algn="ctr"/>
            <a:r>
              <a:rPr lang="uk-UA" dirty="0" err="1" smtClean="0"/>
              <a:t>Французські</a:t>
            </a:r>
            <a:r>
              <a:rPr lang="uk-UA" dirty="0" smtClean="0"/>
              <a:t> посли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268" y="1412776"/>
            <a:ext cx="4202212" cy="5184576"/>
          </a:xfrm>
        </p:spPr>
      </p:pic>
    </p:spTree>
    <p:extLst>
      <p:ext uri="{BB962C8B-B14F-4D97-AF65-F5344CB8AC3E}">
        <p14:creationId xmlns:p14="http://schemas.microsoft.com/office/powerpoint/2010/main" val="2830287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0">
        <p14:ripple dir="ld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071546"/>
            <a:ext cx="8229600" cy="5786454"/>
          </a:xfrm>
        </p:spPr>
        <p:txBody>
          <a:bodyPr/>
          <a:lstStyle/>
          <a:p>
            <a:r>
              <a:rPr lang="uk-UA" dirty="0" smtClean="0"/>
              <a:t>Над презентацією працювала</a:t>
            </a:r>
            <a:br>
              <a:rPr lang="uk-UA" dirty="0" smtClean="0"/>
            </a:br>
            <a:r>
              <a:rPr lang="uk-UA" b="1" dirty="0" err="1" smtClean="0"/>
              <a:t>Петрушина</a:t>
            </a:r>
            <a:r>
              <a:rPr lang="uk-UA" b="1" dirty="0" smtClean="0"/>
              <a:t> Катерина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16143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3000">
        <p14:flash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914400" y="2132857"/>
            <a:ext cx="8229600" cy="472514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b="1" dirty="0" err="1"/>
              <a:t>Специфіка</a:t>
            </a:r>
            <a:r>
              <a:rPr lang="ru-RU" b="1" dirty="0"/>
              <a:t> </a:t>
            </a:r>
            <a:r>
              <a:rPr lang="ru-RU" b="1" dirty="0" err="1"/>
              <a:t>культури</a:t>
            </a:r>
            <a:r>
              <a:rPr lang="ru-RU" b="1" dirty="0"/>
              <a:t> </a:t>
            </a:r>
            <a:r>
              <a:rPr lang="ru-RU" b="1" dirty="0" err="1"/>
              <a:t>доби</a:t>
            </a:r>
            <a:r>
              <a:rPr lang="ru-RU" b="1" dirty="0"/>
              <a:t> </a:t>
            </a:r>
            <a:r>
              <a:rPr lang="ru-RU" b="1" dirty="0" err="1"/>
              <a:t>Відродження</a:t>
            </a:r>
            <a:r>
              <a:rPr lang="ru-RU" b="1" dirty="0"/>
              <a:t>:</a:t>
            </a:r>
          </a:p>
          <a:p>
            <a:r>
              <a:rPr lang="ru-RU" sz="3300" dirty="0" err="1" smtClean="0"/>
              <a:t>Відродження</a:t>
            </a:r>
            <a:r>
              <a:rPr lang="ru-RU" sz="3300" dirty="0" smtClean="0"/>
              <a:t> </a:t>
            </a:r>
            <a:r>
              <a:rPr lang="ru-RU" sz="3300" dirty="0" err="1"/>
              <a:t>інтересу</a:t>
            </a:r>
            <a:r>
              <a:rPr lang="ru-RU" sz="3300" dirty="0"/>
              <a:t> до </a:t>
            </a:r>
            <a:r>
              <a:rPr lang="ru-RU" sz="3300" dirty="0" err="1"/>
              <a:t>Античності</a:t>
            </a:r>
            <a:r>
              <a:rPr lang="ru-RU" sz="3300" dirty="0"/>
              <a:t>;</a:t>
            </a:r>
          </a:p>
          <a:p>
            <a:r>
              <a:rPr lang="ru-RU" sz="3300" dirty="0" err="1" smtClean="0"/>
              <a:t>Обґрунтування</a:t>
            </a:r>
            <a:r>
              <a:rPr lang="ru-RU" sz="3300" dirty="0" smtClean="0"/>
              <a:t> </a:t>
            </a:r>
            <a:r>
              <a:rPr lang="ru-RU" sz="3300" dirty="0"/>
              <a:t>права науки і </a:t>
            </a:r>
            <a:r>
              <a:rPr lang="ru-RU" sz="3300" dirty="0" err="1"/>
              <a:t>розуму</a:t>
            </a:r>
            <a:r>
              <a:rPr lang="ru-RU" sz="3300" dirty="0"/>
              <a:t> на </a:t>
            </a:r>
            <a:r>
              <a:rPr lang="ru-RU" sz="3300" dirty="0" err="1"/>
              <a:t>незалежність</a:t>
            </a:r>
            <a:r>
              <a:rPr lang="ru-RU" sz="3300" dirty="0"/>
              <a:t> </a:t>
            </a:r>
            <a:r>
              <a:rPr lang="ru-RU" sz="3300" dirty="0" err="1"/>
              <a:t>від</a:t>
            </a:r>
            <a:r>
              <a:rPr lang="ru-RU" sz="3300" dirty="0"/>
              <a:t> церкви;</a:t>
            </a:r>
          </a:p>
          <a:p>
            <a:r>
              <a:rPr lang="ru-RU" sz="3300" dirty="0" smtClean="0"/>
              <a:t>Антропоцентризм </a:t>
            </a:r>
            <a:r>
              <a:rPr lang="ru-RU" sz="3300" dirty="0" err="1"/>
              <a:t>замість</a:t>
            </a:r>
            <a:r>
              <a:rPr lang="ru-RU" sz="3300" dirty="0"/>
              <a:t> </a:t>
            </a:r>
            <a:r>
              <a:rPr lang="ru-RU" sz="3300" dirty="0" err="1"/>
              <a:t>теоцентризму</a:t>
            </a:r>
            <a:r>
              <a:rPr lang="ru-RU" sz="3300" dirty="0"/>
              <a:t>;</a:t>
            </a:r>
          </a:p>
          <a:p>
            <a:r>
              <a:rPr lang="ru-RU" sz="3300" dirty="0" err="1" smtClean="0"/>
              <a:t>Світський</a:t>
            </a:r>
            <a:r>
              <a:rPr lang="ru-RU" sz="3300" dirty="0" smtClean="0"/>
              <a:t> </a:t>
            </a:r>
            <a:r>
              <a:rPr lang="ru-RU" sz="3300" dirty="0"/>
              <a:t>характер </a:t>
            </a:r>
            <a:r>
              <a:rPr lang="ru-RU" sz="3300" dirty="0" err="1"/>
              <a:t>культури</a:t>
            </a:r>
            <a:r>
              <a:rPr lang="ru-RU" sz="3300" dirty="0"/>
              <a:t> та </a:t>
            </a:r>
            <a:r>
              <a:rPr lang="ru-RU" sz="3300" dirty="0" err="1"/>
              <a:t>літератури</a:t>
            </a:r>
            <a:r>
              <a:rPr lang="ru-RU" sz="3300" dirty="0"/>
              <a:t>;</a:t>
            </a:r>
          </a:p>
          <a:p>
            <a:r>
              <a:rPr lang="ru-RU" sz="3300" dirty="0" err="1" smtClean="0"/>
              <a:t>Спроби</a:t>
            </a:r>
            <a:r>
              <a:rPr lang="ru-RU" sz="3300" dirty="0" smtClean="0"/>
              <a:t> </a:t>
            </a:r>
            <a:r>
              <a:rPr lang="ru-RU" sz="3300" dirty="0" err="1"/>
              <a:t>компромісного</a:t>
            </a:r>
            <a:r>
              <a:rPr lang="ru-RU" sz="3300" dirty="0"/>
              <a:t> </a:t>
            </a:r>
            <a:r>
              <a:rPr lang="ru-RU" sz="3300" dirty="0" err="1"/>
              <a:t>поєднання</a:t>
            </a:r>
            <a:r>
              <a:rPr lang="ru-RU" sz="3300" dirty="0"/>
              <a:t> </a:t>
            </a:r>
            <a:r>
              <a:rPr lang="ru-RU" sz="3300" dirty="0" err="1"/>
              <a:t>надбання</a:t>
            </a:r>
            <a:r>
              <a:rPr lang="ru-RU" sz="3300" dirty="0"/>
              <a:t> </a:t>
            </a:r>
            <a:r>
              <a:rPr lang="ru-RU" sz="3300" dirty="0" err="1"/>
              <a:t>античності</a:t>
            </a:r>
            <a:r>
              <a:rPr lang="ru-RU" sz="3300" dirty="0"/>
              <a:t> </a:t>
            </a:r>
            <a:r>
              <a:rPr lang="ru-RU" sz="3300" dirty="0" err="1"/>
              <a:t>давньоримського</a:t>
            </a:r>
            <a:r>
              <a:rPr lang="ru-RU" sz="3300" dirty="0"/>
              <a:t> </a:t>
            </a:r>
            <a:r>
              <a:rPr lang="ru-RU" sz="3300" dirty="0" err="1"/>
              <a:t>варіанта</a:t>
            </a:r>
            <a:r>
              <a:rPr lang="ru-RU" sz="3300" dirty="0"/>
              <a:t> з </a:t>
            </a:r>
            <a:r>
              <a:rPr lang="ru-RU" sz="3300" dirty="0" err="1"/>
              <a:t>християнською</a:t>
            </a:r>
            <a:r>
              <a:rPr lang="ru-RU" sz="3300" dirty="0"/>
              <a:t> </a:t>
            </a:r>
            <a:r>
              <a:rPr lang="ru-RU" sz="3300" dirty="0" err="1"/>
              <a:t>ідеологією</a:t>
            </a:r>
            <a:r>
              <a:rPr lang="ru-RU" sz="3300" dirty="0"/>
              <a:t> католицизму.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22036" y="836712"/>
            <a:ext cx="8229600" cy="1143000"/>
          </a:xfrm>
        </p:spPr>
        <p:txBody>
          <a:bodyPr>
            <a:noAutofit/>
          </a:bodyPr>
          <a:lstStyle/>
          <a:p>
            <a:r>
              <a:rPr lang="vi-VN" sz="2000" dirty="0">
                <a:solidFill>
                  <a:srgbClr val="FF0000"/>
                </a:solidFill>
              </a:rPr>
              <a:t>Відродження</a:t>
            </a:r>
            <a:r>
              <a:rPr lang="vi-VN" sz="2000" dirty="0"/>
              <a:t>, або Ренеса́нс (фр. </a:t>
            </a:r>
            <a:r>
              <a:rPr lang="en-US" sz="2000" dirty="0"/>
              <a:t>Renaissance — «</a:t>
            </a:r>
            <a:r>
              <a:rPr lang="vi-VN" sz="2000" dirty="0"/>
              <a:t>Відродження») — культурно-філософський рух кінця Середньовіччя — початку Нового часу, що ґрунтувався на ідеалах гуманізму та орієнтувався на спадщину античності.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683762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7000">
        <p14:wheelReverse spokes="1"/>
      </p:transition>
    </mc:Choice>
    <mc:Fallback>
      <p:transition spd="slow"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14400" y="2060849"/>
            <a:ext cx="8229600" cy="504056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ru-RU" sz="3600" dirty="0" smtClean="0"/>
              <a:t> </a:t>
            </a:r>
            <a:r>
              <a:rPr lang="ru-RU" sz="3600" dirty="0" err="1" smtClean="0"/>
              <a:t>Протовідродження</a:t>
            </a:r>
            <a:r>
              <a:rPr lang="ru-RU" sz="3600" dirty="0" smtClean="0"/>
              <a:t> </a:t>
            </a:r>
            <a:r>
              <a:rPr lang="ru-RU" sz="3600" dirty="0"/>
              <a:t>( </a:t>
            </a:r>
            <a:r>
              <a:rPr lang="ru-RU" sz="3600" dirty="0" err="1"/>
              <a:t>Передвідродження</a:t>
            </a:r>
            <a:r>
              <a:rPr lang="ru-RU" sz="3600" dirty="0"/>
              <a:t>) (2-а половина </a:t>
            </a:r>
            <a:r>
              <a:rPr lang="en-US" sz="3600" dirty="0"/>
              <a:t>XIII </a:t>
            </a:r>
            <a:r>
              <a:rPr lang="ru-RU" sz="3600" dirty="0" err="1"/>
              <a:t>століття</a:t>
            </a:r>
            <a:r>
              <a:rPr lang="ru-RU" sz="3600" dirty="0"/>
              <a:t> — </a:t>
            </a:r>
            <a:r>
              <a:rPr lang="en-US" sz="3600" dirty="0"/>
              <a:t>XIV </a:t>
            </a:r>
            <a:r>
              <a:rPr lang="ru-RU" sz="3600" dirty="0" err="1"/>
              <a:t>століття</a:t>
            </a:r>
            <a:r>
              <a:rPr lang="ru-RU" sz="3600" dirty="0" smtClean="0"/>
              <a:t>);</a:t>
            </a:r>
          </a:p>
          <a:p>
            <a:pPr>
              <a:buFont typeface="Wingdings" pitchFamily="2" charset="2"/>
              <a:buChar char="q"/>
            </a:pPr>
            <a:r>
              <a:rPr lang="ru-RU" sz="3600" dirty="0" err="1" smtClean="0"/>
              <a:t>Раннє</a:t>
            </a:r>
            <a:r>
              <a:rPr lang="ru-RU" sz="3600" dirty="0" smtClean="0"/>
              <a:t> </a:t>
            </a:r>
            <a:r>
              <a:rPr lang="ru-RU" sz="3600" dirty="0" err="1"/>
              <a:t>Відродження</a:t>
            </a:r>
            <a:r>
              <a:rPr lang="ru-RU" sz="3600" dirty="0"/>
              <a:t> (1410/1425 </a:t>
            </a:r>
            <a:r>
              <a:rPr lang="ru-RU" sz="3600" dirty="0" err="1"/>
              <a:t>рр</a:t>
            </a:r>
            <a:r>
              <a:rPr lang="ru-RU" sz="3600" dirty="0"/>
              <a:t>. </a:t>
            </a:r>
            <a:r>
              <a:rPr lang="en-US" sz="3600" dirty="0"/>
              <a:t>XV  </a:t>
            </a:r>
            <a:r>
              <a:rPr lang="ru-RU" sz="3600" dirty="0"/>
              <a:t>ал. — </a:t>
            </a:r>
            <a:r>
              <a:rPr lang="ru-RU" sz="3600" dirty="0" err="1"/>
              <a:t>кінець</a:t>
            </a:r>
            <a:r>
              <a:rPr lang="ru-RU" sz="3600" dirty="0"/>
              <a:t> </a:t>
            </a:r>
            <a:r>
              <a:rPr lang="en-US" sz="3600" dirty="0"/>
              <a:t>XV </a:t>
            </a:r>
            <a:r>
              <a:rPr lang="ru-RU" sz="3600" dirty="0" err="1"/>
              <a:t>століття</a:t>
            </a:r>
            <a:r>
              <a:rPr lang="ru-RU" sz="3600" dirty="0" smtClean="0"/>
              <a:t>);</a:t>
            </a:r>
          </a:p>
          <a:p>
            <a:pPr>
              <a:buFont typeface="Wingdings" pitchFamily="2" charset="2"/>
              <a:buChar char="q"/>
            </a:pPr>
            <a:r>
              <a:rPr lang="ru-RU" sz="3600" dirty="0" err="1" smtClean="0"/>
              <a:t>Високе</a:t>
            </a:r>
            <a:r>
              <a:rPr lang="ru-RU" sz="3600" dirty="0" smtClean="0"/>
              <a:t> </a:t>
            </a:r>
            <a:r>
              <a:rPr lang="ru-RU" sz="3600" dirty="0" err="1"/>
              <a:t>Відродження</a:t>
            </a:r>
            <a:r>
              <a:rPr lang="ru-RU" sz="3600" dirty="0"/>
              <a:t> (</a:t>
            </a:r>
            <a:r>
              <a:rPr lang="ru-RU" sz="3600" dirty="0" err="1"/>
              <a:t>кінець</a:t>
            </a:r>
            <a:r>
              <a:rPr lang="ru-RU" sz="3600" dirty="0"/>
              <a:t> </a:t>
            </a:r>
            <a:r>
              <a:rPr lang="en-US" sz="3600" dirty="0"/>
              <a:t>XV — </a:t>
            </a:r>
            <a:r>
              <a:rPr lang="ru-RU" sz="3600" dirty="0" err="1"/>
              <a:t>перші</a:t>
            </a:r>
            <a:r>
              <a:rPr lang="ru-RU" sz="3600" dirty="0"/>
              <a:t> 20 </a:t>
            </a:r>
            <a:r>
              <a:rPr lang="ru-RU" sz="3600" dirty="0" err="1"/>
              <a:t>років</a:t>
            </a:r>
            <a:r>
              <a:rPr lang="ru-RU" sz="3600" dirty="0"/>
              <a:t> </a:t>
            </a:r>
            <a:r>
              <a:rPr lang="en-US" sz="3600" dirty="0"/>
              <a:t>XVI </a:t>
            </a:r>
            <a:r>
              <a:rPr lang="ru-RU" sz="3600" dirty="0" err="1"/>
              <a:t>століття</a:t>
            </a:r>
            <a:r>
              <a:rPr lang="ru-RU" sz="3600" dirty="0" smtClean="0"/>
              <a:t>);</a:t>
            </a:r>
          </a:p>
          <a:p>
            <a:pPr>
              <a:buFont typeface="Wingdings" pitchFamily="2" charset="2"/>
              <a:buChar char="q"/>
            </a:pPr>
            <a:r>
              <a:rPr lang="ru-RU" sz="3600" dirty="0" err="1" smtClean="0"/>
              <a:t>Пізнє</a:t>
            </a:r>
            <a:r>
              <a:rPr lang="ru-RU" sz="3600" dirty="0" smtClean="0"/>
              <a:t> </a:t>
            </a:r>
            <a:r>
              <a:rPr lang="ru-RU" sz="3600" dirty="0" err="1"/>
              <a:t>Відродження</a:t>
            </a:r>
            <a:r>
              <a:rPr lang="ru-RU" sz="3600" dirty="0"/>
              <a:t> (середина </a:t>
            </a:r>
            <a:r>
              <a:rPr lang="en-US" sz="3600" dirty="0"/>
              <a:t>XVI — 90-</a:t>
            </a:r>
            <a:r>
              <a:rPr lang="ru-RU" sz="3600" dirty="0"/>
              <a:t>і роки </a:t>
            </a:r>
            <a:r>
              <a:rPr lang="en-US" sz="3600" dirty="0"/>
              <a:t>XVI </a:t>
            </a:r>
            <a:r>
              <a:rPr lang="ru-RU" sz="3600" dirty="0" err="1"/>
              <a:t>століття</a:t>
            </a:r>
            <a:r>
              <a:rPr lang="ru-RU" sz="3600" dirty="0"/>
              <a:t>), </a:t>
            </a:r>
            <a:r>
              <a:rPr lang="ru-RU" sz="3600" dirty="0" err="1"/>
              <a:t>співіснування</a:t>
            </a:r>
            <a:r>
              <a:rPr lang="ru-RU" sz="3600" dirty="0"/>
              <a:t> з </a:t>
            </a:r>
            <a:r>
              <a:rPr lang="ru-RU" sz="3600" dirty="0" err="1"/>
              <a:t>маньєризмом</a:t>
            </a:r>
            <a:r>
              <a:rPr lang="ru-RU" sz="3600" dirty="0"/>
              <a:t>. В </a:t>
            </a:r>
            <a:r>
              <a:rPr lang="ru-RU" sz="3600" dirty="0" err="1"/>
              <a:t>архітектурі</a:t>
            </a:r>
            <a:r>
              <a:rPr lang="ru-RU" sz="3600" dirty="0"/>
              <a:t> — </a:t>
            </a:r>
            <a:r>
              <a:rPr lang="ru-RU" sz="3600" dirty="0" err="1"/>
              <a:t>виникнення</a:t>
            </a:r>
            <a:r>
              <a:rPr lang="ru-RU" sz="3600" dirty="0"/>
              <a:t> </a:t>
            </a:r>
            <a:r>
              <a:rPr lang="ru-RU" sz="3600" dirty="0" err="1" smtClean="0"/>
              <a:t>палладіанства</a:t>
            </a:r>
            <a:r>
              <a:rPr lang="ru-RU" sz="3600" dirty="0" smtClean="0"/>
              <a:t>;</a:t>
            </a:r>
          </a:p>
          <a:p>
            <a:pPr>
              <a:buFont typeface="Wingdings" pitchFamily="2" charset="2"/>
              <a:buChar char="q"/>
            </a:pPr>
            <a:r>
              <a:rPr lang="ru-RU" sz="3600" dirty="0" err="1" smtClean="0"/>
              <a:t>Північне</a:t>
            </a:r>
            <a:r>
              <a:rPr lang="ru-RU" sz="3600" dirty="0" smtClean="0"/>
              <a:t> </a:t>
            </a:r>
            <a:r>
              <a:rPr lang="ru-RU" sz="3600" dirty="0" err="1"/>
              <a:t>Відродження</a:t>
            </a:r>
            <a:r>
              <a:rPr lang="ru-RU" sz="3600" dirty="0"/>
              <a:t> — </a:t>
            </a:r>
            <a:r>
              <a:rPr lang="en-US" sz="3600" dirty="0"/>
              <a:t>XVI </a:t>
            </a:r>
            <a:r>
              <a:rPr lang="ru-RU" sz="3600" dirty="0" err="1"/>
              <a:t>століття</a:t>
            </a:r>
            <a:r>
              <a:rPr lang="ru-RU" sz="3600" dirty="0"/>
              <a:t>, </a:t>
            </a:r>
            <a:r>
              <a:rPr lang="ru-RU" sz="3600" dirty="0" err="1"/>
              <a:t>співіснування</a:t>
            </a:r>
            <a:r>
              <a:rPr lang="ru-RU" sz="3600" dirty="0"/>
              <a:t> з </a:t>
            </a:r>
            <a:r>
              <a:rPr lang="ru-RU" sz="3600" dirty="0" err="1"/>
              <a:t>північним</a:t>
            </a:r>
            <a:r>
              <a:rPr lang="ru-RU" sz="3600" dirty="0"/>
              <a:t> і </a:t>
            </a:r>
            <a:r>
              <a:rPr lang="ru-RU" sz="3600" dirty="0" err="1"/>
              <a:t>італійським</a:t>
            </a:r>
            <a:r>
              <a:rPr lang="ru-RU" sz="3600" dirty="0"/>
              <a:t> </a:t>
            </a:r>
            <a:r>
              <a:rPr lang="ru-RU" sz="3600" dirty="0" err="1"/>
              <a:t>маньєризмом</a:t>
            </a:r>
            <a:r>
              <a:rPr lang="ru-RU" sz="3600" dirty="0"/>
              <a:t>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Класифікація</a:t>
            </a:r>
            <a:r>
              <a:rPr lang="ru-RU" b="1" dirty="0"/>
              <a:t> </a:t>
            </a:r>
            <a:r>
              <a:rPr lang="ru-RU" b="1" dirty="0" err="1"/>
              <a:t>періодів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635571618"/>
      </p:ext>
    </p:extLst>
  </p:cSld>
  <p:clrMapOvr>
    <a:masterClrMapping/>
  </p:clrMapOvr>
  <p:transition spd="slow" advTm="10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772816"/>
            <a:ext cx="5472608" cy="469361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404664"/>
            <a:ext cx="8229600" cy="1440160"/>
          </a:xfrm>
        </p:spPr>
        <p:txBody>
          <a:bodyPr>
            <a:normAutofit/>
          </a:bodyPr>
          <a:lstStyle/>
          <a:p>
            <a:r>
              <a:rPr lang="ru-RU" sz="6000" b="1" dirty="0" err="1"/>
              <a:t>Живопис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3590302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3000">
        <p14:switch dir="r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914400" y="2708920"/>
            <a:ext cx="8229600" cy="414908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err="1"/>
              <a:t>Види</a:t>
            </a:r>
            <a:r>
              <a:rPr lang="ru-RU" b="1" dirty="0"/>
              <a:t> </a:t>
            </a:r>
            <a:r>
              <a:rPr lang="ru-RU" b="1" dirty="0" err="1"/>
              <a:t>живопису</a:t>
            </a:r>
            <a:r>
              <a:rPr lang="ru-RU" b="1" dirty="0"/>
              <a:t>:</a:t>
            </a:r>
          </a:p>
          <a:p>
            <a:r>
              <a:rPr lang="ru-RU" sz="3600" dirty="0" err="1" smtClean="0"/>
              <a:t>монументальний</a:t>
            </a:r>
            <a:r>
              <a:rPr lang="ru-RU" sz="3600" dirty="0"/>
              <a:t>; </a:t>
            </a:r>
          </a:p>
          <a:p>
            <a:r>
              <a:rPr lang="ru-RU" sz="3600" dirty="0" err="1" smtClean="0"/>
              <a:t>станковий</a:t>
            </a:r>
            <a:r>
              <a:rPr lang="ru-RU" sz="3600" dirty="0"/>
              <a:t>; </a:t>
            </a:r>
          </a:p>
          <a:p>
            <a:r>
              <a:rPr lang="ru-RU" sz="3600" dirty="0" err="1" smtClean="0"/>
              <a:t>декоративний</a:t>
            </a:r>
            <a:r>
              <a:rPr lang="ru-RU" sz="3600" dirty="0"/>
              <a:t>; </a:t>
            </a:r>
          </a:p>
          <a:p>
            <a:r>
              <a:rPr lang="ru-RU" sz="3600" dirty="0" err="1" smtClean="0"/>
              <a:t>декораційний</a:t>
            </a:r>
            <a:r>
              <a:rPr lang="ru-RU" sz="3600" dirty="0"/>
              <a:t>; </a:t>
            </a:r>
          </a:p>
          <a:p>
            <a:r>
              <a:rPr lang="ru-RU" sz="3600" dirty="0" err="1" smtClean="0"/>
              <a:t>мініатюра</a:t>
            </a:r>
            <a:r>
              <a:rPr lang="ru-RU" sz="3600" dirty="0"/>
              <a:t>.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99592" y="1000108"/>
            <a:ext cx="8244408" cy="1780820"/>
          </a:xfrm>
        </p:spPr>
        <p:txBody>
          <a:bodyPr>
            <a:noAutofit/>
          </a:bodyPr>
          <a:lstStyle/>
          <a:p>
            <a:r>
              <a:rPr lang="ru-RU" sz="2400" dirty="0" smtClean="0"/>
              <a:t>           </a:t>
            </a:r>
            <a:r>
              <a:rPr lang="ru-RU" sz="2400" b="1" dirty="0" err="1" smtClean="0"/>
              <a:t>Живо́пис</a:t>
            </a:r>
            <a:r>
              <a:rPr lang="ru-RU" sz="2400" b="1" dirty="0" smtClean="0"/>
              <a:t> </a:t>
            </a:r>
            <a:r>
              <a:rPr lang="ru-RU" sz="2400" dirty="0"/>
              <a:t>(</a:t>
            </a:r>
            <a:r>
              <a:rPr lang="ru-RU" sz="2400" dirty="0" err="1"/>
              <a:t>малярство</a:t>
            </a:r>
            <a:r>
              <a:rPr lang="ru-RU" sz="2400" dirty="0"/>
              <a:t>) — вид </a:t>
            </a:r>
            <a:r>
              <a:rPr lang="ru-RU" sz="2400" dirty="0" err="1"/>
              <a:t>образотворчого</a:t>
            </a:r>
            <a:r>
              <a:rPr lang="ru-RU" sz="2400" dirty="0"/>
              <a:t> </a:t>
            </a:r>
            <a:r>
              <a:rPr lang="ru-RU" sz="2400" dirty="0" err="1"/>
              <a:t>мистецтва</a:t>
            </a:r>
            <a:r>
              <a:rPr lang="ru-RU" sz="2400" dirty="0"/>
              <a:t>, </a:t>
            </a:r>
            <a:r>
              <a:rPr lang="ru-RU" sz="2400" dirty="0" err="1"/>
              <a:t>пов’язаний</a:t>
            </a:r>
            <a:r>
              <a:rPr lang="ru-RU" sz="2400" dirty="0"/>
              <a:t> з передачею </a:t>
            </a:r>
            <a:r>
              <a:rPr lang="ru-RU" sz="2400" dirty="0" err="1"/>
              <a:t>зорових</a:t>
            </a:r>
            <a:r>
              <a:rPr lang="ru-RU" sz="2400" dirty="0"/>
              <a:t> </a:t>
            </a:r>
            <a:r>
              <a:rPr lang="ru-RU" sz="2400" dirty="0" err="1"/>
              <a:t>образів</a:t>
            </a:r>
            <a:r>
              <a:rPr lang="ru-RU" sz="2400" dirty="0"/>
              <a:t> </a:t>
            </a:r>
            <a:r>
              <a:rPr lang="ru-RU" sz="2400" dirty="0" err="1"/>
              <a:t>нанесенням</a:t>
            </a:r>
            <a:r>
              <a:rPr lang="ru-RU" sz="2400" dirty="0"/>
              <a:t> </a:t>
            </a:r>
            <a:r>
              <a:rPr lang="ru-RU" sz="2400" dirty="0" err="1"/>
              <a:t>фарб</a:t>
            </a:r>
            <a:r>
              <a:rPr lang="ru-RU" sz="2400" dirty="0"/>
              <a:t> на </a:t>
            </a:r>
            <a:r>
              <a:rPr lang="ru-RU" sz="2400" dirty="0" err="1"/>
              <a:t>тверді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гнучкі</a:t>
            </a:r>
            <a:r>
              <a:rPr lang="ru-RU" sz="2400" dirty="0"/>
              <a:t> </a:t>
            </a:r>
            <a:r>
              <a:rPr lang="ru-RU" sz="2400" dirty="0" err="1"/>
              <a:t>поверхні</a:t>
            </a:r>
            <a:r>
              <a:rPr lang="ru-RU" sz="2400" dirty="0"/>
              <a:t>, а </a:t>
            </a:r>
            <a:r>
              <a:rPr lang="ru-RU" sz="2400" dirty="0" err="1"/>
              <a:t>також</a:t>
            </a:r>
            <a:r>
              <a:rPr lang="ru-RU" sz="2400" dirty="0"/>
              <a:t> твори </a:t>
            </a:r>
            <a:r>
              <a:rPr lang="ru-RU" sz="2400" dirty="0" err="1"/>
              <a:t>мистецтва</a:t>
            </a:r>
            <a:r>
              <a:rPr lang="ru-RU" sz="2400" dirty="0"/>
              <a:t>, </a:t>
            </a:r>
            <a:r>
              <a:rPr lang="ru-RU" sz="2400" dirty="0" err="1"/>
              <a:t>створені</a:t>
            </a:r>
            <a:r>
              <a:rPr lang="ru-RU" sz="2400" dirty="0"/>
              <a:t> таким способом.</a:t>
            </a:r>
          </a:p>
        </p:txBody>
      </p:sp>
    </p:spTree>
    <p:extLst>
      <p:ext uri="{BB962C8B-B14F-4D97-AF65-F5344CB8AC3E}">
        <p14:creationId xmlns:p14="http://schemas.microsoft.com/office/powerpoint/2010/main" val="1737772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10000">
        <p14:switch dir="l"/>
      </p:transition>
    </mc:Choice>
    <mc:Fallback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500034" y="260648"/>
            <a:ext cx="8229600" cy="31083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404664"/>
            <a:ext cx="4040188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71600" y="1196752"/>
            <a:ext cx="3525788" cy="4929411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err="1" smtClean="0"/>
              <a:t>Мистецькі</a:t>
            </a:r>
            <a:r>
              <a:rPr lang="ru-RU" b="1" dirty="0" smtClean="0"/>
              <a:t> </a:t>
            </a:r>
            <a:r>
              <a:rPr lang="ru-RU" b="1" dirty="0"/>
              <a:t>напрямки</a:t>
            </a:r>
          </a:p>
          <a:p>
            <a:r>
              <a:rPr lang="ru-RU" sz="2600" dirty="0" err="1" smtClean="0"/>
              <a:t>Академізм</a:t>
            </a:r>
            <a:endParaRPr lang="ru-RU" sz="2600" dirty="0"/>
          </a:p>
          <a:p>
            <a:r>
              <a:rPr lang="ru-RU" sz="2600" dirty="0" err="1" smtClean="0"/>
              <a:t>Ампір</a:t>
            </a:r>
            <a:endParaRPr lang="ru-RU" sz="2600" dirty="0"/>
          </a:p>
          <a:p>
            <a:r>
              <a:rPr lang="ru-RU" sz="2600" dirty="0" err="1" smtClean="0"/>
              <a:t>Бароко</a:t>
            </a:r>
            <a:endParaRPr lang="ru-RU" sz="2600" dirty="0"/>
          </a:p>
          <a:p>
            <a:r>
              <a:rPr lang="ru-RU" sz="2600" dirty="0" smtClean="0"/>
              <a:t>Готика</a:t>
            </a:r>
            <a:endParaRPr lang="ru-RU" sz="2600" dirty="0"/>
          </a:p>
          <a:p>
            <a:r>
              <a:rPr lang="ru-RU" sz="2600" dirty="0" err="1" smtClean="0"/>
              <a:t>Дадаїзм</a:t>
            </a:r>
            <a:endParaRPr lang="ru-RU" sz="2600" dirty="0"/>
          </a:p>
          <a:p>
            <a:r>
              <a:rPr lang="ru-RU" sz="2600" dirty="0" err="1" smtClean="0"/>
              <a:t>Імпресіонізм</a:t>
            </a:r>
            <a:endParaRPr lang="ru-RU" sz="2600" dirty="0"/>
          </a:p>
          <a:p>
            <a:r>
              <a:rPr lang="ru-RU" sz="2600" dirty="0" err="1" smtClean="0"/>
              <a:t>Класицизм</a:t>
            </a:r>
            <a:endParaRPr lang="ru-RU" sz="2600" dirty="0"/>
          </a:p>
          <a:p>
            <a:r>
              <a:rPr lang="ru-RU" sz="2600" dirty="0" err="1" smtClean="0"/>
              <a:t>Кубізм</a:t>
            </a:r>
            <a:endParaRPr lang="ru-RU" sz="2600" dirty="0"/>
          </a:p>
          <a:p>
            <a:r>
              <a:rPr lang="ru-RU" sz="2600" dirty="0" err="1" smtClean="0"/>
              <a:t>Натуралізм</a:t>
            </a:r>
            <a:endParaRPr lang="ru-RU" sz="2600" dirty="0"/>
          </a:p>
          <a:p>
            <a:r>
              <a:rPr lang="ru-RU" sz="2600" dirty="0" err="1" smtClean="0"/>
              <a:t>Романський</a:t>
            </a:r>
            <a:r>
              <a:rPr lang="ru-RU" sz="2600" dirty="0" smtClean="0"/>
              <a:t> </a:t>
            </a:r>
            <a:r>
              <a:rPr lang="ru-RU" sz="2600" dirty="0"/>
              <a:t>стиль </a:t>
            </a:r>
            <a:r>
              <a:rPr lang="ru-RU" sz="2600" dirty="0" err="1"/>
              <a:t>або</a:t>
            </a:r>
            <a:r>
              <a:rPr lang="ru-RU" sz="2600" dirty="0"/>
              <a:t> </a:t>
            </a:r>
            <a:r>
              <a:rPr lang="ru-RU" sz="2600" dirty="0" err="1"/>
              <a:t>романіка</a:t>
            </a:r>
            <a:endParaRPr lang="ru-RU" sz="2600" dirty="0"/>
          </a:p>
          <a:p>
            <a:r>
              <a:rPr lang="ru-RU" sz="2600" dirty="0" err="1" smtClean="0"/>
              <a:t>Реалізм</a:t>
            </a:r>
            <a:endParaRPr lang="ru-RU" sz="2600" dirty="0"/>
          </a:p>
          <a:p>
            <a:r>
              <a:rPr lang="ru-RU" sz="2600" dirty="0" err="1" smtClean="0"/>
              <a:t>Символізм</a:t>
            </a:r>
            <a:endParaRPr lang="ru-RU" sz="2600" dirty="0"/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72000" y="188640"/>
            <a:ext cx="4041775" cy="93687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124744"/>
            <a:ext cx="4041775" cy="500141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 err="1"/>
              <a:t>Жанри</a:t>
            </a:r>
            <a:r>
              <a:rPr lang="ru-RU" b="1" dirty="0"/>
              <a:t> </a:t>
            </a:r>
            <a:r>
              <a:rPr lang="ru-RU" b="1" dirty="0" err="1"/>
              <a:t>живопису</a:t>
            </a:r>
            <a:r>
              <a:rPr lang="ru-RU" b="1" dirty="0"/>
              <a:t>:</a:t>
            </a:r>
          </a:p>
          <a:p>
            <a:r>
              <a:rPr lang="ru-RU" sz="2600" dirty="0" err="1" smtClean="0"/>
              <a:t>Історичний</a:t>
            </a:r>
            <a:r>
              <a:rPr lang="ru-RU" sz="2600" dirty="0" smtClean="0"/>
              <a:t> </a:t>
            </a:r>
            <a:r>
              <a:rPr lang="ru-RU" sz="2600" dirty="0" err="1"/>
              <a:t>живопис</a:t>
            </a:r>
            <a:endParaRPr lang="ru-RU" sz="2600" dirty="0"/>
          </a:p>
          <a:p>
            <a:r>
              <a:rPr lang="ru-RU" sz="2600" dirty="0" err="1" smtClean="0"/>
              <a:t>Побутовий</a:t>
            </a:r>
            <a:r>
              <a:rPr lang="ru-RU" sz="2600" dirty="0" smtClean="0"/>
              <a:t> </a:t>
            </a:r>
            <a:r>
              <a:rPr lang="ru-RU" sz="2600" dirty="0"/>
              <a:t>жанр</a:t>
            </a:r>
          </a:p>
          <a:p>
            <a:r>
              <a:rPr lang="ru-RU" sz="2600" dirty="0" smtClean="0"/>
              <a:t>Натюрморт</a:t>
            </a:r>
            <a:endParaRPr lang="ru-RU" sz="2600" dirty="0"/>
          </a:p>
          <a:p>
            <a:r>
              <a:rPr lang="ru-RU" sz="2600" dirty="0" smtClean="0"/>
              <a:t>Портрет </a:t>
            </a:r>
            <a:endParaRPr lang="ru-RU" sz="2600" dirty="0"/>
          </a:p>
          <a:p>
            <a:r>
              <a:rPr lang="ru-RU" sz="2600" dirty="0" err="1" smtClean="0"/>
              <a:t>Ведута</a:t>
            </a:r>
            <a:endParaRPr lang="ru-RU" sz="2600" dirty="0"/>
          </a:p>
          <a:p>
            <a:r>
              <a:rPr lang="ru-RU" sz="2600" dirty="0" err="1" smtClean="0"/>
              <a:t>Анімалістичний</a:t>
            </a:r>
            <a:r>
              <a:rPr lang="ru-RU" sz="2600" dirty="0" smtClean="0"/>
              <a:t> </a:t>
            </a:r>
            <a:r>
              <a:rPr lang="ru-RU" sz="2600" dirty="0"/>
              <a:t>жанр</a:t>
            </a:r>
          </a:p>
          <a:p>
            <a:r>
              <a:rPr lang="ru-RU" sz="2600" dirty="0" smtClean="0"/>
              <a:t>Марина </a:t>
            </a:r>
            <a:r>
              <a:rPr lang="ru-RU" sz="2600" dirty="0"/>
              <a:t>(</a:t>
            </a:r>
            <a:r>
              <a:rPr lang="ru-RU" sz="2600" dirty="0" err="1"/>
              <a:t>морська</a:t>
            </a:r>
            <a:r>
              <a:rPr lang="ru-RU" sz="2600" dirty="0"/>
              <a:t> тематика)</a:t>
            </a:r>
          </a:p>
          <a:p>
            <a:r>
              <a:rPr lang="ru-RU" sz="2600" dirty="0" err="1" smtClean="0"/>
              <a:t>Анімація</a:t>
            </a:r>
            <a:endParaRPr lang="ru-RU" sz="2600" dirty="0"/>
          </a:p>
          <a:p>
            <a:r>
              <a:rPr lang="ru-RU" sz="2600" dirty="0" err="1" smtClean="0"/>
              <a:t>Іконопис</a:t>
            </a:r>
            <a:endParaRPr lang="ru-RU" sz="2600" dirty="0"/>
          </a:p>
          <a:p>
            <a:r>
              <a:rPr lang="ru-RU" sz="2600" dirty="0" smtClean="0"/>
              <a:t>Пейзаж</a:t>
            </a:r>
            <a:endParaRPr lang="ru-RU" sz="2600" dirty="0"/>
          </a:p>
          <a:p>
            <a:r>
              <a:rPr lang="ru-RU" sz="2600" dirty="0" err="1" smtClean="0"/>
              <a:t>Релігійна</a:t>
            </a:r>
            <a:r>
              <a:rPr lang="ru-RU" sz="2600" dirty="0" smtClean="0"/>
              <a:t> </a:t>
            </a:r>
            <a:r>
              <a:rPr lang="ru-RU" sz="2600" dirty="0"/>
              <a:t>картина (</a:t>
            </a:r>
            <a:r>
              <a:rPr lang="ru-RU" sz="2600" dirty="0" err="1"/>
              <a:t>біблійна</a:t>
            </a:r>
            <a:r>
              <a:rPr lang="ru-RU" sz="2600" dirty="0"/>
              <a:t> тематика)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0780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3000">
        <p14:flip dir="r"/>
      </p:transition>
    </mc:Choice>
    <mc:Fallback>
      <p:transition spd="slow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500"/>
                            </p:stCondLst>
                            <p:childTnLst>
                              <p:par>
                                <p:cTn id="1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060848"/>
            <a:ext cx="7704856" cy="479715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00" y="764704"/>
            <a:ext cx="8229600" cy="1378404"/>
          </a:xfrm>
        </p:spPr>
        <p:txBody>
          <a:bodyPr>
            <a:normAutofit fontScale="90000"/>
          </a:bodyPr>
          <a:lstStyle/>
          <a:p>
            <a:r>
              <a:rPr lang="ru-RU" b="1" dirty="0" err="1"/>
              <a:t>Німеччина</a:t>
            </a:r>
            <a:r>
              <a:rPr lang="ru-RU" b="1" dirty="0"/>
              <a:t> у </a:t>
            </a:r>
            <a:r>
              <a:rPr lang="ru-RU" b="1" dirty="0" err="1"/>
              <a:t>добу</a:t>
            </a:r>
            <a:r>
              <a:rPr lang="ru-RU" b="1" dirty="0"/>
              <a:t> </a:t>
            </a:r>
            <a:r>
              <a:rPr lang="ru-RU" b="1" dirty="0" err="1"/>
              <a:t>Відродження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214146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>
        <p14:prism isContent="1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TS102425414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TS102425414</Template>
  <TotalTime>104</TotalTime>
  <Words>1022</Words>
  <Application>Microsoft Office PowerPoint</Application>
  <PresentationFormat>Экран (4:3)</PresentationFormat>
  <Paragraphs>114</Paragraphs>
  <Slides>33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TS102425414</vt:lpstr>
      <vt:lpstr>Живопис Німеччини епохи Відродження</vt:lpstr>
      <vt:lpstr>Зміст:</vt:lpstr>
      <vt:lpstr>Відродження</vt:lpstr>
      <vt:lpstr>Відродження, або Ренеса́нс (фр. Renaissance — «Відродження») — культурно-філософський рух кінця Середньовіччя — початку Нового часу, що ґрунтувався на ідеалах гуманізму та орієнтувався на спадщину античності.</vt:lpstr>
      <vt:lpstr>Класифікація періодів</vt:lpstr>
      <vt:lpstr>Живопис</vt:lpstr>
      <vt:lpstr>           Живо́пис (малярство) — вид образотворчого мистецтва, пов’язаний з передачею зорових образів нанесенням фарб на тверді або гнучкі поверхні, а також твори мистецтва, створені таким способом.</vt:lpstr>
      <vt:lpstr>Презентация PowerPoint</vt:lpstr>
      <vt:lpstr>Німеччина у добу Відродження</vt:lpstr>
      <vt:lpstr>Мистецтво німецького Відродження багато в чому близько нідерландському ; в ньому те ж розвинене почуття індивідуального , то ж сприйняття явищ життя в тісному взаємозв’язку з навколишнім середовищем. Це визначає особливе значення пейзажу і інтер’єру у вирішенні емоційного ладу образів. Пластичне розуміння форм поєднується з емоційним мальовничим вирішенням проблем світла і тональності , що має важливе значення для розкриття взаємозв’язку явищ , було найважливішим завоюванням німецької школи 16 століття.</vt:lpstr>
      <vt:lpstr>Живописні традиції Німеччини</vt:lpstr>
      <vt:lpstr>Презентация PowerPoint</vt:lpstr>
      <vt:lpstr>Альбрехт Дюрер</vt:lpstr>
      <vt:lpstr>У п'ятнадцятому столітті стародавній живопис Німеччини мав міцний зв'язок з церквою , тому вівтарні композиції у творчості більшості німецьких майстрів займали головне місце. При цьому станкові картини тут цінувалися не так високо, тому виготовлялися набагато рідше. Кілька наївні зображення Мадонни , Христа , ангелів і святих спостерігалися в творах відомого німецького художника Стефана Лохнера  Роботи скульптора і живописця Ханса Мульчери відзначені зверненням до народних традицій . Особливо цей напрям проглядалося в його Вурцахському вівтарі , злегка грубуваті святі якого мали багато спільного з німецькими селянами.  </vt:lpstr>
      <vt:lpstr>Найвідоміші роботи</vt:lpstr>
      <vt:lpstr>Презентация PowerPoint</vt:lpstr>
      <vt:lpstr>Стефан Лохнер</vt:lpstr>
      <vt:lpstr>Презентация PowerPoint</vt:lpstr>
      <vt:lpstr>Найвідоміші роботи</vt:lpstr>
      <vt:lpstr>Конрад Виц</vt:lpstr>
      <vt:lpstr>Найвідоміші твори:</vt:lpstr>
      <vt:lpstr>Альбрехт Альтдорфер</vt:lpstr>
      <vt:lpstr>Найвідоміші роботи</vt:lpstr>
      <vt:lpstr>Презентация PowerPoint</vt:lpstr>
      <vt:lpstr>Презентация PowerPoint</vt:lpstr>
      <vt:lpstr>Найвідоміші роботи</vt:lpstr>
      <vt:lpstr>Презентация PowerPoint</vt:lpstr>
      <vt:lpstr>Міхаель Пахер</vt:lpstr>
      <vt:lpstr>Найвідоміші роботи</vt:lpstr>
      <vt:lpstr>Презентация PowerPoint</vt:lpstr>
      <vt:lpstr>Найвідоміші роботи</vt:lpstr>
      <vt:lpstr>Презентация PowerPoint</vt:lpstr>
      <vt:lpstr>Над презентацією працювала Петрушина Катерина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Живопис Німеччини епохи Відродження</dc:title>
  <dc:creator>user</dc:creator>
  <cp:lastModifiedBy>user</cp:lastModifiedBy>
  <cp:revision>12</cp:revision>
  <dcterms:created xsi:type="dcterms:W3CDTF">2014-03-19T13:29:39Z</dcterms:created>
  <dcterms:modified xsi:type="dcterms:W3CDTF">2014-03-19T15:41:23Z</dcterms:modified>
</cp:coreProperties>
</file>