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85" r:id="rId11"/>
    <p:sldId id="284" r:id="rId12"/>
    <p:sldId id="287" r:id="rId13"/>
    <p:sldId id="267" r:id="rId14"/>
    <p:sldId id="268" r:id="rId15"/>
    <p:sldId id="269" r:id="rId16"/>
    <p:sldId id="291" r:id="rId17"/>
    <p:sldId id="273" r:id="rId18"/>
    <p:sldId id="272" r:id="rId19"/>
    <p:sldId id="274" r:id="rId20"/>
    <p:sldId id="275" r:id="rId21"/>
    <p:sldId id="277" r:id="rId22"/>
    <p:sldId id="280" r:id="rId23"/>
    <p:sldId id="279" r:id="rId24"/>
    <p:sldId id="283" r:id="rId25"/>
    <p:sldId id="281" r:id="rId26"/>
    <p:sldId id="288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BA6CA3D-6825-43FD-82E0-4451E02E972B}" type="datetimeFigureOut">
              <a:rPr lang="uk-UA" smtClean="0"/>
              <a:t>05.02.2015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5CBAAE4-B805-41CA-B861-3CF3A57BD53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869160"/>
            <a:ext cx="1981200" cy="1828800"/>
          </a:xfrm>
        </p:spPr>
        <p:txBody>
          <a:bodyPr/>
          <a:lstStyle/>
          <a:p>
            <a:r>
              <a:rPr lang="uk-UA" dirty="0" smtClean="0"/>
              <a:t>Виконали учениці 11-Б класу Трофименко М., </a:t>
            </a:r>
            <a:r>
              <a:rPr lang="uk-UA" dirty="0" err="1" smtClean="0"/>
              <a:t>Жолуб</a:t>
            </a:r>
            <a:r>
              <a:rPr lang="uk-UA" dirty="0" smtClean="0"/>
              <a:t> В.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6408712" cy="1231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тему: </a:t>
            </a:r>
            <a:br>
              <a:rPr lang="uk-UA" dirty="0" smtClean="0"/>
            </a:br>
            <a:r>
              <a:rPr lang="uk-UA" dirty="0" smtClean="0"/>
              <a:t>«Розвиток Болгарії після Другої світової війни»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996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59344"/>
            <a:ext cx="6324600" cy="1645920"/>
          </a:xfrm>
        </p:spPr>
        <p:txBody>
          <a:bodyPr/>
          <a:lstStyle/>
          <a:p>
            <a:r>
              <a:rPr lang="uk-UA" dirty="0"/>
              <a:t>Початок 80-х </a:t>
            </a:r>
            <a:r>
              <a:rPr lang="en-US" dirty="0" smtClean="0"/>
              <a:t>pp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21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19070"/>
            <a:ext cx="8758589" cy="4662257"/>
          </a:xfrm>
        </p:spPr>
        <p:txBody>
          <a:bodyPr>
            <a:normAutofit lnSpcReduction="10000"/>
          </a:bodyPr>
          <a:lstStyle/>
          <a:p>
            <a:r>
              <a:rPr lang="uk-UA" sz="1400" dirty="0" smtClean="0"/>
              <a:t> </a:t>
            </a:r>
            <a:r>
              <a:rPr lang="uk-UA" sz="1400" dirty="0"/>
              <a:t>Виробництво почало відставати від потреб суспільства.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Відбувалося падіння темпів економічного зростання.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Гострі проблеми виникли в сільському господарстві.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У країні відчувалася нестача продовольства.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3 середини 80-х </a:t>
            </a:r>
            <a:r>
              <a:rPr lang="en-US" sz="1400" dirty="0"/>
              <a:t>pp. </a:t>
            </a:r>
            <a:r>
              <a:rPr lang="uk-UA" sz="1400" dirty="0"/>
              <a:t>Болгарія була змушена імпортувати зерно та іншу сільськогосподарську продукцію.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Зростала зовнішня заборгованість, яка становила 11 </a:t>
            </a:r>
            <a:r>
              <a:rPr lang="uk-UA" sz="1400" dirty="0" err="1"/>
              <a:t>млрд</a:t>
            </a:r>
            <a:r>
              <a:rPr lang="uk-UA" sz="1400" dirty="0"/>
              <a:t> доларів.</a:t>
            </a:r>
          </a:p>
          <a:p>
            <a:r>
              <a:rPr lang="uk-UA" sz="1400" dirty="0" smtClean="0"/>
              <a:t> </a:t>
            </a:r>
            <a:r>
              <a:rPr lang="uk-UA" sz="1400" dirty="0"/>
              <a:t>Загострило ситуацію в країні і рішення </a:t>
            </a:r>
            <a:r>
              <a:rPr lang="uk-UA" sz="1400" dirty="0" err="1"/>
              <a:t>Живкова</a:t>
            </a:r>
            <a:r>
              <a:rPr lang="uk-UA" sz="1400" dirty="0"/>
              <a:t> у 1984 році асимілювати турецьке населення півдня Болгарії (1 млн. з 9 млн. жителів країни): туркам примусом нав'язувалися болгарські прізвища. їм заборонялося використовувати турецьку мову в громадських місцях, носити традиційний турецький одяг, відправляти релігійні обряди, читати турецькі газети. Проводилася так звана “</a:t>
            </a:r>
            <a:r>
              <a:rPr lang="uk-UA" sz="1400" dirty="0" err="1"/>
              <a:t>болгаризація</a:t>
            </a:r>
            <a:r>
              <a:rPr lang="uk-UA" sz="1400" dirty="0"/>
              <a:t>" етнічних турків. Це викликало невдоволення турецького населення, яке проживало в Болгарії. Почався виїзд їх до Туреччини, США та Австралії. Всього виїхало майже 300 тис. турків.</a:t>
            </a:r>
          </a:p>
          <a:p>
            <a:r>
              <a:rPr lang="uk-UA" sz="1400" dirty="0" smtClean="0"/>
              <a:t>Знижувався </a:t>
            </a:r>
            <a:r>
              <a:rPr lang="uk-UA" sz="1400" dirty="0"/>
              <a:t>життєвий рівень населення.</a:t>
            </a:r>
          </a:p>
          <a:p>
            <a:endParaRPr lang="uk-UA" sz="1400" dirty="0" smtClean="0"/>
          </a:p>
          <a:p>
            <a:pPr marL="45720" indent="0">
              <a:buNone/>
            </a:pPr>
            <a:r>
              <a:rPr lang="uk-UA" sz="1400" b="1" dirty="0" err="1"/>
              <a:t>Живков</a:t>
            </a:r>
            <a:r>
              <a:rPr lang="uk-UA" sz="1400" b="1" dirty="0"/>
              <a:t>, як і інші керівники-диктатори соціалізму негативно поставився до Горбачовської перебудови в СРСР, але в суспільстві усвідомлювалась необхідність рішучих реформ.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Уповільнення</a:t>
            </a:r>
            <a:r>
              <a:rPr lang="ru-RU" sz="2400" dirty="0"/>
              <a:t> </a:t>
            </a:r>
            <a:r>
              <a:rPr lang="ru-RU" sz="2400" dirty="0" err="1"/>
              <a:t>темпів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та </a:t>
            </a:r>
            <a:r>
              <a:rPr lang="ru-RU" sz="2400" dirty="0" err="1"/>
              <a:t>назрівання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соціально-економічної</a:t>
            </a:r>
            <a:r>
              <a:rPr lang="ru-RU" sz="2400" dirty="0"/>
              <a:t> </a:t>
            </a:r>
            <a:r>
              <a:rPr lang="ru-RU" sz="2400" dirty="0" err="1" smtClean="0"/>
              <a:t>кризи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1364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844824"/>
            <a:ext cx="6094294" cy="4662257"/>
          </a:xfrm>
        </p:spPr>
        <p:txBody>
          <a:bodyPr>
            <a:normAutofit/>
          </a:bodyPr>
          <a:lstStyle/>
          <a:p>
            <a:pPr marL="45720" lvl="0">
              <a:buClr>
                <a:srgbClr val="C66951"/>
              </a:buClr>
            </a:pPr>
            <a:r>
              <a:rPr lang="ru-RU" sz="1400" dirty="0">
                <a:solidFill>
                  <a:srgbClr val="534949"/>
                </a:solidFill>
              </a:rPr>
              <a:t>У </a:t>
            </a:r>
            <a:r>
              <a:rPr lang="ru-RU" sz="1400" dirty="0" err="1">
                <a:solidFill>
                  <a:srgbClr val="534949"/>
                </a:solidFill>
              </a:rPr>
              <a:t>листопаді</a:t>
            </a:r>
            <a:r>
              <a:rPr lang="ru-RU" sz="1400" dirty="0">
                <a:solidFill>
                  <a:srgbClr val="534949"/>
                </a:solidFill>
              </a:rPr>
              <a:t> 1989 р. </a:t>
            </a:r>
            <a:r>
              <a:rPr lang="ru-RU" sz="1400" dirty="0" err="1">
                <a:solidFill>
                  <a:srgbClr val="534949"/>
                </a:solidFill>
              </a:rPr>
              <a:t>Тодора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Живкова</a:t>
            </a:r>
            <a:r>
              <a:rPr lang="ru-RU" sz="1400" dirty="0">
                <a:solidFill>
                  <a:srgbClr val="534949"/>
                </a:solidFill>
              </a:rPr>
              <a:t>, </a:t>
            </a:r>
            <a:r>
              <a:rPr lang="ru-RU" sz="1400" dirty="0" err="1">
                <a:solidFill>
                  <a:srgbClr val="534949"/>
                </a:solidFill>
              </a:rPr>
              <a:t>який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керував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країною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протягом</a:t>
            </a:r>
            <a:r>
              <a:rPr lang="ru-RU" sz="1400" dirty="0">
                <a:solidFill>
                  <a:srgbClr val="534949"/>
                </a:solidFill>
              </a:rPr>
              <a:t> 35 </a:t>
            </a:r>
            <a:r>
              <a:rPr lang="ru-RU" sz="1400" dirty="0" err="1">
                <a:solidFill>
                  <a:srgbClr val="534949"/>
                </a:solidFill>
              </a:rPr>
              <a:t>років</a:t>
            </a:r>
            <a:r>
              <a:rPr lang="ru-RU" sz="1400" dirty="0">
                <a:solidFill>
                  <a:srgbClr val="534949"/>
                </a:solidFill>
              </a:rPr>
              <a:t>, </a:t>
            </a:r>
            <a:r>
              <a:rPr lang="ru-RU" sz="1400" dirty="0" err="1">
                <a:solidFill>
                  <a:srgbClr val="534949"/>
                </a:solidFill>
              </a:rPr>
              <a:t>усунули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від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влади</a:t>
            </a:r>
            <a:r>
              <a:rPr lang="ru-RU" sz="1400" dirty="0">
                <a:solidFill>
                  <a:srgbClr val="534949"/>
                </a:solidFill>
              </a:rPr>
              <a:t>. На </a:t>
            </a:r>
            <a:r>
              <a:rPr lang="ru-RU" sz="1400" dirty="0" err="1">
                <a:solidFill>
                  <a:srgbClr val="534949"/>
                </a:solidFill>
              </a:rPr>
              <a:t>пленумі</a:t>
            </a:r>
            <a:r>
              <a:rPr lang="ru-RU" sz="1400" dirty="0">
                <a:solidFill>
                  <a:srgbClr val="534949"/>
                </a:solidFill>
              </a:rPr>
              <a:t> ЦК БКП </a:t>
            </a:r>
            <a:r>
              <a:rPr lang="ru-RU" sz="1400" dirty="0" err="1">
                <a:solidFill>
                  <a:srgbClr val="534949"/>
                </a:solidFill>
              </a:rPr>
              <a:t>Живков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був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звинувачений</a:t>
            </a:r>
            <a:r>
              <a:rPr lang="ru-RU" sz="1400" dirty="0">
                <a:solidFill>
                  <a:srgbClr val="534949"/>
                </a:solidFill>
              </a:rPr>
              <a:t> у </a:t>
            </a:r>
            <a:r>
              <a:rPr lang="ru-RU" sz="1400" dirty="0" err="1">
                <a:solidFill>
                  <a:srgbClr val="534949"/>
                </a:solidFill>
              </a:rPr>
              <a:t>злочинних</a:t>
            </a:r>
            <a:r>
              <a:rPr lang="ru-RU" sz="1400" dirty="0">
                <a:solidFill>
                  <a:srgbClr val="534949"/>
                </a:solidFill>
              </a:rPr>
              <a:t> методах </a:t>
            </a:r>
            <a:r>
              <a:rPr lang="ru-RU" sz="1400" dirty="0" err="1">
                <a:solidFill>
                  <a:srgbClr val="534949"/>
                </a:solidFill>
              </a:rPr>
              <a:t>керівництва</a:t>
            </a:r>
            <a:r>
              <a:rPr lang="ru-RU" sz="1400" dirty="0">
                <a:solidFill>
                  <a:srgbClr val="534949"/>
                </a:solidFill>
              </a:rPr>
              <a:t> і </a:t>
            </a:r>
            <a:r>
              <a:rPr lang="ru-RU" sz="1400" dirty="0" err="1">
                <a:solidFill>
                  <a:srgbClr val="534949"/>
                </a:solidFill>
              </a:rPr>
              <a:t>вимушений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був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піти</a:t>
            </a:r>
            <a:r>
              <a:rPr lang="ru-RU" sz="1400" dirty="0">
                <a:solidFill>
                  <a:srgbClr val="534949"/>
                </a:solidFill>
              </a:rPr>
              <a:t> у </a:t>
            </a:r>
            <a:r>
              <a:rPr lang="ru-RU" sz="1400" dirty="0" err="1">
                <a:solidFill>
                  <a:srgbClr val="534949"/>
                </a:solidFill>
              </a:rPr>
              <a:t>відставку</a:t>
            </a:r>
            <a:r>
              <a:rPr lang="ru-RU" sz="1400" dirty="0">
                <a:solidFill>
                  <a:srgbClr val="534949"/>
                </a:solidFill>
              </a:rPr>
              <a:t>. </a:t>
            </a:r>
          </a:p>
          <a:p>
            <a:pPr marL="45720" lvl="0">
              <a:buClr>
                <a:srgbClr val="C66951"/>
              </a:buClr>
            </a:pPr>
            <a:endParaRPr lang="ru-RU" sz="1400" dirty="0">
              <a:solidFill>
                <a:srgbClr val="534949"/>
              </a:solidFill>
            </a:endParaRPr>
          </a:p>
          <a:p>
            <a:pPr marL="45720" lvl="0">
              <a:buClr>
                <a:srgbClr val="C66951"/>
              </a:buClr>
            </a:pPr>
            <a:r>
              <a:rPr lang="ru-RU" sz="1400" dirty="0">
                <a:solidFill>
                  <a:srgbClr val="534949"/>
                </a:solidFill>
              </a:rPr>
              <a:t>У 1990 р. Т. </a:t>
            </a:r>
            <a:r>
              <a:rPr lang="ru-RU" sz="1400" dirty="0" err="1">
                <a:solidFill>
                  <a:srgbClr val="534949"/>
                </a:solidFill>
              </a:rPr>
              <a:t>Живкова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було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заарештовано</a:t>
            </a:r>
            <a:r>
              <a:rPr lang="ru-RU" sz="1400" dirty="0">
                <a:solidFill>
                  <a:srgbClr val="534949"/>
                </a:solidFill>
              </a:rPr>
              <a:t>. </a:t>
            </a:r>
            <a:r>
              <a:rPr lang="ru-RU" sz="1400" dirty="0" err="1">
                <a:solidFill>
                  <a:srgbClr val="534949"/>
                </a:solidFill>
              </a:rPr>
              <a:t>Почалося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слідство</a:t>
            </a:r>
            <a:r>
              <a:rPr lang="ru-RU" sz="1400" dirty="0">
                <a:solidFill>
                  <a:srgbClr val="534949"/>
                </a:solidFill>
              </a:rPr>
              <a:t>, яке </a:t>
            </a:r>
            <a:r>
              <a:rPr lang="ru-RU" sz="1400" dirty="0" err="1">
                <a:solidFill>
                  <a:srgbClr val="534949"/>
                </a:solidFill>
              </a:rPr>
              <a:t>тривало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досить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довго</a:t>
            </a:r>
            <a:r>
              <a:rPr lang="ru-RU" sz="1400" dirty="0">
                <a:solidFill>
                  <a:srgbClr val="534949"/>
                </a:solidFill>
              </a:rPr>
              <a:t>. </a:t>
            </a:r>
          </a:p>
          <a:p>
            <a:pPr marL="45720" lvl="0">
              <a:buClr>
                <a:srgbClr val="C66951"/>
              </a:buClr>
            </a:pPr>
            <a:endParaRPr lang="ru-RU" sz="1400" dirty="0">
              <a:solidFill>
                <a:srgbClr val="534949"/>
              </a:solidFill>
            </a:endParaRPr>
          </a:p>
          <a:p>
            <a:pPr marL="45720" lvl="0">
              <a:buClr>
                <a:srgbClr val="C66951"/>
              </a:buClr>
            </a:pPr>
            <a:r>
              <a:rPr lang="ru-RU" sz="1400" dirty="0">
                <a:solidFill>
                  <a:srgbClr val="534949"/>
                </a:solidFill>
              </a:rPr>
              <a:t>У 1992 р. </a:t>
            </a:r>
            <a:r>
              <a:rPr lang="ru-RU" sz="1400" dirty="0" err="1">
                <a:solidFill>
                  <a:srgbClr val="534949"/>
                </a:solidFill>
              </a:rPr>
              <a:t>було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засуджено</a:t>
            </a:r>
            <a:r>
              <a:rPr lang="ru-RU" sz="1400" dirty="0">
                <a:solidFill>
                  <a:srgbClr val="534949"/>
                </a:solidFill>
              </a:rPr>
              <a:t> на </a:t>
            </a:r>
            <a:r>
              <a:rPr lang="ru-RU" sz="1400" dirty="0" err="1">
                <a:solidFill>
                  <a:srgbClr val="534949"/>
                </a:solidFill>
              </a:rPr>
              <a:t>сім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років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позбавлення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волі</a:t>
            </a:r>
            <a:r>
              <a:rPr lang="ru-RU" sz="1400" dirty="0">
                <a:solidFill>
                  <a:srgbClr val="534949"/>
                </a:solidFill>
              </a:rPr>
              <a:t> за </a:t>
            </a:r>
            <a:r>
              <a:rPr lang="ru-RU" sz="1400" dirty="0" err="1">
                <a:solidFill>
                  <a:srgbClr val="534949"/>
                </a:solidFill>
              </a:rPr>
              <a:t>зловживання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владою</a:t>
            </a:r>
            <a:r>
              <a:rPr lang="ru-RU" sz="1400" dirty="0">
                <a:solidFill>
                  <a:srgbClr val="534949"/>
                </a:solidFill>
              </a:rPr>
              <a:t> і </a:t>
            </a:r>
            <a:r>
              <a:rPr lang="ru-RU" sz="1400" dirty="0" err="1">
                <a:solidFill>
                  <a:srgbClr val="534949"/>
                </a:solidFill>
              </a:rPr>
              <a:t>заподіяння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збитків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державі</a:t>
            </a:r>
            <a:r>
              <a:rPr lang="ru-RU" sz="1400" dirty="0">
                <a:solidFill>
                  <a:srgbClr val="534949"/>
                </a:solidFill>
              </a:rPr>
              <a:t>. </a:t>
            </a:r>
            <a:r>
              <a:rPr lang="ru-RU" sz="1400" dirty="0" err="1">
                <a:solidFill>
                  <a:srgbClr val="534949"/>
                </a:solidFill>
              </a:rPr>
              <a:t>Мірою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покарання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була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підписка</a:t>
            </a:r>
            <a:r>
              <a:rPr lang="ru-RU" sz="1400" dirty="0">
                <a:solidFill>
                  <a:srgbClr val="534949"/>
                </a:solidFill>
              </a:rPr>
              <a:t> про </a:t>
            </a:r>
            <a:r>
              <a:rPr lang="ru-RU" sz="1400" dirty="0" err="1">
                <a:solidFill>
                  <a:srgbClr val="534949"/>
                </a:solidFill>
              </a:rPr>
              <a:t>невиїзд</a:t>
            </a:r>
            <a:r>
              <a:rPr lang="ru-RU" sz="1400" dirty="0">
                <a:solidFill>
                  <a:srgbClr val="534949"/>
                </a:solidFill>
              </a:rPr>
              <a:t>. </a:t>
            </a:r>
          </a:p>
          <a:p>
            <a:pPr marL="45720" lvl="0">
              <a:buClr>
                <a:srgbClr val="C66951"/>
              </a:buClr>
            </a:pPr>
            <a:endParaRPr lang="ru-RU" sz="1400" dirty="0">
              <a:solidFill>
                <a:srgbClr val="534949"/>
              </a:solidFill>
            </a:endParaRPr>
          </a:p>
          <a:p>
            <a:pPr marL="45720" lvl="0">
              <a:buClr>
                <a:srgbClr val="C66951"/>
              </a:buClr>
            </a:pPr>
            <a:r>
              <a:rPr lang="ru-RU" sz="1400" dirty="0" err="1">
                <a:solidFill>
                  <a:srgbClr val="534949"/>
                </a:solidFill>
              </a:rPr>
              <a:t>Падіння</a:t>
            </a:r>
            <a:r>
              <a:rPr lang="ru-RU" sz="1400" dirty="0">
                <a:solidFill>
                  <a:srgbClr val="534949"/>
                </a:solidFill>
              </a:rPr>
              <a:t> авторитарного режиму </a:t>
            </a:r>
            <a:r>
              <a:rPr lang="ru-RU" sz="1400" dirty="0" err="1">
                <a:solidFill>
                  <a:srgbClr val="534949"/>
                </a:solidFill>
              </a:rPr>
              <a:t>Живкова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сприяло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поступовій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ліквідації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монополії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компартії</a:t>
            </a:r>
            <a:r>
              <a:rPr lang="ru-RU" sz="1400" dirty="0">
                <a:solidFill>
                  <a:srgbClr val="534949"/>
                </a:solidFill>
              </a:rPr>
              <a:t> на </a:t>
            </a:r>
            <a:r>
              <a:rPr lang="ru-RU" sz="1400" dirty="0" err="1">
                <a:solidFill>
                  <a:srgbClr val="534949"/>
                </a:solidFill>
              </a:rPr>
              <a:t>владу</a:t>
            </a:r>
            <a:r>
              <a:rPr lang="ru-RU" sz="1400" dirty="0">
                <a:solidFill>
                  <a:srgbClr val="534949"/>
                </a:solidFill>
              </a:rPr>
              <a:t>, в </a:t>
            </a:r>
            <a:r>
              <a:rPr lang="ru-RU" sz="1400" dirty="0" err="1">
                <a:solidFill>
                  <a:srgbClr val="534949"/>
                </a:solidFill>
              </a:rPr>
              <a:t>якій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відбулися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радикальні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зміни</a:t>
            </a:r>
            <a:r>
              <a:rPr lang="ru-RU" sz="1400" dirty="0">
                <a:solidFill>
                  <a:srgbClr val="534949"/>
                </a:solidFill>
              </a:rPr>
              <a:t> і з початку 1990 року вона стала </a:t>
            </a:r>
            <a:r>
              <a:rPr lang="ru-RU" sz="1400" dirty="0" err="1">
                <a:solidFill>
                  <a:srgbClr val="534949"/>
                </a:solidFill>
              </a:rPr>
              <a:t>називатись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Болгарською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соціалістичною</a:t>
            </a:r>
            <a:r>
              <a:rPr lang="ru-RU" sz="1400" dirty="0">
                <a:solidFill>
                  <a:srgbClr val="534949"/>
                </a:solidFill>
              </a:rPr>
              <a:t> </a:t>
            </a:r>
            <a:r>
              <a:rPr lang="ru-RU" sz="1400" dirty="0" err="1">
                <a:solidFill>
                  <a:srgbClr val="534949"/>
                </a:solidFill>
              </a:rPr>
              <a:t>партією</a:t>
            </a:r>
            <a:r>
              <a:rPr lang="ru-RU" sz="1400" dirty="0">
                <a:solidFill>
                  <a:srgbClr val="534949"/>
                </a:solidFill>
              </a:rPr>
              <a:t> (БСП).</a:t>
            </a:r>
          </a:p>
          <a:p>
            <a:endParaRPr lang="uk-UA" sz="1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Падіння авторитарного режиму </a:t>
            </a:r>
            <a:r>
              <a:rPr lang="uk-UA" sz="2400" dirty="0" err="1"/>
              <a:t>Живкова</a:t>
            </a:r>
            <a:r>
              <a:rPr lang="uk-UA" sz="2400" dirty="0"/>
              <a:t> </a:t>
            </a:r>
          </a:p>
        </p:txBody>
      </p:sp>
      <p:pic>
        <p:nvPicPr>
          <p:cNvPr id="3074" name="Picture 2" descr="C:\Users\Black\Desktop\Болгария\TODOR_JIV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7" y="1844824"/>
            <a:ext cx="235267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59344"/>
            <a:ext cx="6324600" cy="1645920"/>
          </a:xfrm>
        </p:spPr>
        <p:txBody>
          <a:bodyPr/>
          <a:lstStyle/>
          <a:p>
            <a:r>
              <a:rPr lang="uk-UA" dirty="0"/>
              <a:t>Революція 1989 р.</a:t>
            </a:r>
          </a:p>
        </p:txBody>
      </p:sp>
    </p:spTree>
    <p:extLst>
      <p:ext uri="{BB962C8B-B14F-4D97-AF65-F5344CB8AC3E}">
        <p14:creationId xmlns:p14="http://schemas.microsoft.com/office/powerpoint/2010/main" val="56761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662258"/>
          </a:xfrm>
        </p:spPr>
        <p:txBody>
          <a:bodyPr>
            <a:normAutofit/>
          </a:bodyPr>
          <a:lstStyle/>
          <a:p>
            <a:pPr algn="just"/>
            <a:r>
              <a:rPr lang="uk-UA" sz="1400" dirty="0"/>
              <a:t>1</a:t>
            </a:r>
            <a:r>
              <a:rPr lang="uk-UA" sz="1800" dirty="0"/>
              <a:t>. </a:t>
            </a:r>
            <a:r>
              <a:rPr lang="uk-UA" sz="1400" dirty="0"/>
              <a:t>Криза тоталітарного режиму в Болгарії.</a:t>
            </a:r>
            <a:endParaRPr lang="ru-RU" sz="1400" dirty="0"/>
          </a:p>
          <a:p>
            <a:pPr algn="just"/>
            <a:r>
              <a:rPr lang="uk-UA" sz="1400" dirty="0"/>
              <a:t>2. Відсутність свободи слова, демократичних прав і свобод громадян.</a:t>
            </a:r>
            <a:endParaRPr lang="ru-RU" sz="1400" dirty="0"/>
          </a:p>
          <a:p>
            <a:pPr algn="just"/>
            <a:r>
              <a:rPr lang="uk-UA" sz="1400" dirty="0"/>
              <a:t>3. Кампанія 1984 р. насильницької асиміляції турецького і </a:t>
            </a:r>
            <a:r>
              <a:rPr lang="uk-UA" sz="1400" dirty="0" err="1"/>
              <a:t>туркомовного</a:t>
            </a:r>
            <a:r>
              <a:rPr lang="uk-UA" sz="1400" dirty="0"/>
              <a:t> населення, їх “</a:t>
            </a:r>
            <a:r>
              <a:rPr lang="uk-UA" sz="1400" dirty="0" err="1"/>
              <a:t>болгаризація</a:t>
            </a:r>
            <a:r>
              <a:rPr lang="uk-UA" sz="1400" dirty="0"/>
              <a:t>”.</a:t>
            </a:r>
            <a:endParaRPr lang="ru-RU" sz="1400" dirty="0"/>
          </a:p>
          <a:p>
            <a:pPr algn="just"/>
            <a:r>
              <a:rPr lang="uk-UA" sz="1400" dirty="0"/>
              <a:t>4. Технологічна відсталість країни, стрімке падіння приросту промислової продукції.</a:t>
            </a:r>
            <a:endParaRPr lang="ru-RU" sz="1400" dirty="0"/>
          </a:p>
          <a:p>
            <a:pPr algn="just"/>
            <a:r>
              <a:rPr lang="uk-UA" sz="1400" dirty="0"/>
              <a:t>5. Скорочення обсягу виробництва в сільському господарстві.</a:t>
            </a:r>
            <a:endParaRPr lang="ru-RU" sz="1400" dirty="0"/>
          </a:p>
          <a:p>
            <a:pPr algn="just"/>
            <a:r>
              <a:rPr lang="uk-UA" sz="1400" dirty="0"/>
              <a:t>6. Зовнішній борг, який сягав 11 </a:t>
            </a:r>
            <a:r>
              <a:rPr lang="uk-UA" sz="1400" dirty="0" err="1"/>
              <a:t>млрд</a:t>
            </a:r>
            <a:r>
              <a:rPr lang="uk-UA" sz="1400" dirty="0"/>
              <a:t> доларів.</a:t>
            </a:r>
            <a:endParaRPr lang="ru-RU" sz="1400" dirty="0"/>
          </a:p>
          <a:p>
            <a:pPr algn="just"/>
            <a:r>
              <a:rPr lang="uk-UA" sz="1400" dirty="0"/>
              <a:t>7. Зубожіння населення.</a:t>
            </a:r>
            <a:endParaRPr lang="ru-RU" sz="1400" dirty="0"/>
          </a:p>
          <a:p>
            <a:pPr algn="just"/>
            <a:r>
              <a:rPr lang="uk-UA" sz="1400" dirty="0"/>
              <a:t>8. Соціальне напруження</a:t>
            </a:r>
            <a:r>
              <a:rPr lang="uk-UA" sz="1400" dirty="0" smtClean="0"/>
              <a:t>.</a:t>
            </a:r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r>
              <a:rPr lang="ru-RU" sz="1400" b="1" dirty="0" smtClean="0"/>
              <a:t>Як </a:t>
            </a:r>
            <a:r>
              <a:rPr lang="ru-RU" sz="1400" b="1" dirty="0" err="1" smtClean="0"/>
              <a:t>було</a:t>
            </a:r>
            <a:r>
              <a:rPr lang="ru-RU" sz="1400" b="1" dirty="0" smtClean="0"/>
              <a:t> сказано </a:t>
            </a:r>
            <a:r>
              <a:rPr lang="ru-RU" sz="1400" b="1" dirty="0" err="1" smtClean="0"/>
              <a:t>раніше</a:t>
            </a:r>
            <a:r>
              <a:rPr lang="ru-RU" sz="1400" b="1" dirty="0" smtClean="0"/>
              <a:t>, Т. </a:t>
            </a:r>
            <a:r>
              <a:rPr lang="ru-RU" sz="1400" b="1" dirty="0" err="1" smtClean="0"/>
              <a:t>Живков</a:t>
            </a:r>
            <a:r>
              <a:rPr lang="ru-RU" sz="1400" b="1" dirty="0" smtClean="0"/>
              <a:t> “</a:t>
            </a:r>
            <a:r>
              <a:rPr lang="ru-RU" sz="1400" b="1" dirty="0" err="1" smtClean="0"/>
              <a:t>добровільно</a:t>
            </a:r>
            <a:r>
              <a:rPr lang="ru-RU" sz="1400" b="1" dirty="0" smtClean="0"/>
              <a:t>” </a:t>
            </a:r>
            <a:r>
              <a:rPr lang="ru-RU" sz="1400" b="1" dirty="0" err="1" smtClean="0"/>
              <a:t>пішов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відставку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прихильників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виключили</a:t>
            </a:r>
            <a:r>
              <a:rPr lang="ru-RU" sz="1400" b="1" dirty="0" smtClean="0"/>
              <a:t> з </a:t>
            </a:r>
            <a:r>
              <a:rPr lang="ru-RU" sz="1400" b="1" dirty="0" err="1" smtClean="0"/>
              <a:t>партії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Новим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генеральним</a:t>
            </a:r>
            <a:r>
              <a:rPr lang="ru-RU" sz="1400" b="1" dirty="0" smtClean="0"/>
              <a:t> секретарем ЦК ВКП став П. Младенов.</a:t>
            </a:r>
          </a:p>
          <a:p>
            <a:pPr marL="45720" indent="0" algn="just">
              <a:buNone/>
            </a:pPr>
            <a:endParaRPr lang="uk-UA" dirty="0" smtClean="0"/>
          </a:p>
          <a:p>
            <a:pPr algn="just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Причини </a:t>
            </a:r>
            <a:r>
              <a:rPr lang="uk-UA" dirty="0" smtClean="0"/>
              <a:t>революції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1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19071"/>
            <a:ext cx="8640959" cy="4662257"/>
          </a:xfrm>
        </p:spPr>
        <p:txBody>
          <a:bodyPr>
            <a:noAutofit/>
          </a:bodyPr>
          <a:lstStyle/>
          <a:p>
            <a:r>
              <a:rPr lang="uk-UA" sz="1400" dirty="0"/>
              <a:t>1. Створюються опозиційні партії і рухи (виникло близько 80).</a:t>
            </a:r>
          </a:p>
          <a:p>
            <a:r>
              <a:rPr lang="uk-UA" sz="1400" dirty="0"/>
              <a:t>2. Створено Союз демократичних сил, що став центром згуртування опозиції. Його очолив видатний громадський діяч Желю Желев.</a:t>
            </a:r>
          </a:p>
          <a:p>
            <a:r>
              <a:rPr lang="uk-UA" sz="1400" dirty="0"/>
              <a:t>3. Наприкінці 1989 р. опозиція організовує масові демонстрації.</a:t>
            </a:r>
          </a:p>
          <a:p>
            <a:r>
              <a:rPr lang="uk-UA" sz="1400" dirty="0"/>
              <a:t>4. Комуністична партія Болгарії змушена була піти на переговори з опозицією. У січні 1990 р. з Конституції Болгарії виключено статтю про керівну роль комуністичної партії.</a:t>
            </a:r>
          </a:p>
          <a:p>
            <a:r>
              <a:rPr lang="uk-UA" sz="1400" dirty="0"/>
              <a:t>5. Комуністична партія Болгарії була перейменована в Болгарську соціалістичну партію.</a:t>
            </a:r>
          </a:p>
          <a:p>
            <a:r>
              <a:rPr lang="uk-UA" sz="1400" dirty="0"/>
              <a:t>6. У січні 1990 р. був організований національний “круглий стіл” основних партій і організацій. Підписано угоду</a:t>
            </a:r>
            <a:r>
              <a:rPr lang="uk-UA" sz="1400" dirty="0" smtClean="0"/>
              <a:t>:</a:t>
            </a:r>
          </a:p>
          <a:p>
            <a:endParaRPr lang="uk-UA" sz="1400" dirty="0"/>
          </a:p>
          <a:p>
            <a:pPr marL="45720" indent="0">
              <a:buNone/>
            </a:pPr>
            <a:r>
              <a:rPr lang="uk-UA" sz="1400" dirty="0"/>
              <a:t>• про розпуск партійних організацій за місцем роботи;</a:t>
            </a:r>
          </a:p>
          <a:p>
            <a:pPr marL="45720" indent="0">
              <a:buNone/>
            </a:pPr>
            <a:r>
              <a:rPr lang="uk-UA" sz="1400" dirty="0"/>
              <a:t>• про запровадження багатопартійної системи;</a:t>
            </a:r>
          </a:p>
          <a:p>
            <a:pPr marL="45720" indent="0">
              <a:buNone/>
            </a:pPr>
            <a:r>
              <a:rPr lang="uk-UA" sz="1400" dirty="0"/>
              <a:t>• про доступ опозиції до засобів масової інформації;</a:t>
            </a:r>
          </a:p>
          <a:p>
            <a:pPr marL="45720" indent="0">
              <a:buNone/>
            </a:pPr>
            <a:r>
              <a:rPr lang="uk-UA" sz="1400" dirty="0"/>
              <a:t>• про проведення виборів</a:t>
            </a:r>
            <a:r>
              <a:rPr lang="uk-UA" sz="1400" dirty="0" smtClean="0"/>
              <a:t>.</a:t>
            </a:r>
          </a:p>
          <a:p>
            <a:pPr marL="45720" indent="0">
              <a:buNone/>
            </a:pPr>
            <a:endParaRPr lang="uk-UA" sz="1400" dirty="0"/>
          </a:p>
          <a:p>
            <a:pPr marL="45720" indent="0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початок </a:t>
            </a:r>
            <a:r>
              <a:rPr lang="ru-RU" sz="2800" dirty="0" err="1"/>
              <a:t>революційно-демократичних</a:t>
            </a:r>
            <a:r>
              <a:rPr lang="ru-RU" sz="2800" dirty="0"/>
              <a:t> </a:t>
            </a:r>
            <a:r>
              <a:rPr lang="ru-RU" sz="2800" dirty="0" err="1"/>
              <a:t>перетворень</a:t>
            </a:r>
            <a:r>
              <a:rPr lang="ru-RU" sz="2800" dirty="0"/>
              <a:t> у </a:t>
            </a:r>
            <a:r>
              <a:rPr lang="ru-RU" sz="2800" dirty="0" err="1"/>
              <a:t>країні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3352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179512" y="620688"/>
            <a:ext cx="8640959" cy="466225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smtClean="0"/>
              <a:t>Квітень 1990 р. На посаду Президента країни був обраний П. Младенов.</a:t>
            </a:r>
          </a:p>
          <a:p>
            <a:pPr algn="ctr"/>
            <a:endParaRPr lang="uk-UA" sz="1400" smtClean="0"/>
          </a:p>
          <a:p>
            <a:pPr algn="ctr"/>
            <a:r>
              <a:rPr lang="uk-UA" sz="1400" smtClean="0"/>
              <a:t>19 грудня 1990 р. Був створений коаліційний уряд, який почав здійснення економічних реформ.</a:t>
            </a:r>
          </a:p>
          <a:p>
            <a:pPr algn="ctr"/>
            <a:endParaRPr lang="uk-UA" sz="1400" smtClean="0"/>
          </a:p>
          <a:p>
            <a:pPr algn="ctr"/>
            <a:r>
              <a:rPr lang="uk-UA" sz="1400" smtClean="0"/>
              <a:t>Липень 1991 р. Депутати парламенту ухвалили нову конституцію Болгарії, на основі якої почалася розбудова демократичного суспільства і правової держави. Економічні реформи просувалися повільно. Відбувалася часта зміна урядів.</a:t>
            </a:r>
          </a:p>
          <a:p>
            <a:pPr algn="ctr"/>
            <a:endParaRPr lang="uk-UA" sz="1400" smtClean="0"/>
          </a:p>
          <a:p>
            <a:pPr algn="ctr"/>
            <a:r>
              <a:rPr lang="uk-UA" sz="1400" smtClean="0"/>
              <a:t>У країні поглиблювалася економічна криза: відбувався спад виробництва, зросла інфляція і безробіття, скоротилася реальна заробітна плата, гостра нестача промислових товарів і продовольства.</a:t>
            </a:r>
          </a:p>
          <a:p>
            <a:pPr marL="45720" indent="0" algn="ctr">
              <a:buFont typeface="Wingdings 2" pitchFamily="18" charset="2"/>
              <a:buNone/>
            </a:pPr>
            <a:endParaRPr lang="uk-UA" sz="1400" smtClean="0"/>
          </a:p>
          <a:p>
            <a:pPr marL="45720" indent="0" algn="ctr">
              <a:buFont typeface="Wingdings 2" pitchFamily="18" charset="2"/>
              <a:buNone/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80846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59344"/>
            <a:ext cx="6324600" cy="1645920"/>
          </a:xfrm>
        </p:spPr>
        <p:txBody>
          <a:bodyPr/>
          <a:lstStyle/>
          <a:p>
            <a:r>
              <a:rPr lang="uk-UA" dirty="0"/>
              <a:t>Президенти</a:t>
            </a:r>
          </a:p>
        </p:txBody>
      </p:sp>
    </p:spTree>
    <p:extLst>
      <p:ext uri="{BB962C8B-B14F-4D97-AF65-F5344CB8AC3E}">
        <p14:creationId xmlns:p14="http://schemas.microsoft.com/office/powerpoint/2010/main" val="133478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5472"/>
            <a:ext cx="4968552" cy="489843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1400" dirty="0" smtClean="0"/>
              <a:t>Петро </a:t>
            </a:r>
            <a:r>
              <a:rPr lang="uk-UA" sz="1400" dirty="0" err="1"/>
              <a:t>Тошев</a:t>
            </a:r>
            <a:r>
              <a:rPr lang="uk-UA" sz="1400" dirty="0"/>
              <a:t> </a:t>
            </a:r>
            <a:r>
              <a:rPr lang="uk-UA" sz="1400" dirty="0" err="1"/>
              <a:t>Младе́нов</a:t>
            </a:r>
            <a:r>
              <a:rPr lang="uk-UA" sz="1400" dirty="0"/>
              <a:t> — болгарський політичний діяч від Болгарської комуністичної партії (БКП, з квітня 1990 — Болгарська соціалістична партія, БСП). </a:t>
            </a:r>
            <a:endParaRPr lang="ru-RU" sz="1400" dirty="0"/>
          </a:p>
          <a:p>
            <a:pPr marL="45720" indent="0">
              <a:buNone/>
            </a:pPr>
            <a:r>
              <a:rPr lang="ru-RU" sz="1400" dirty="0" smtClean="0"/>
              <a:t>Петро </a:t>
            </a:r>
            <a:r>
              <a:rPr lang="ru-RU" sz="1400" dirty="0"/>
              <a:t>Младенов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народним</a:t>
            </a:r>
            <a:r>
              <a:rPr lang="ru-RU" sz="1400" dirty="0"/>
              <a:t> </a:t>
            </a:r>
            <a:r>
              <a:rPr lang="ru-RU" sz="1400" dirty="0" err="1"/>
              <a:t>представником</a:t>
            </a:r>
            <a:r>
              <a:rPr lang="ru-RU" sz="1400" dirty="0"/>
              <a:t> у </a:t>
            </a:r>
            <a:r>
              <a:rPr lang="ru-RU" sz="1400" dirty="0" err="1"/>
              <a:t>складі</a:t>
            </a:r>
            <a:r>
              <a:rPr lang="ru-RU" sz="1400" dirty="0"/>
              <a:t> VI (1971–1976), VII (1976–1981), VIII (1981–1986) і IX (1986–1990) </a:t>
            </a:r>
            <a:r>
              <a:rPr lang="ru-RU" sz="1400" dirty="0" err="1"/>
              <a:t>Народних</a:t>
            </a:r>
            <a:r>
              <a:rPr lang="ru-RU" sz="1400" dirty="0"/>
              <a:t> </a:t>
            </a:r>
            <a:r>
              <a:rPr lang="ru-RU" sz="1400" dirty="0" err="1"/>
              <a:t>зборів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45720" indent="0" algn="ctr">
              <a:buNone/>
            </a:pPr>
            <a:endParaRPr lang="ru-RU" sz="1400" dirty="0"/>
          </a:p>
          <a:p>
            <a:pPr marL="45720" indent="0" algn="ctr">
              <a:buNone/>
            </a:pPr>
            <a:endParaRPr lang="ru-RU" sz="1400" dirty="0" smtClean="0"/>
          </a:p>
          <a:p>
            <a:pPr marL="45720" indent="0" algn="ctr">
              <a:buNone/>
            </a:pPr>
            <a:r>
              <a:rPr lang="vi-VN" sz="1400" dirty="0" smtClean="0"/>
              <a:t> </a:t>
            </a:r>
            <a:endParaRPr lang="ru-RU" sz="1400" dirty="0" smtClean="0"/>
          </a:p>
          <a:p>
            <a:pPr marL="45720" indent="0" algn="ctr">
              <a:buNone/>
            </a:pPr>
            <a:endParaRPr lang="ru-RU" sz="1400" dirty="0"/>
          </a:p>
          <a:p>
            <a:pPr marL="45720" indent="0" algn="ctr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dirty="0"/>
              <a:t>Петро Тошев Младе́нов </a:t>
            </a:r>
            <a:endParaRPr lang="uk-UA" sz="2800" dirty="0"/>
          </a:p>
        </p:txBody>
      </p:sp>
      <p:pic>
        <p:nvPicPr>
          <p:cNvPr id="4099" name="Picture 3" descr="C:\Users\Black\Desktop\Болгария\P.mlade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23" y="2060848"/>
            <a:ext cx="3242780" cy="43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lack\Desktop\Болгария\4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888432" cy="25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0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19071"/>
            <a:ext cx="8712967" cy="466225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/>
              <a:t>Младенов </a:t>
            </a:r>
            <a:r>
              <a:rPr lang="ru-RU" sz="1400" dirty="0" err="1"/>
              <a:t>народився</a:t>
            </a:r>
            <a:r>
              <a:rPr lang="ru-RU" sz="1400" dirty="0"/>
              <a:t> в </a:t>
            </a:r>
            <a:r>
              <a:rPr lang="ru-RU" sz="1400" dirty="0" err="1"/>
              <a:t>селі</a:t>
            </a:r>
            <a:r>
              <a:rPr lang="ru-RU" sz="1400" dirty="0"/>
              <a:t> </a:t>
            </a:r>
            <a:r>
              <a:rPr lang="ru-RU" sz="1400" dirty="0" err="1"/>
              <a:t>Урбабинці</a:t>
            </a:r>
            <a:r>
              <a:rPr lang="ru-RU" sz="1400" dirty="0"/>
              <a:t> </a:t>
            </a:r>
            <a:r>
              <a:rPr lang="ru-RU" sz="1400" dirty="0" err="1"/>
              <a:t>Видинської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 1936 року.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батько</a:t>
            </a:r>
            <a:r>
              <a:rPr lang="ru-RU" sz="1400" dirty="0"/>
              <a:t>, </a:t>
            </a:r>
            <a:r>
              <a:rPr lang="ru-RU" sz="1400" dirty="0" err="1"/>
              <a:t>Тошо</a:t>
            </a:r>
            <a:r>
              <a:rPr lang="ru-RU" sz="1400" dirty="0"/>
              <a:t> Младенов, </a:t>
            </a:r>
            <a:r>
              <a:rPr lang="ru-RU" sz="1400" dirty="0" err="1"/>
              <a:t>був</a:t>
            </a:r>
            <a:r>
              <a:rPr lang="ru-RU" sz="1400" dirty="0"/>
              <a:t> партизаном, заступником командира </a:t>
            </a:r>
            <a:r>
              <a:rPr lang="ru-RU" sz="1400" dirty="0" err="1"/>
              <a:t>партизанського</a:t>
            </a:r>
            <a:r>
              <a:rPr lang="ru-RU" sz="1400" dirty="0"/>
              <a:t> загону «</a:t>
            </a:r>
            <a:r>
              <a:rPr lang="ru-RU" sz="1400" dirty="0" err="1"/>
              <a:t>Георгі</a:t>
            </a:r>
            <a:r>
              <a:rPr lang="ru-RU" sz="1400" dirty="0"/>
              <a:t> </a:t>
            </a:r>
            <a:r>
              <a:rPr lang="ru-RU" sz="1400" dirty="0" err="1"/>
              <a:t>Бенковскі</a:t>
            </a:r>
            <a:r>
              <a:rPr lang="ru-RU" sz="1400" dirty="0"/>
              <a:t>», </a:t>
            </a:r>
            <a:r>
              <a:rPr lang="ru-RU" sz="1400" dirty="0" err="1"/>
              <a:t>убитий</a:t>
            </a:r>
            <a:r>
              <a:rPr lang="ru-RU" sz="1400" dirty="0"/>
              <a:t> у </a:t>
            </a:r>
            <a:r>
              <a:rPr lang="ru-RU" sz="1400" dirty="0" err="1"/>
              <a:t>битві</a:t>
            </a:r>
            <a:r>
              <a:rPr lang="ru-RU" sz="1400" dirty="0"/>
              <a:t> 1944 року</a:t>
            </a:r>
            <a:r>
              <a:rPr lang="ru-RU" sz="1400" dirty="0" smtClean="0"/>
              <a:t>.</a:t>
            </a:r>
          </a:p>
          <a:p>
            <a:pPr marL="45720" indent="0">
              <a:buNone/>
            </a:pPr>
            <a:endParaRPr lang="ru-RU" sz="1400" dirty="0"/>
          </a:p>
          <a:p>
            <a:r>
              <a:rPr lang="ru-RU" sz="1400" dirty="0" err="1"/>
              <a:t>Закінчив</a:t>
            </a:r>
            <a:r>
              <a:rPr lang="ru-RU" sz="1400" dirty="0"/>
              <a:t> </a:t>
            </a:r>
            <a:r>
              <a:rPr lang="ru-RU" sz="1400" dirty="0" err="1"/>
              <a:t>Суворовське</a:t>
            </a:r>
            <a:r>
              <a:rPr lang="ru-RU" sz="1400" dirty="0"/>
              <a:t> училище в </a:t>
            </a:r>
            <a:r>
              <a:rPr lang="ru-RU" sz="1400" dirty="0" err="1"/>
              <a:t>Софії</a:t>
            </a:r>
            <a:r>
              <a:rPr lang="ru-RU" sz="1400" dirty="0"/>
              <a:t> 1954 року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 err="1"/>
              <a:t>Закінчив</a:t>
            </a:r>
            <a:r>
              <a:rPr lang="ru-RU" sz="1400" dirty="0"/>
              <a:t> </a:t>
            </a:r>
            <a:r>
              <a:rPr lang="ru-RU" sz="1400" dirty="0" err="1"/>
              <a:t>Московський</a:t>
            </a:r>
            <a:r>
              <a:rPr lang="ru-RU" sz="1400" dirty="0"/>
              <a:t> </a:t>
            </a:r>
            <a:r>
              <a:rPr lang="ru-RU" sz="1400" dirty="0" err="1"/>
              <a:t>державний</a:t>
            </a:r>
            <a:r>
              <a:rPr lang="ru-RU" sz="1400" dirty="0"/>
              <a:t> </a:t>
            </a:r>
            <a:r>
              <a:rPr lang="ru-RU" sz="1400" dirty="0" err="1"/>
              <a:t>інститут</a:t>
            </a:r>
            <a:r>
              <a:rPr lang="ru-RU" sz="1400" dirty="0"/>
              <a:t> </a:t>
            </a:r>
            <a:r>
              <a:rPr lang="ru-RU" sz="1400" dirty="0" err="1"/>
              <a:t>міжнародних</a:t>
            </a:r>
            <a:r>
              <a:rPr lang="ru-RU" sz="1400" dirty="0"/>
              <a:t> </a:t>
            </a:r>
            <a:r>
              <a:rPr lang="ru-RU" sz="1400" dirty="0" err="1"/>
              <a:t>відносин</a:t>
            </a:r>
            <a:r>
              <a:rPr lang="ru-RU" sz="1400" dirty="0"/>
              <a:t> 1963 року. </a:t>
            </a:r>
            <a:endParaRPr lang="ru-RU" sz="1400" dirty="0" smtClean="0"/>
          </a:p>
          <a:p>
            <a:r>
              <a:rPr lang="ru-RU" sz="1400" dirty="0" err="1" smtClean="0"/>
              <a:t>Працював</a:t>
            </a:r>
            <a:r>
              <a:rPr lang="ru-RU" sz="1400" dirty="0" smtClean="0"/>
              <a:t> </a:t>
            </a:r>
            <a:r>
              <a:rPr lang="ru-RU" sz="1400" dirty="0"/>
              <a:t>у </a:t>
            </a:r>
            <a:r>
              <a:rPr lang="ru-RU" sz="1400" dirty="0" err="1"/>
              <a:t>номенклатурі</a:t>
            </a:r>
            <a:r>
              <a:rPr lang="ru-RU" sz="1400" dirty="0"/>
              <a:t> </a:t>
            </a:r>
            <a:r>
              <a:rPr lang="ru-RU" sz="1400" dirty="0" err="1"/>
              <a:t>Димитровського</a:t>
            </a:r>
            <a:r>
              <a:rPr lang="ru-RU" sz="1400" dirty="0"/>
              <a:t> </a:t>
            </a:r>
            <a:r>
              <a:rPr lang="ru-RU" sz="1400" dirty="0" err="1"/>
              <a:t>комуністичного</a:t>
            </a:r>
            <a:r>
              <a:rPr lang="ru-RU" sz="1400" dirty="0"/>
              <a:t> </a:t>
            </a:r>
            <a:r>
              <a:rPr lang="ru-RU" sz="1400" dirty="0" err="1"/>
              <a:t>молодіжного</a:t>
            </a:r>
            <a:r>
              <a:rPr lang="ru-RU" sz="1400" dirty="0"/>
              <a:t> союзу — першим секретарем окружного </a:t>
            </a:r>
            <a:r>
              <a:rPr lang="ru-RU" sz="1400" dirty="0" err="1"/>
              <a:t>комітету</a:t>
            </a:r>
            <a:r>
              <a:rPr lang="ru-RU" sz="1400" dirty="0"/>
              <a:t> в </a:t>
            </a:r>
            <a:r>
              <a:rPr lang="ru-RU" sz="1400" dirty="0" err="1"/>
              <a:t>Відіні</a:t>
            </a:r>
            <a:r>
              <a:rPr lang="ru-RU" sz="1400" dirty="0"/>
              <a:t> (1963-1966) й секретарем ЦК у </a:t>
            </a:r>
            <a:r>
              <a:rPr lang="ru-RU" sz="1400" dirty="0" err="1"/>
              <a:t>Софії</a:t>
            </a:r>
            <a:r>
              <a:rPr lang="ru-RU" sz="1400" dirty="0"/>
              <a:t> (1966-1969), </a:t>
            </a:r>
            <a:r>
              <a:rPr lang="ru-RU" sz="1400" dirty="0" err="1"/>
              <a:t>був</a:t>
            </a:r>
            <a:r>
              <a:rPr lang="ru-RU" sz="1400" dirty="0"/>
              <a:t> першим секретарем окружного </a:t>
            </a:r>
            <a:r>
              <a:rPr lang="ru-RU" sz="1400" dirty="0" err="1"/>
              <a:t>комітету</a:t>
            </a:r>
            <a:r>
              <a:rPr lang="ru-RU" sz="1400" dirty="0"/>
              <a:t> БКП у </a:t>
            </a:r>
            <a:r>
              <a:rPr lang="ru-RU" sz="1400" dirty="0" err="1"/>
              <a:t>Відіні</a:t>
            </a:r>
            <a:r>
              <a:rPr lang="ru-RU" sz="1400" dirty="0"/>
              <a:t> (1969-1971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1971 </a:t>
            </a:r>
            <a:r>
              <a:rPr lang="ru-RU" sz="1400" dirty="0"/>
              <a:t>року </a:t>
            </a:r>
            <a:r>
              <a:rPr lang="ru-RU" sz="1400" dirty="0" err="1"/>
              <a:t>очолив</a:t>
            </a:r>
            <a:r>
              <a:rPr lang="ru-RU" sz="1400" dirty="0"/>
              <a:t> </a:t>
            </a:r>
            <a:r>
              <a:rPr lang="ru-RU" sz="1400" dirty="0" err="1"/>
              <a:t>міністерство</a:t>
            </a:r>
            <a:r>
              <a:rPr lang="ru-RU" sz="1400" dirty="0"/>
              <a:t> </a:t>
            </a:r>
            <a:r>
              <a:rPr lang="ru-RU" sz="1400" dirty="0" err="1"/>
              <a:t>закордонних</a:t>
            </a:r>
            <a:r>
              <a:rPr lang="ru-RU" sz="1400" dirty="0"/>
              <a:t> справ до </a:t>
            </a:r>
            <a:r>
              <a:rPr lang="ru-RU" sz="1400" dirty="0" smtClean="0"/>
              <a:t>1989.</a:t>
            </a:r>
          </a:p>
          <a:p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усунення</a:t>
            </a:r>
            <a:r>
              <a:rPr lang="ru-RU" sz="1400" dirty="0"/>
              <a:t> </a:t>
            </a:r>
            <a:r>
              <a:rPr lang="ru-RU" sz="1400" dirty="0" err="1"/>
              <a:t>Тодора</a:t>
            </a:r>
            <a:r>
              <a:rPr lang="ru-RU" sz="1400" dirty="0"/>
              <a:t> </a:t>
            </a:r>
            <a:r>
              <a:rPr lang="ru-RU" sz="1400" dirty="0" err="1"/>
              <a:t>Живкова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керівництва</a:t>
            </a:r>
            <a:r>
              <a:rPr lang="ru-RU" sz="1400" dirty="0"/>
              <a:t> БКП 10 листопада 1989 року Младенов </a:t>
            </a:r>
            <a:r>
              <a:rPr lang="ru-RU" sz="1400" dirty="0" err="1"/>
              <a:t>очолив</a:t>
            </a:r>
            <a:r>
              <a:rPr lang="ru-RU" sz="1400" dirty="0"/>
              <a:t> </a:t>
            </a:r>
            <a:r>
              <a:rPr lang="ru-RU" sz="1400" dirty="0" err="1"/>
              <a:t>партію</a:t>
            </a:r>
            <a:r>
              <a:rPr lang="ru-RU" sz="1400" dirty="0"/>
              <a:t> та </a:t>
            </a:r>
            <a:r>
              <a:rPr lang="ru-RU" sz="1400" dirty="0" err="1"/>
              <a:t>керував</a:t>
            </a:r>
            <a:r>
              <a:rPr lang="ru-RU" sz="1400" dirty="0"/>
              <a:t> нею до </a:t>
            </a:r>
            <a:r>
              <a:rPr lang="ru-RU" sz="1400" dirty="0" err="1"/>
              <a:t>перейменування</a:t>
            </a:r>
            <a:r>
              <a:rPr lang="ru-RU" sz="1400" dirty="0"/>
              <a:t> на БСП у </a:t>
            </a:r>
            <a:r>
              <a:rPr lang="ru-RU" sz="1400" dirty="0" err="1"/>
              <a:t>квітні</a:t>
            </a:r>
            <a:r>
              <a:rPr lang="ru-RU" sz="1400" dirty="0"/>
              <a:t> 1990 року. </a:t>
            </a:r>
            <a:endParaRPr lang="ru-RU" sz="1400" dirty="0" smtClean="0"/>
          </a:p>
          <a:p>
            <a:r>
              <a:rPr lang="ru-RU" sz="1400" dirty="0" err="1" smtClean="0"/>
              <a:t>Очолив</a:t>
            </a:r>
            <a:r>
              <a:rPr lang="ru-RU" sz="1400" dirty="0" smtClean="0"/>
              <a:t> </a:t>
            </a:r>
            <a:r>
              <a:rPr lang="ru-RU" sz="1400" dirty="0" err="1"/>
              <a:t>Державну</a:t>
            </a:r>
            <a:r>
              <a:rPr lang="ru-RU" sz="1400" dirty="0"/>
              <a:t> раду 17 </a:t>
            </a:r>
            <a:r>
              <a:rPr lang="ru-RU" sz="1400" dirty="0" err="1"/>
              <a:t>грудня</a:t>
            </a:r>
            <a:r>
              <a:rPr lang="ru-RU" sz="1400" dirty="0"/>
              <a:t> 1989 року. </a:t>
            </a:r>
            <a:endParaRPr lang="ru-RU" sz="1400" dirty="0" smtClean="0"/>
          </a:p>
          <a:p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заміни</a:t>
            </a:r>
            <a:r>
              <a:rPr lang="ru-RU" sz="1400" dirty="0"/>
              <a:t> </a:t>
            </a:r>
            <a:r>
              <a:rPr lang="ru-RU" sz="1400" dirty="0" err="1"/>
              <a:t>конституції</a:t>
            </a:r>
            <a:r>
              <a:rPr lang="ru-RU" sz="1400" dirty="0"/>
              <a:t> 3 </a:t>
            </a:r>
            <a:r>
              <a:rPr lang="ru-RU" sz="1400" dirty="0" err="1"/>
              <a:t>квітня</a:t>
            </a:r>
            <a:r>
              <a:rPr lang="ru-RU" sz="1400" dirty="0"/>
              <a:t> 1990 року </a:t>
            </a:r>
            <a:r>
              <a:rPr lang="ru-RU" sz="1400" dirty="0" err="1"/>
              <a:t>Державну</a:t>
            </a:r>
            <a:r>
              <a:rPr lang="ru-RU" sz="1400" dirty="0"/>
              <a:t> раду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розформовано</a:t>
            </a:r>
            <a:r>
              <a:rPr lang="ru-RU" sz="1400" dirty="0"/>
              <a:t>, і Петро Младенов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обраний</a:t>
            </a:r>
            <a:r>
              <a:rPr lang="ru-RU" sz="1400" dirty="0"/>
              <a:t> президентом </a:t>
            </a:r>
            <a:r>
              <a:rPr lang="ru-RU" sz="1400" dirty="0" err="1"/>
              <a:t>Болгарії</a:t>
            </a:r>
            <a:r>
              <a:rPr lang="ru-RU" sz="1400" dirty="0"/>
              <a:t>.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масових</a:t>
            </a:r>
            <a:r>
              <a:rPr lang="ru-RU" sz="1400" dirty="0"/>
              <a:t> </a:t>
            </a:r>
            <a:r>
              <a:rPr lang="ru-RU" sz="1400" dirty="0" err="1"/>
              <a:t>протестів</a:t>
            </a:r>
            <a:r>
              <a:rPr lang="ru-RU" sz="1400" dirty="0"/>
              <a:t> </a:t>
            </a:r>
            <a:r>
              <a:rPr lang="ru-RU" sz="1400" dirty="0" err="1"/>
              <a:t>опозиції</a:t>
            </a:r>
            <a:r>
              <a:rPr lang="ru-RU" sz="1400" dirty="0"/>
              <a:t> </a:t>
            </a:r>
            <a:r>
              <a:rPr lang="ru-RU" sz="1400" dirty="0" err="1"/>
              <a:t>влітку</a:t>
            </a:r>
            <a:r>
              <a:rPr lang="ru-RU" sz="1400" dirty="0"/>
              <a:t> того ж року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усунуто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посту й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політичної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vi-VN" sz="1400" dirty="0" smtClean="0"/>
              <a:t> </a:t>
            </a: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Біографія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991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374408" cy="115212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5847"/>
            <a:ext cx="8381260" cy="1054394"/>
          </a:xfrm>
        </p:spPr>
        <p:txBody>
          <a:bodyPr/>
          <a:lstStyle/>
          <a:p>
            <a:r>
              <a:rPr lang="uk-UA" dirty="0" smtClean="0"/>
              <a:t>Загальні відомості про країну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4770530" cy="38164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6" y="4869160"/>
            <a:ext cx="2904322" cy="1742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00808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Болга́рія</a:t>
            </a:r>
            <a:r>
              <a:rPr lang="uk-UA" b="1" dirty="0"/>
              <a:t> (</a:t>
            </a:r>
            <a:r>
              <a:rPr lang="uk-UA" b="1" dirty="0" err="1"/>
              <a:t>болг</a:t>
            </a:r>
            <a:r>
              <a:rPr lang="uk-UA" b="1" dirty="0"/>
              <a:t>.</a:t>
            </a:r>
            <a:r>
              <a:rPr lang="ru-RU" b="1" dirty="0"/>
              <a:t> </a:t>
            </a:r>
            <a:r>
              <a:rPr lang="uk-UA" b="1" i="1" dirty="0" err="1"/>
              <a:t>България</a:t>
            </a:r>
            <a:r>
              <a:rPr lang="uk-UA" b="1" dirty="0" smtClean="0"/>
              <a:t>) </a:t>
            </a:r>
            <a:r>
              <a:rPr lang="uk-UA" dirty="0" smtClean="0"/>
              <a:t>— </a:t>
            </a:r>
            <a:r>
              <a:rPr lang="uk-UA" dirty="0"/>
              <a:t>держава у</a:t>
            </a:r>
            <a:r>
              <a:rPr lang="ru-RU" dirty="0"/>
              <a:t> </a:t>
            </a:r>
            <a:r>
              <a:rPr lang="uk-UA" dirty="0"/>
              <a:t>Південно-Східній Європі, розташована в східній частині</a:t>
            </a:r>
            <a:r>
              <a:rPr lang="ru-RU" dirty="0"/>
              <a:t> </a:t>
            </a:r>
            <a:r>
              <a:rPr lang="uk-UA" dirty="0"/>
              <a:t>Балканського півострова, займає 22% його території. Межує на півночі з</a:t>
            </a:r>
            <a:r>
              <a:rPr lang="ru-RU" dirty="0"/>
              <a:t> </a:t>
            </a:r>
            <a:r>
              <a:rPr lang="uk-UA" dirty="0"/>
              <a:t>Румунією</a:t>
            </a:r>
            <a:r>
              <a:rPr lang="ru-RU" dirty="0"/>
              <a:t> </a:t>
            </a:r>
            <a:r>
              <a:rPr lang="uk-UA" dirty="0"/>
              <a:t>— </a:t>
            </a:r>
            <a:r>
              <a:rPr lang="uk-UA" dirty="0" smtClean="0"/>
              <a:t>вздовж Дунаю</a:t>
            </a:r>
            <a:r>
              <a:rPr lang="uk-UA" dirty="0"/>
              <a:t>, на півдні</a:t>
            </a:r>
            <a:r>
              <a:rPr lang="ru-RU" dirty="0"/>
              <a:t> </a:t>
            </a:r>
            <a:r>
              <a:rPr lang="uk-UA" dirty="0"/>
              <a:t>— з</a:t>
            </a:r>
            <a:r>
              <a:rPr lang="ru-RU" dirty="0"/>
              <a:t> </a:t>
            </a:r>
            <a:r>
              <a:rPr lang="uk-UA" dirty="0"/>
              <a:t>Грецією</a:t>
            </a:r>
            <a:r>
              <a:rPr lang="ru-RU" dirty="0"/>
              <a:t> </a:t>
            </a:r>
            <a:r>
              <a:rPr lang="uk-UA" dirty="0"/>
              <a:t>і</a:t>
            </a:r>
            <a:r>
              <a:rPr lang="ru-RU" dirty="0"/>
              <a:t> </a:t>
            </a:r>
            <a:r>
              <a:rPr lang="uk-UA" dirty="0"/>
              <a:t>Туреччиною, на заході</a:t>
            </a:r>
            <a:r>
              <a:rPr lang="ru-RU" dirty="0"/>
              <a:t> </a:t>
            </a:r>
            <a:r>
              <a:rPr lang="uk-UA" dirty="0"/>
              <a:t>— з</a:t>
            </a:r>
            <a:r>
              <a:rPr lang="ru-RU" dirty="0"/>
              <a:t> </a:t>
            </a:r>
            <a:r>
              <a:rPr lang="uk-UA" dirty="0"/>
              <a:t>Сербією</a:t>
            </a:r>
            <a:r>
              <a:rPr lang="ru-RU" dirty="0"/>
              <a:t> </a:t>
            </a:r>
            <a:r>
              <a:rPr lang="uk-UA" dirty="0"/>
              <a:t>і</a:t>
            </a:r>
            <a:r>
              <a:rPr lang="ru-RU" dirty="0"/>
              <a:t> </a:t>
            </a:r>
            <a:r>
              <a:rPr lang="uk-UA" dirty="0"/>
              <a:t>Македонією. </a:t>
            </a:r>
            <a:r>
              <a:rPr lang="ru-RU" dirty="0"/>
              <a:t>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/>
              <a:t>Чорним</a:t>
            </a:r>
            <a:r>
              <a:rPr lang="ru-RU" dirty="0"/>
              <a:t> морем. </a:t>
            </a:r>
            <a:r>
              <a:rPr lang="ru-RU" dirty="0" err="1"/>
              <a:t>Площа</a:t>
            </a:r>
            <a:r>
              <a:rPr lang="ru-RU" dirty="0"/>
              <a:t> — </a:t>
            </a:r>
            <a:endParaRPr lang="ru-RU" dirty="0" smtClean="0"/>
          </a:p>
          <a:p>
            <a:r>
              <a:rPr lang="ru-RU" dirty="0" smtClean="0"/>
              <a:t>110,9 </a:t>
            </a:r>
            <a:r>
              <a:rPr lang="ru-RU" dirty="0"/>
              <a:t>тис. км², </a:t>
            </a:r>
            <a:r>
              <a:rPr lang="ru-RU" dirty="0" err="1"/>
              <a:t>населення</a:t>
            </a:r>
            <a:r>
              <a:rPr lang="ru-RU" dirty="0"/>
              <a:t> — 7,576 млн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2010), </a:t>
            </a:r>
            <a:r>
              <a:rPr lang="ru-RU" dirty="0" err="1"/>
              <a:t>столиця</a:t>
            </a:r>
            <a:r>
              <a:rPr lang="ru-RU" dirty="0"/>
              <a:t> і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 — </a:t>
            </a:r>
            <a:endParaRPr lang="ru-RU" dirty="0" smtClean="0"/>
          </a:p>
          <a:p>
            <a:r>
              <a:rPr lang="ru-RU" dirty="0" err="1" smtClean="0"/>
              <a:t>Софія</a:t>
            </a:r>
            <a:r>
              <a:rPr lang="ru-RU" dirty="0"/>
              <a:t>,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 — </a:t>
            </a:r>
            <a:r>
              <a:rPr lang="ru-RU" dirty="0" err="1"/>
              <a:t>болгарська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 err="1"/>
              <a:t>одиниця</a:t>
            </a:r>
            <a:r>
              <a:rPr lang="ru-RU" dirty="0"/>
              <a:t> — лев.</a:t>
            </a:r>
          </a:p>
          <a:p>
            <a:r>
              <a:rPr lang="ru-RU" dirty="0" err="1"/>
              <a:t>Болгарія</a:t>
            </a:r>
            <a:r>
              <a:rPr lang="ru-RU" dirty="0"/>
              <a:t> — член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організацій</a:t>
            </a:r>
            <a:r>
              <a:rPr lang="ru-RU" dirty="0"/>
              <a:t> ООН, ЄС, НАТО.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085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36912"/>
            <a:ext cx="4137992" cy="466225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dirty="0" err="1" smtClean="0"/>
              <a:t>Болгарський</a:t>
            </a:r>
            <a:r>
              <a:rPr lang="ru-RU" sz="1400" dirty="0" smtClean="0"/>
              <a:t> </a:t>
            </a:r>
            <a:r>
              <a:rPr lang="ru-RU" sz="1400" dirty="0" err="1"/>
              <a:t>філософ</a:t>
            </a:r>
            <a:r>
              <a:rPr lang="ru-RU" sz="1400" dirty="0"/>
              <a:t> і </a:t>
            </a:r>
            <a:r>
              <a:rPr lang="ru-RU" sz="1400" dirty="0" err="1"/>
              <a:t>політик</a:t>
            </a:r>
            <a:r>
              <a:rPr lang="ru-RU" sz="1400" dirty="0"/>
              <a:t>, перший </a:t>
            </a:r>
            <a:r>
              <a:rPr lang="ru-RU" sz="1400" dirty="0" err="1"/>
              <a:t>обраний</a:t>
            </a:r>
            <a:r>
              <a:rPr lang="ru-RU" sz="1400" dirty="0"/>
              <a:t> </a:t>
            </a:r>
            <a:r>
              <a:rPr lang="ru-RU" sz="1400" dirty="0" err="1"/>
              <a:t>демократичним</a:t>
            </a:r>
            <a:r>
              <a:rPr lang="ru-RU" sz="1400" dirty="0"/>
              <a:t> шляхом Президент </a:t>
            </a:r>
            <a:r>
              <a:rPr lang="ru-RU" sz="1400" dirty="0" err="1"/>
              <a:t>Республіки</a:t>
            </a:r>
            <a:r>
              <a:rPr lang="ru-RU" sz="1400" dirty="0"/>
              <a:t> </a:t>
            </a:r>
            <a:r>
              <a:rPr lang="ru-RU" sz="1400" dirty="0" err="1"/>
              <a:t>Болгарії</a:t>
            </a:r>
            <a:r>
              <a:rPr lang="ru-RU" sz="1400" dirty="0"/>
              <a:t>.</a:t>
            </a:r>
          </a:p>
          <a:p>
            <a:pPr marL="45720" indent="0" algn="ctr">
              <a:buNone/>
            </a:pPr>
            <a:endParaRPr lang="ru-RU" sz="1400" dirty="0" smtClean="0"/>
          </a:p>
          <a:p>
            <a:pPr marL="45720" indent="0" algn="ctr">
              <a:buNone/>
            </a:pPr>
            <a:r>
              <a:rPr lang="ru-RU" sz="1400" dirty="0" smtClean="0"/>
              <a:t>Президент </a:t>
            </a:r>
            <a:r>
              <a:rPr lang="ru-RU" sz="1400" dirty="0" err="1"/>
              <a:t>Болгарії</a:t>
            </a:r>
            <a:r>
              <a:rPr lang="ru-RU" sz="1400" dirty="0"/>
              <a:t> з 1990 до 1997 року (</a:t>
            </a:r>
            <a:r>
              <a:rPr lang="ru-RU" sz="1400" dirty="0" err="1"/>
              <a:t>обіймав</a:t>
            </a:r>
            <a:r>
              <a:rPr lang="ru-RU" sz="1400" dirty="0"/>
              <a:t> посаду </a:t>
            </a:r>
            <a:r>
              <a:rPr lang="ru-RU" sz="1400" dirty="0" err="1"/>
              <a:t>впродовж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термінів</a:t>
            </a:r>
            <a:r>
              <a:rPr lang="ru-RU" sz="1400" dirty="0"/>
              <a:t>: 1990–1992, 1992–1997).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vi-VN" sz="1400" dirty="0" smtClean="0"/>
              <a:t> </a:t>
            </a: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dirty="0"/>
              <a:t>Же́лю Мітев Же́лев 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43204" y="5687853"/>
            <a:ext cx="294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Же́лю</a:t>
            </a:r>
            <a:r>
              <a:rPr lang="ru-RU" sz="1200" dirty="0"/>
              <a:t> </a:t>
            </a:r>
            <a:r>
              <a:rPr lang="ru-RU" sz="1200" dirty="0" err="1"/>
              <a:t>Мітев</a:t>
            </a:r>
            <a:r>
              <a:rPr lang="ru-RU" sz="1200" dirty="0"/>
              <a:t> </a:t>
            </a:r>
            <a:r>
              <a:rPr lang="ru-RU" sz="1200" dirty="0" err="1"/>
              <a:t>Же́лев</a:t>
            </a:r>
            <a:r>
              <a:rPr lang="ru-RU" sz="1200" dirty="0"/>
              <a:t> (*3 </a:t>
            </a:r>
            <a:r>
              <a:rPr lang="ru-RU" sz="1200" dirty="0" err="1"/>
              <a:t>березня</a:t>
            </a:r>
            <a:r>
              <a:rPr lang="ru-RU" sz="1200" dirty="0"/>
              <a:t> 1935, Веселиново, </a:t>
            </a:r>
            <a:r>
              <a:rPr lang="ru-RU" sz="1200" dirty="0" err="1"/>
              <a:t>Болгарія</a:t>
            </a:r>
            <a:r>
              <a:rPr lang="ru-RU" sz="1200" dirty="0"/>
              <a:t> — †30 </a:t>
            </a:r>
            <a:r>
              <a:rPr lang="ru-RU" sz="1200" dirty="0" err="1"/>
              <a:t>січня</a:t>
            </a:r>
            <a:r>
              <a:rPr lang="ru-RU" sz="1200" dirty="0"/>
              <a:t> 2015, </a:t>
            </a:r>
            <a:r>
              <a:rPr lang="ru-RU" sz="1200" dirty="0" err="1"/>
              <a:t>Софія</a:t>
            </a:r>
            <a:r>
              <a:rPr lang="ru-RU" sz="1200" dirty="0"/>
              <a:t>)</a:t>
            </a:r>
          </a:p>
        </p:txBody>
      </p:sp>
      <p:pic>
        <p:nvPicPr>
          <p:cNvPr id="6147" name="Picture 3" descr="C:\Users\Black\Desktop\Болгария\Zhelev-1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5" y="1831623"/>
            <a:ext cx="2937944" cy="36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lack\Desktop\Болгария\128px-Signature_of_Zhelyu_Zhel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53" y="5229200"/>
            <a:ext cx="1219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3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19071"/>
            <a:ext cx="5760639" cy="4662257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400" dirty="0" smtClean="0"/>
          </a:p>
          <a:p>
            <a:r>
              <a:rPr lang="uk-UA" sz="1400" dirty="0"/>
              <a:t>У 1961–1964 роках навчався в аспірантурі філософського факультету на кафедрі діалектичного та історичного матеріалізму Софійського університету імені Климента </a:t>
            </a:r>
            <a:r>
              <a:rPr lang="uk-UA" sz="1400" dirty="0" err="1"/>
              <a:t>Охридського</a:t>
            </a:r>
            <a:r>
              <a:rPr lang="uk-UA" sz="1400" dirty="0"/>
              <a:t>. 1974 року захистив кандидатську, а 1988 року — докторську дисертації.</a:t>
            </a:r>
            <a:endParaRPr lang="ru-RU" sz="1400" dirty="0"/>
          </a:p>
          <a:p>
            <a:r>
              <a:rPr lang="uk-UA" sz="1400" dirty="0"/>
              <a:t>1975 року прийнятий на роботу в Інститут культури. У 1977–1982 роках — завідувач секцією культури й особистості в Інституті.</a:t>
            </a:r>
            <a:endParaRPr lang="ru-RU" sz="1400" dirty="0"/>
          </a:p>
          <a:p>
            <a:r>
              <a:rPr lang="uk-UA" sz="1400" dirty="0"/>
              <a:t> </a:t>
            </a:r>
            <a:r>
              <a:rPr lang="uk-UA" sz="1400" dirty="0" smtClean="0"/>
              <a:t>1967 </a:t>
            </a:r>
            <a:r>
              <a:rPr lang="uk-UA" sz="1400" dirty="0"/>
              <a:t>року завершив працю над книгою «Фашизм», яку було видано тільки за 15 років (1982). За три тижні книгу було заборонено й вилучено з книжкових крамниць через схожість між фашистською диктатурою та соціалістичним строєм. Однак 6 тисяч примірників все ж було продано.</a:t>
            </a:r>
            <a:endParaRPr lang="ru-RU" sz="1400" dirty="0"/>
          </a:p>
          <a:p>
            <a:r>
              <a:rPr lang="uk-UA" sz="1400" dirty="0"/>
              <a:t>Доктор філософських наук (праці в галузі онтології). Нагороди: Орден «Стара </a:t>
            </a:r>
            <a:r>
              <a:rPr lang="uk-UA" sz="1400" dirty="0" err="1"/>
              <a:t>Планина</a:t>
            </a:r>
            <a:r>
              <a:rPr lang="uk-UA" sz="1400" dirty="0"/>
              <a:t>» першого ступеню, Болгарія.</a:t>
            </a:r>
            <a:endParaRPr lang="ru-RU" sz="1400" dirty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vi-VN" sz="1400" dirty="0" smtClean="0"/>
              <a:t> </a:t>
            </a: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Біографія</a:t>
            </a:r>
          </a:p>
        </p:txBody>
      </p:sp>
      <p:pic>
        <p:nvPicPr>
          <p:cNvPr id="7170" name="Picture 2" descr="C:\Users\Black\Desktop\Болгария\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2" y="1988840"/>
            <a:ext cx="27640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229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5721" y="6237312"/>
            <a:ext cx="7640482" cy="1080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dirty="0" err="1" smtClean="0"/>
              <a:t>Болгарський</a:t>
            </a:r>
            <a:r>
              <a:rPr lang="ru-RU" sz="1400" dirty="0" smtClean="0"/>
              <a:t> </a:t>
            </a:r>
            <a:r>
              <a:rPr lang="ru-RU" sz="1400" dirty="0" err="1"/>
              <a:t>політик</a:t>
            </a:r>
            <a:r>
              <a:rPr lang="ru-RU" sz="1400" dirty="0"/>
              <a:t>, </a:t>
            </a:r>
            <a:r>
              <a:rPr lang="ru-RU" sz="1400" dirty="0" err="1" smtClean="0"/>
              <a:t>третій</a:t>
            </a:r>
            <a:r>
              <a:rPr lang="ru-RU" sz="1400" dirty="0" smtClean="0"/>
              <a:t> президент </a:t>
            </a:r>
            <a:r>
              <a:rPr lang="ru-RU" sz="1400" dirty="0" err="1"/>
              <a:t>Болгарії</a:t>
            </a:r>
            <a:r>
              <a:rPr lang="ru-RU" sz="1400" dirty="0"/>
              <a:t> у 1997—2002 роках.</a:t>
            </a: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Петро </a:t>
            </a:r>
            <a:r>
              <a:rPr lang="uk-UA" sz="2800" dirty="0" err="1"/>
              <a:t>Стефанов</a:t>
            </a:r>
            <a:r>
              <a:rPr lang="uk-UA" sz="2800" dirty="0"/>
              <a:t> </a:t>
            </a:r>
            <a:r>
              <a:rPr lang="uk-UA" sz="2800" dirty="0" err="1"/>
              <a:t>Стоянов</a:t>
            </a:r>
            <a:r>
              <a:rPr lang="uk-UA" sz="2800" dirty="0"/>
              <a:t> </a:t>
            </a:r>
          </a:p>
        </p:txBody>
      </p:sp>
      <p:pic>
        <p:nvPicPr>
          <p:cNvPr id="8198" name="Picture 6" descr="C:\Users\Black\Desktop\Болгария\Image_1380877_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3070"/>
            <a:ext cx="3168352" cy="41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Black\Desktop\Болгария\Petar_stoy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94" y="1723070"/>
            <a:ext cx="3055009" cy="41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3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62257"/>
          </a:xfrm>
        </p:spPr>
        <p:txBody>
          <a:bodyPr>
            <a:noAutofit/>
          </a:bodyPr>
          <a:lstStyle/>
          <a:p>
            <a:r>
              <a:rPr lang="uk-UA" sz="1400" dirty="0"/>
              <a:t>Петро </a:t>
            </a:r>
            <a:r>
              <a:rPr lang="uk-UA" sz="1400" dirty="0" err="1"/>
              <a:t>Стефанов</a:t>
            </a:r>
            <a:r>
              <a:rPr lang="uk-UA" sz="1400" dirty="0"/>
              <a:t> </a:t>
            </a:r>
            <a:r>
              <a:rPr lang="uk-UA" sz="1400" dirty="0" err="1"/>
              <a:t>Стоянов</a:t>
            </a:r>
            <a:r>
              <a:rPr lang="uk-UA" sz="1400" dirty="0"/>
              <a:t> народився 25 травня 1952 року у </a:t>
            </a:r>
            <a:r>
              <a:rPr lang="uk-UA" sz="1400" dirty="0" err="1"/>
              <a:t>Пловдиві</a:t>
            </a:r>
            <a:r>
              <a:rPr lang="uk-UA" sz="1400" dirty="0"/>
              <a:t>. У 1976 році закінчив </a:t>
            </a:r>
            <a:r>
              <a:rPr lang="uk-UA" sz="1400" dirty="0" err="1"/>
              <a:t>юрдичний</a:t>
            </a:r>
            <a:r>
              <a:rPr lang="uk-UA" sz="1400" dirty="0"/>
              <a:t> факультет університету Святого Климента </a:t>
            </a:r>
            <a:r>
              <a:rPr lang="uk-UA" sz="1400" dirty="0" err="1"/>
              <a:t>Охридського</a:t>
            </a:r>
            <a:r>
              <a:rPr lang="uk-UA" sz="1400" dirty="0"/>
              <a:t> у Софії. Від 1978 року працював адвокатом у </a:t>
            </a:r>
            <a:r>
              <a:rPr lang="uk-UA" sz="1400" dirty="0" err="1"/>
              <a:t>Пловдиві</a:t>
            </a:r>
            <a:r>
              <a:rPr lang="uk-UA" sz="1400" dirty="0"/>
              <a:t>.</a:t>
            </a:r>
            <a:endParaRPr lang="ru-RU" sz="1400" dirty="0"/>
          </a:p>
          <a:p>
            <a:r>
              <a:rPr lang="uk-UA" sz="1400" dirty="0"/>
              <a:t>1990-го року зайняв посаду прес-секретаря Союзу Демократичних Сил у </a:t>
            </a:r>
            <a:r>
              <a:rPr lang="uk-UA" sz="1400" dirty="0" err="1"/>
              <a:t>Пловдиві</a:t>
            </a:r>
            <a:r>
              <a:rPr lang="uk-UA" sz="1400" dirty="0"/>
              <a:t>. </a:t>
            </a:r>
            <a:endParaRPr lang="ru-RU" sz="1400" dirty="0"/>
          </a:p>
          <a:p>
            <a:r>
              <a:rPr lang="uk-UA" sz="1400" dirty="0"/>
              <a:t>У травні 1993 </a:t>
            </a:r>
            <a:r>
              <a:rPr lang="uk-UA" sz="1400" dirty="0" err="1"/>
              <a:t>Стоянова</a:t>
            </a:r>
            <a:r>
              <a:rPr lang="uk-UA" sz="1400" dirty="0"/>
              <a:t> було обрано головою Юридичної Ради.</a:t>
            </a:r>
            <a:endParaRPr lang="ru-RU" sz="1400" dirty="0"/>
          </a:p>
          <a:p>
            <a:r>
              <a:rPr lang="uk-UA" sz="1400" dirty="0"/>
              <a:t>1994 року був обраний депутатом 37-го скликання. Того ж року він став заступником голови фракції СДС і заступником голови Комісії у справах молоді, спорту та туризму.</a:t>
            </a:r>
            <a:endParaRPr lang="ru-RU" sz="1400" dirty="0"/>
          </a:p>
          <a:p>
            <a:r>
              <a:rPr lang="uk-UA" sz="1400" dirty="0"/>
              <a:t>У 1995 році Петра </a:t>
            </a:r>
            <a:r>
              <a:rPr lang="uk-UA" sz="1400" dirty="0" err="1"/>
              <a:t>Стоянова</a:t>
            </a:r>
            <a:r>
              <a:rPr lang="uk-UA" sz="1400" dirty="0"/>
              <a:t> обрали віце-президентом СДС, тепер він відповідав за внутрішню політику.</a:t>
            </a:r>
            <a:endParaRPr lang="ru-RU" sz="1400" dirty="0"/>
          </a:p>
          <a:p>
            <a:r>
              <a:rPr lang="uk-UA" sz="1400" dirty="0"/>
              <a:t>Від 1 червня 1996 року став кандидатом на посаду президента країни. На президентських виборах, що пройшли 2 листопада 1996, Петро набрав 59% або 2 502 517 голосів, і разом з віце-президентом Тодором </a:t>
            </a:r>
            <a:r>
              <a:rPr lang="uk-UA" sz="1400" dirty="0" err="1"/>
              <a:t>Кавалджієвим</a:t>
            </a:r>
            <a:r>
              <a:rPr lang="uk-UA" sz="1400" dirty="0"/>
              <a:t> очолив Болгарію.</a:t>
            </a:r>
            <a:endParaRPr lang="ru-RU" sz="1400" dirty="0"/>
          </a:p>
          <a:p>
            <a:r>
              <a:rPr lang="uk-UA" sz="1400" dirty="0"/>
              <a:t>2001 року балотувався на другий строк, та програв вибори Георгію </a:t>
            </a:r>
            <a:r>
              <a:rPr lang="uk-UA" sz="1400" dirty="0" err="1"/>
              <a:t>Парванову</a:t>
            </a:r>
            <a:r>
              <a:rPr lang="uk-UA" sz="1400" dirty="0"/>
              <a:t>.</a:t>
            </a:r>
            <a:endParaRPr lang="ru-RU" sz="1400" dirty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Біографія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0310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6165304"/>
            <a:ext cx="4536504" cy="8293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u="sng" dirty="0" err="1"/>
              <a:t>Болгарський</a:t>
            </a:r>
            <a:r>
              <a:rPr lang="ru-RU" sz="1400" u="sng" dirty="0"/>
              <a:t> </a:t>
            </a:r>
            <a:r>
              <a:rPr lang="ru-RU" sz="1400" u="sng" dirty="0" err="1"/>
              <a:t>політик</a:t>
            </a:r>
            <a:r>
              <a:rPr lang="ru-RU" sz="1400" u="sng" dirty="0"/>
              <a:t>, </a:t>
            </a:r>
            <a:r>
              <a:rPr lang="ru-RU" sz="1400" u="sng" dirty="0" err="1" smtClean="0"/>
              <a:t>четвертий</a:t>
            </a:r>
            <a:r>
              <a:rPr lang="ru-RU" sz="1400" u="sng" dirty="0" smtClean="0"/>
              <a:t> президент </a:t>
            </a:r>
            <a:r>
              <a:rPr lang="ru-RU" sz="1400" u="sng" dirty="0" err="1"/>
              <a:t>Болгарії</a:t>
            </a:r>
            <a:r>
              <a:rPr lang="ru-RU" sz="1400" u="sng" dirty="0"/>
              <a:t> у 2002–2012 роках.</a:t>
            </a:r>
            <a:endParaRPr lang="ru-RU" sz="1400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dirty="0"/>
              <a:t>Гео́ргій Седефчов Пирва́нов </a:t>
            </a:r>
            <a:endParaRPr lang="uk-UA" sz="2800" dirty="0"/>
          </a:p>
        </p:txBody>
      </p:sp>
      <p:pic>
        <p:nvPicPr>
          <p:cNvPr id="9218" name="Picture 2" descr="C:\Users\Black\Desktop\Болгария\300px-Parvanov-B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8" y="4221088"/>
            <a:ext cx="2749985" cy="22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lack\Desktop\Болгария\3_Georgi_Parv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4" y="1716502"/>
            <a:ext cx="3747910" cy="44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lack\Desktop\Болгария\Image_2106268_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60" y="1716501"/>
            <a:ext cx="2714283" cy="20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3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19071"/>
            <a:ext cx="8640959" cy="4662257"/>
          </a:xfrm>
        </p:spPr>
        <p:txBody>
          <a:bodyPr>
            <a:noAutofit/>
          </a:bodyPr>
          <a:lstStyle/>
          <a:p>
            <a:r>
              <a:rPr lang="uk-UA" sz="1400" dirty="0"/>
              <a:t>1981 — закінчив історичний факультет університету Святого Климента </a:t>
            </a:r>
            <a:r>
              <a:rPr lang="uk-UA" sz="1400" dirty="0" err="1"/>
              <a:t>Охридського</a:t>
            </a:r>
            <a:r>
              <a:rPr lang="uk-UA" sz="1400" dirty="0"/>
              <a:t> в Софії.</a:t>
            </a:r>
            <a:endParaRPr lang="ru-RU" sz="1400" dirty="0"/>
          </a:p>
          <a:p>
            <a:r>
              <a:rPr lang="uk-UA" sz="1400" dirty="0"/>
              <a:t>З 1981 року — член Болгарської комуністичної (пізніше соціалістичної) партії (БСП).</a:t>
            </a:r>
            <a:endParaRPr lang="ru-RU" sz="1400" dirty="0"/>
          </a:p>
          <a:p>
            <a:r>
              <a:rPr lang="uk-UA" sz="1400" dirty="0"/>
              <a:t>З 1981 року — науковий співробітник Інституту історії компартії Болгарії.</a:t>
            </a:r>
            <a:endParaRPr lang="ru-RU" sz="1400" dirty="0"/>
          </a:p>
          <a:p>
            <a:r>
              <a:rPr lang="uk-UA" sz="1400" dirty="0"/>
              <a:t>В 1988 році захистив докторську дисертацію з історії.</a:t>
            </a:r>
            <a:endParaRPr lang="ru-RU" sz="1400" dirty="0"/>
          </a:p>
          <a:p>
            <a:r>
              <a:rPr lang="uk-UA" sz="1400" dirty="0"/>
              <a:t>З 1989 — старший науковий співробітник Інституту історії компартії Болгарії.</a:t>
            </a:r>
            <a:endParaRPr lang="ru-RU" sz="1400" dirty="0"/>
          </a:p>
          <a:p>
            <a:r>
              <a:rPr lang="uk-UA" sz="1400" dirty="0"/>
              <a:t>Згідно з розсекреченими даними, був співробітником Комітету державної безпеки Болгарії під псевдонімом </a:t>
            </a:r>
            <a:r>
              <a:rPr lang="uk-UA" sz="1400" dirty="0" err="1"/>
              <a:t>Гоце</a:t>
            </a:r>
            <a:r>
              <a:rPr lang="uk-UA" sz="1400" dirty="0"/>
              <a:t>.</a:t>
            </a:r>
            <a:endParaRPr lang="ru-RU" sz="1400" dirty="0"/>
          </a:p>
          <a:p>
            <a:r>
              <a:rPr lang="uk-UA" sz="1400" dirty="0"/>
              <a:t>В 1994-у обраний депутатом Народних зборів Болгарії, увійшов до комісії з питань радіомовлення і телебачення. У цьому ж році став заступником голови вищої ради БСП.</a:t>
            </a:r>
            <a:endParaRPr lang="ru-RU" sz="1400" dirty="0"/>
          </a:p>
          <a:p>
            <a:r>
              <a:rPr lang="uk-UA" sz="1400" dirty="0"/>
              <a:t>З 1996 — голова БСП.</a:t>
            </a:r>
            <a:endParaRPr lang="ru-RU" sz="1400" dirty="0"/>
          </a:p>
          <a:p>
            <a:r>
              <a:rPr lang="uk-UA" sz="1400" dirty="0"/>
              <a:t>В 1997 у повторно обирався до парламенту, очолив фракцію «Демократичних лівих сил» і парламентську фракцію «Коаліція за Болгарію».</a:t>
            </a:r>
            <a:endParaRPr lang="ru-RU" sz="1400" dirty="0"/>
          </a:p>
          <a:p>
            <a:r>
              <a:rPr lang="uk-UA" sz="1400" dirty="0"/>
              <a:t>У листопаді 2001 року обраний президентом.</a:t>
            </a:r>
            <a:endParaRPr lang="ru-RU" sz="1400" dirty="0"/>
          </a:p>
          <a:p>
            <a:r>
              <a:rPr lang="uk-UA" sz="1400" dirty="0"/>
              <a:t>В 2006 у повторно обраний президентом, перемігши на виборах націоналіста </a:t>
            </a:r>
            <a:r>
              <a:rPr lang="uk-UA" sz="1400" dirty="0" err="1"/>
              <a:t>Волена</a:t>
            </a:r>
            <a:r>
              <a:rPr lang="uk-UA" sz="1400" dirty="0"/>
              <a:t> </a:t>
            </a:r>
            <a:r>
              <a:rPr lang="uk-UA" sz="1400" dirty="0" err="1"/>
              <a:t>Сидерова</a:t>
            </a:r>
            <a:r>
              <a:rPr lang="uk-UA" sz="1400" dirty="0"/>
              <a:t>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Біографія</a:t>
            </a:r>
          </a:p>
        </p:txBody>
      </p:sp>
    </p:spTree>
    <p:extLst>
      <p:ext uri="{BB962C8B-B14F-4D97-AF65-F5344CB8AC3E}">
        <p14:creationId xmlns:p14="http://schemas.microsoft.com/office/powerpoint/2010/main" val="23394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5634215"/>
            <a:ext cx="3888432" cy="6480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u="sng" dirty="0" err="1" smtClean="0"/>
              <a:t>Болгарський</a:t>
            </a:r>
            <a:r>
              <a:rPr lang="ru-RU" sz="1400" u="sng" dirty="0" smtClean="0"/>
              <a:t> </a:t>
            </a:r>
            <a:r>
              <a:rPr lang="ru-RU" sz="1400" u="sng" dirty="0" err="1"/>
              <a:t>політик</a:t>
            </a:r>
            <a:r>
              <a:rPr lang="ru-RU" sz="1400" u="sng" dirty="0"/>
              <a:t>, з 22 </a:t>
            </a:r>
            <a:r>
              <a:rPr lang="ru-RU" sz="1400" u="sng" dirty="0" err="1"/>
              <a:t>січня</a:t>
            </a:r>
            <a:r>
              <a:rPr lang="ru-RU" sz="1400" u="sng" dirty="0"/>
              <a:t> 2012 президент </a:t>
            </a:r>
            <a:r>
              <a:rPr lang="ru-RU" sz="1400" u="sng" dirty="0" err="1"/>
              <a:t>Болгарії</a:t>
            </a:r>
            <a:r>
              <a:rPr lang="ru-RU" sz="1400" u="sng" dirty="0"/>
              <a:t>. </a:t>
            </a:r>
            <a:endParaRPr lang="ru-RU" sz="1400" u="sng" dirty="0" smtClean="0"/>
          </a:p>
          <a:p>
            <a:pPr marL="45720" indent="0" algn="ctr">
              <a:buNone/>
            </a:pPr>
            <a:r>
              <a:rPr lang="ru-RU" sz="1400" u="sng" dirty="0" err="1" smtClean="0"/>
              <a:t>Нині</a:t>
            </a:r>
            <a:r>
              <a:rPr lang="ru-RU" sz="1400" u="sng" dirty="0" smtClean="0"/>
              <a:t> </a:t>
            </a:r>
            <a:r>
              <a:rPr lang="ru-RU" sz="1400" u="sng" dirty="0"/>
              <a:t>на </a:t>
            </a:r>
            <a:r>
              <a:rPr lang="ru-RU" sz="1400" u="sng" dirty="0" err="1" smtClean="0"/>
              <a:t>посаді</a:t>
            </a:r>
            <a:r>
              <a:rPr lang="ru-RU" sz="1400" u="sng" dirty="0" smtClean="0"/>
              <a:t>.</a:t>
            </a:r>
            <a:endParaRPr lang="uk-UA" sz="1400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err="1"/>
              <a:t>Росен</a:t>
            </a:r>
            <a:r>
              <a:rPr lang="uk-UA" sz="2800" dirty="0"/>
              <a:t> </a:t>
            </a:r>
            <a:r>
              <a:rPr lang="uk-UA" sz="2800" dirty="0" err="1"/>
              <a:t>Асенов</a:t>
            </a:r>
            <a:r>
              <a:rPr lang="uk-UA" sz="2800" dirty="0"/>
              <a:t> </a:t>
            </a:r>
            <a:r>
              <a:rPr lang="uk-UA" sz="2800" dirty="0" err="1"/>
              <a:t>Плевнелієв</a:t>
            </a:r>
            <a:r>
              <a:rPr lang="uk-UA" sz="2800" dirty="0"/>
              <a:t> </a:t>
            </a:r>
          </a:p>
        </p:txBody>
      </p:sp>
      <p:pic>
        <p:nvPicPr>
          <p:cNvPr id="10242" name="Picture 2" descr="C:\Users\Black\Desktop\Болгария\415056d9fbc05cfa969017f24628b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4039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Black\Desktop\Болгария\a1f36641c1318339dfe63fc6d19f9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1974"/>
            <a:ext cx="2736304" cy="37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4608512" cy="362765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ru-RU" sz="1400" dirty="0" smtClean="0"/>
          </a:p>
          <a:p>
            <a:pPr algn="just"/>
            <a:r>
              <a:rPr lang="uk-UA" sz="1400" dirty="0"/>
              <a:t>Народився 14 травня 1964 року у </a:t>
            </a:r>
            <a:r>
              <a:rPr lang="uk-UA" sz="1400" dirty="0" err="1"/>
              <a:t>Гоце</a:t>
            </a:r>
            <a:r>
              <a:rPr lang="uk-UA" sz="1400" dirty="0"/>
              <a:t> </a:t>
            </a:r>
            <a:r>
              <a:rPr lang="uk-UA" sz="1400" dirty="0" err="1"/>
              <a:t>Делчеві</a:t>
            </a:r>
            <a:r>
              <a:rPr lang="uk-UA" sz="1400" dirty="0"/>
              <a:t>. У 1989 році закінчив факультет електронної техніки і технології Технічного університету у місті Софія. У 1990 році почав розвивати свій власний бізнес. З 1998 року бере участь в управлінні болгарської філії німецької компанії </a:t>
            </a:r>
            <a:r>
              <a:rPr lang="uk-UA" sz="1400" dirty="0" err="1"/>
              <a:t>Lindner</a:t>
            </a:r>
            <a:r>
              <a:rPr lang="uk-UA" sz="1400" dirty="0"/>
              <a:t>. </a:t>
            </a:r>
            <a:endParaRPr lang="ru-RU" sz="1400" dirty="0"/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27 </a:t>
            </a:r>
            <a:r>
              <a:rPr lang="uk-UA" sz="1400" dirty="0"/>
              <a:t>липня 2009 був призначений міністром регіонального розвитку при прем'єрстві Бойко Борисова. На 4 вересня 2011 </a:t>
            </a:r>
            <a:r>
              <a:rPr lang="uk-UA" sz="1400" dirty="0" err="1"/>
              <a:t>Розен</a:t>
            </a:r>
            <a:r>
              <a:rPr lang="uk-UA" sz="1400" dirty="0"/>
              <a:t> </a:t>
            </a:r>
            <a:r>
              <a:rPr lang="uk-UA" sz="1400" dirty="0" err="1"/>
              <a:t>Плевнелієв</a:t>
            </a:r>
            <a:r>
              <a:rPr lang="uk-UA" sz="1400" dirty="0"/>
              <a:t> був названий </a:t>
            </a:r>
            <a:r>
              <a:rPr lang="uk-UA" sz="1400" dirty="0" smtClean="0"/>
              <a:t>кандидатом </a:t>
            </a:r>
            <a:r>
              <a:rPr lang="ru-RU" sz="1400" dirty="0" smtClean="0"/>
              <a:t>у </a:t>
            </a:r>
            <a:r>
              <a:rPr lang="ru-RU" sz="1400" dirty="0" err="1"/>
              <a:t>президенти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ГЄРБ. На 7 </a:t>
            </a:r>
            <a:r>
              <a:rPr lang="ru-RU" sz="1400" dirty="0" err="1"/>
              <a:t>вересня</a:t>
            </a:r>
            <a:r>
              <a:rPr lang="ru-RU" sz="1400" dirty="0"/>
              <a:t> 2011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пішов</a:t>
            </a:r>
            <a:r>
              <a:rPr lang="ru-RU" sz="1400" dirty="0"/>
              <a:t> з посади </a:t>
            </a:r>
            <a:r>
              <a:rPr lang="ru-RU" sz="1400" dirty="0" err="1"/>
              <a:t>міністра</a:t>
            </a:r>
            <a:r>
              <a:rPr lang="ru-RU" sz="1400" dirty="0"/>
              <a:t> </a:t>
            </a:r>
            <a:r>
              <a:rPr lang="ru-RU" sz="1400" dirty="0" err="1"/>
              <a:t>регіонального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в </a:t>
            </a:r>
            <a:r>
              <a:rPr lang="ru-RU" sz="1400" dirty="0" err="1"/>
              <a:t>повній</a:t>
            </a:r>
            <a:r>
              <a:rPr lang="ru-RU" sz="1400" dirty="0"/>
              <a:t> </a:t>
            </a:r>
            <a:r>
              <a:rPr lang="ru-RU" sz="1400" dirty="0" err="1"/>
              <a:t>мірі</a:t>
            </a:r>
            <a:r>
              <a:rPr lang="ru-RU" sz="1400" dirty="0"/>
              <a:t> </a:t>
            </a:r>
            <a:r>
              <a:rPr lang="ru-RU" sz="1400" dirty="0" err="1"/>
              <a:t>брати</a:t>
            </a:r>
            <a:r>
              <a:rPr lang="ru-RU" sz="1400" dirty="0"/>
              <a:t> участь у </a:t>
            </a:r>
            <a:r>
              <a:rPr lang="ru-RU" sz="1400" dirty="0" err="1"/>
              <a:t>виборах</a:t>
            </a:r>
            <a:r>
              <a:rPr lang="ru-RU" sz="1400" dirty="0"/>
              <a:t>. Парламент </a:t>
            </a:r>
            <a:r>
              <a:rPr lang="ru-RU" sz="1400" dirty="0" err="1"/>
              <a:t>прийняв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відставку</a:t>
            </a:r>
            <a:r>
              <a:rPr lang="ru-RU" sz="1400" dirty="0"/>
              <a:t> 9 </a:t>
            </a:r>
            <a:r>
              <a:rPr lang="ru-RU" sz="1400" dirty="0" err="1"/>
              <a:t>вересня</a:t>
            </a:r>
            <a:r>
              <a:rPr lang="ru-RU" sz="1400" dirty="0"/>
              <a:t>. Перший тур </a:t>
            </a:r>
            <a:r>
              <a:rPr lang="ru-RU" sz="1400" dirty="0" err="1"/>
              <a:t>президентських</a:t>
            </a:r>
            <a:r>
              <a:rPr lang="ru-RU" sz="1400" dirty="0"/>
              <a:t> </a:t>
            </a:r>
            <a:r>
              <a:rPr lang="ru-RU" sz="1400" dirty="0" err="1"/>
              <a:t>виборів</a:t>
            </a:r>
            <a:r>
              <a:rPr lang="ru-RU" sz="1400" dirty="0"/>
              <a:t> в </a:t>
            </a:r>
            <a:r>
              <a:rPr lang="ru-RU" sz="1400" dirty="0" err="1"/>
              <a:t>жовтні</a:t>
            </a:r>
            <a:r>
              <a:rPr lang="ru-RU" sz="1400" dirty="0"/>
              <a:t> 2011 року </a:t>
            </a:r>
            <a:r>
              <a:rPr lang="ru-RU" sz="1400" dirty="0" err="1"/>
              <a:t>Плевнелієв</a:t>
            </a:r>
            <a:r>
              <a:rPr lang="ru-RU" sz="1400" dirty="0"/>
              <a:t> </a:t>
            </a:r>
            <a:r>
              <a:rPr lang="ru-RU" sz="1400" dirty="0" err="1"/>
              <a:t>виграв</a:t>
            </a:r>
            <a:r>
              <a:rPr lang="ru-RU" sz="1400" dirty="0"/>
              <a:t> з результатом у 40,11%. Результат другого туру — 52,58%.</a:t>
            </a:r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r>
              <a:rPr lang="vi-VN" sz="1400" dirty="0" smtClean="0"/>
              <a:t> </a:t>
            </a: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Біографія</a:t>
            </a:r>
          </a:p>
        </p:txBody>
      </p:sp>
      <p:pic>
        <p:nvPicPr>
          <p:cNvPr id="11267" name="Picture 3" descr="C:\Users\Black\Desktop\Болгария\Rosen-Plevneliev-bulg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27722" cy="26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59344"/>
            <a:ext cx="6324600" cy="1645920"/>
          </a:xfrm>
        </p:spPr>
        <p:txBody>
          <a:bodyPr/>
          <a:lstStyle/>
          <a:p>
            <a:r>
              <a:rPr lang="uk-UA" dirty="0" smtClean="0"/>
              <a:t>Болгарія після другої світової війни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510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84" y="2708920"/>
            <a:ext cx="2683912" cy="35806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Прихід комуністів до влади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37617" y="1624151"/>
            <a:ext cx="88268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/>
              <a:t>У роки Другої світової війни Болгарія була союзницею Німеччини, але у війні проти Радянського Союзу участі не брала</a:t>
            </a:r>
            <a:r>
              <a:rPr lang="uk-UA" sz="1300" dirty="0" smtClean="0"/>
              <a:t>.</a:t>
            </a:r>
            <a:endParaRPr lang="ru-RU" sz="1300" dirty="0"/>
          </a:p>
          <a:p>
            <a:r>
              <a:rPr lang="uk-UA" sz="1300" dirty="0"/>
              <a:t>9 вересня 1944 р. Коли радянські війська підійшли до кордонів Болгарії, в Софії відбулося повстання, в ході якого політична влада перейшла до представників партій, об’єднаних у Вітчизняний </a:t>
            </a:r>
            <a:r>
              <a:rPr lang="uk-UA" sz="1300" dirty="0" smtClean="0"/>
              <a:t>фронт.</a:t>
            </a:r>
            <a:r>
              <a:rPr lang="ru-RU" sz="1300" dirty="0" smtClean="0"/>
              <a:t> </a:t>
            </a:r>
            <a:r>
              <a:rPr lang="uk-UA" sz="1300" dirty="0" smtClean="0"/>
              <a:t>Уряд </a:t>
            </a:r>
            <a:r>
              <a:rPr lang="uk-UA" sz="1300" dirty="0"/>
              <a:t>очолив К. </a:t>
            </a:r>
            <a:r>
              <a:rPr lang="uk-UA" sz="1300" dirty="0" err="1"/>
              <a:t>Георгієв</a:t>
            </a:r>
            <a:r>
              <a:rPr lang="uk-UA" sz="1300" dirty="0"/>
              <a:t>. </a:t>
            </a:r>
            <a:endParaRPr lang="uk-UA" sz="1300" dirty="0" smtClean="0"/>
          </a:p>
          <a:p>
            <a:r>
              <a:rPr lang="uk-UA" sz="1300" dirty="0" smtClean="0"/>
              <a:t>Провідні </a:t>
            </a:r>
            <a:r>
              <a:rPr lang="uk-UA" sz="1300" dirty="0"/>
              <a:t>ролі  відігравали комуністи - члени болгарської робітничої партії. Їм  належали ключові міністерства - внутрішніх справ, </a:t>
            </a:r>
            <a:r>
              <a:rPr lang="uk-UA" sz="1300" dirty="0" err="1"/>
              <a:t>юстицій</a:t>
            </a:r>
            <a:r>
              <a:rPr lang="uk-UA" sz="1300" dirty="0" smtClean="0"/>
              <a:t>.</a:t>
            </a:r>
            <a:endParaRPr lang="ru-RU" sz="1300" dirty="0"/>
          </a:p>
          <a:p>
            <a:r>
              <a:rPr lang="uk-UA" sz="1300" dirty="0"/>
              <a:t>Наприкінці жовтня 1944 р. уряд підписав перемир’я з державами антигітлерівської </a:t>
            </a:r>
            <a:endParaRPr lang="uk-UA" sz="1300" dirty="0" smtClean="0"/>
          </a:p>
          <a:p>
            <a:r>
              <a:rPr lang="uk-UA" sz="1300" dirty="0" smtClean="0"/>
              <a:t>коаліції </a:t>
            </a:r>
            <a:r>
              <a:rPr lang="uk-UA" sz="1300" dirty="0"/>
              <a:t>й оголосив війну Німеччині. Болгарська армія взяла участь у воєнних діях </a:t>
            </a:r>
            <a:endParaRPr lang="uk-UA" sz="1300" dirty="0" smtClean="0"/>
          </a:p>
          <a:p>
            <a:r>
              <a:rPr lang="uk-UA" sz="1300" dirty="0" smtClean="0"/>
              <a:t>на </a:t>
            </a:r>
            <a:r>
              <a:rPr lang="uk-UA" sz="1300" dirty="0"/>
              <a:t>території Югославії й Угорщини.</a:t>
            </a:r>
            <a:endParaRPr lang="ru-RU" sz="1300" dirty="0"/>
          </a:p>
          <a:p>
            <a:endParaRPr lang="uk-UA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6289575"/>
            <a:ext cx="1026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i="1" dirty="0" smtClean="0"/>
              <a:t>К. </a:t>
            </a:r>
            <a:r>
              <a:rPr lang="uk-UA" sz="1400" i="1" dirty="0" err="1" smtClean="0"/>
              <a:t>Георгієв</a:t>
            </a:r>
            <a:endParaRPr lang="uk-UA" sz="1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9" y="3592299"/>
            <a:ext cx="4464496" cy="29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19071"/>
            <a:ext cx="8640959" cy="466225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1400" dirty="0"/>
              <a:t>Уряд Вітчизняного фронту виступав за:</a:t>
            </a:r>
            <a:endParaRPr lang="ru-RU" sz="1400" dirty="0"/>
          </a:p>
          <a:p>
            <a:r>
              <a:rPr lang="uk-UA" sz="1400" dirty="0"/>
              <a:t>1. Відновлення конституції та всіх прав і свобод болгарського народу. </a:t>
            </a:r>
            <a:endParaRPr lang="uk-UA" sz="1400" dirty="0" smtClean="0"/>
          </a:p>
          <a:p>
            <a:r>
              <a:rPr lang="uk-UA" sz="1400" dirty="0" smtClean="0"/>
              <a:t>2</a:t>
            </a:r>
            <a:r>
              <a:rPr lang="uk-UA" sz="1400" dirty="0"/>
              <a:t>. Чистку державного апарату від антинародних елементів.</a:t>
            </a:r>
            <a:endParaRPr lang="ru-RU" sz="1400" dirty="0"/>
          </a:p>
          <a:p>
            <a:r>
              <a:rPr lang="uk-UA" sz="1400" dirty="0"/>
              <a:t>3. Розпуск всіх фашистських організацій і конфіскацію їхнього майна.</a:t>
            </a:r>
            <a:endParaRPr lang="ru-RU" sz="1400" dirty="0"/>
          </a:p>
          <a:p>
            <a:r>
              <a:rPr lang="uk-UA" sz="1400" dirty="0"/>
              <a:t>4. Боротьбу з великою торговельно-спекулятивною буржуазією, яка скомпрометувала себе співробітництвом з реакційними режимами у міжвоєнний період і в роки Другої світової війни.</a:t>
            </a:r>
            <a:endParaRPr lang="ru-RU" sz="1400" dirty="0"/>
          </a:p>
          <a:p>
            <a:r>
              <a:rPr lang="uk-UA" sz="1400" dirty="0"/>
              <a:t>5. Проведення аграрної реформи. Було обмежено розміри землеволодіння (великого поміщицького землеволодіння не було).</a:t>
            </a:r>
            <a:endParaRPr lang="ru-RU" sz="1400" dirty="0"/>
          </a:p>
          <a:p>
            <a:r>
              <a:rPr lang="uk-UA" sz="1400" dirty="0"/>
              <a:t>6. Ліквідацію безробіття.</a:t>
            </a:r>
            <a:endParaRPr lang="ru-RU" sz="1400" dirty="0"/>
          </a:p>
          <a:p>
            <a:r>
              <a:rPr lang="uk-UA" sz="1400" dirty="0"/>
              <a:t>7. Організацію системи соціального страхування.</a:t>
            </a:r>
            <a:endParaRPr lang="ru-RU" sz="1400" dirty="0"/>
          </a:p>
          <a:p>
            <a:r>
              <a:rPr lang="uk-UA" sz="1400" dirty="0"/>
              <a:t>8. Монархічний лад у Болгарії зберігся до 1946 р. В вересні 1946 року був проведений референдум, за результатами якого було ліквідовано монархію</a:t>
            </a:r>
            <a:r>
              <a:rPr lang="uk-UA" sz="1400" dirty="0" smtClean="0"/>
              <a:t>.</a:t>
            </a:r>
            <a:endParaRPr lang="ru-RU" sz="1400" dirty="0"/>
          </a:p>
          <a:p>
            <a:r>
              <a:rPr lang="uk-UA" sz="1400" dirty="0"/>
              <a:t>9. 8 вересня 1946 р. було проведено референдум з питання про форму державного управління. 95% голосуючих висловилися за республіку. Цар </a:t>
            </a:r>
            <a:r>
              <a:rPr lang="uk-UA" sz="1400" dirty="0" err="1"/>
              <a:t>Симеон</a:t>
            </a:r>
            <a:r>
              <a:rPr lang="uk-UA" sz="1400" dirty="0"/>
              <a:t> II покинув країну.</a:t>
            </a:r>
            <a:endParaRPr lang="ru-RU" sz="1400" dirty="0"/>
          </a:p>
          <a:p>
            <a:r>
              <a:rPr lang="uk-UA" sz="1400" dirty="0"/>
              <a:t>10. 15 вересня 1946 р. Болгарія була проголошена Народною Республікою.</a:t>
            </a:r>
            <a:endParaRPr lang="ru-RU" sz="1400" dirty="0"/>
          </a:p>
          <a:p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 Вітчизняного фронту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416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37902" cy="16561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1300" dirty="0"/>
              <a:t>Радянська військова присутність сприяла посиленню позицій комуністів.</a:t>
            </a:r>
            <a:endParaRPr lang="ru-RU" sz="1300" dirty="0"/>
          </a:p>
          <a:p>
            <a:pPr marL="45720" indent="0">
              <a:buNone/>
            </a:pPr>
            <a:r>
              <a:rPr lang="uk-UA" sz="1300" dirty="0"/>
              <a:t>27 жовтня 1946 р. відбулися вибори до Великих народних зборів. Комуністи одержали 53,1% голосів. Новий уряд очолив провідник Компартії Георгій </a:t>
            </a:r>
            <a:r>
              <a:rPr lang="uk-UA" sz="1300" dirty="0" err="1"/>
              <a:t>Димитров</a:t>
            </a:r>
            <a:r>
              <a:rPr lang="uk-UA" sz="1300" dirty="0"/>
              <a:t>, який восени 1945 р. повернувся до Болгарії з московської еміграції.</a:t>
            </a:r>
            <a:endParaRPr lang="ru-RU" sz="1300" dirty="0"/>
          </a:p>
          <a:p>
            <a:pPr marL="45720" indent="0">
              <a:buNone/>
            </a:pPr>
            <a:r>
              <a:rPr lang="uk-UA" sz="1300" dirty="0"/>
              <a:t>4 грудня 1947 р. Великі Народні збори затвердили конституцію Народної Республіки Болгарії (НРБ), яка закріпила соціалістичну перебудову країни.</a:t>
            </a:r>
            <a:endParaRPr lang="ru-RU" sz="1300" dirty="0"/>
          </a:p>
          <a:p>
            <a:endParaRPr lang="uk-UA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Запровадження сталінської моделі соціалізму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2376264" cy="3158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320480" cy="3222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6381328"/>
            <a:ext cx="1380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i="1" dirty="0" smtClean="0"/>
              <a:t>Георгій </a:t>
            </a:r>
            <a:r>
              <a:rPr lang="uk-UA" sz="1200" i="1" dirty="0" err="1" smtClean="0"/>
              <a:t>Димитров</a:t>
            </a:r>
            <a:endParaRPr lang="uk-UA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381328"/>
            <a:ext cx="2379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i="1" dirty="0" smtClean="0"/>
              <a:t>Йосип Сталін і </a:t>
            </a:r>
            <a:r>
              <a:rPr lang="uk-UA" sz="1200" i="1" dirty="0"/>
              <a:t>Г</a:t>
            </a:r>
            <a:r>
              <a:rPr lang="uk-UA" sz="1200" i="1" dirty="0" smtClean="0"/>
              <a:t>еоргій </a:t>
            </a:r>
            <a:r>
              <a:rPr lang="uk-UA" sz="1200" i="1" dirty="0" err="1" smtClean="0"/>
              <a:t>Димитров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381519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719070"/>
            <a:ext cx="6480719" cy="466225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1. Проведено націоналізацію приватної промисловості, морського та автомобільного транспорту, банків.</a:t>
            </a:r>
            <a:endParaRPr lang="ru-RU" dirty="0"/>
          </a:p>
          <a:p>
            <a:r>
              <a:rPr lang="uk-UA" dirty="0"/>
              <a:t>2. Здійснено націоналізацію зовнішньої й внутрішньої торгівлі.</a:t>
            </a:r>
            <a:endParaRPr lang="ru-RU" dirty="0"/>
          </a:p>
          <a:p>
            <a:r>
              <a:rPr lang="uk-UA" dirty="0"/>
              <a:t>3. Болгарський уряд перейшов до планування економічного розвитку.</a:t>
            </a:r>
            <a:endParaRPr lang="ru-RU" dirty="0"/>
          </a:p>
          <a:p>
            <a:r>
              <a:rPr lang="uk-UA" dirty="0"/>
              <a:t>4. Проводяться репресії проти опозиційних партій. Були створені концентраційні табори.</a:t>
            </a:r>
            <a:endParaRPr lang="ru-RU" dirty="0"/>
          </a:p>
          <a:p>
            <a:r>
              <a:rPr lang="uk-UA" dirty="0"/>
              <a:t>5. Ліквідовано залишки багатопартійної системи.</a:t>
            </a:r>
            <a:endParaRPr lang="ru-RU" dirty="0"/>
          </a:p>
          <a:p>
            <a:r>
              <a:rPr lang="uk-UA" dirty="0"/>
              <a:t>6. До 1948 р. у Болгарії встановилася монополія комуністичної партії.</a:t>
            </a:r>
            <a:endParaRPr lang="ru-RU" dirty="0"/>
          </a:p>
          <a:p>
            <a:r>
              <a:rPr lang="uk-UA" dirty="0"/>
              <a:t>7. 18 березня 1948 р. підписано Договір про дружбу, співробітництво і взаємодопомогу між СРСР і НРБ.</a:t>
            </a:r>
            <a:endParaRPr lang="ru-RU" dirty="0"/>
          </a:p>
          <a:p>
            <a:r>
              <a:rPr lang="uk-UA" dirty="0"/>
              <a:t>8. Проводиться масове кооперування села. Порушувався принцип добровільності, використовувалися методи тиску, примусу й залякування. </a:t>
            </a:r>
            <a:endParaRPr lang="uk-UA" dirty="0" smtClean="0"/>
          </a:p>
          <a:p>
            <a:r>
              <a:rPr lang="uk-UA" dirty="0" smtClean="0"/>
              <a:t>9</a:t>
            </a:r>
            <a:r>
              <a:rPr lang="uk-UA" dirty="0"/>
              <a:t>. Здійснювалася індустріалізація країни.</a:t>
            </a:r>
            <a:endParaRPr lang="ru-RU" dirty="0"/>
          </a:p>
          <a:p>
            <a:r>
              <a:rPr lang="uk-UA" dirty="0"/>
              <a:t>10. Запроваджувалася командно-адміністративна система управління народним господарством.</a:t>
            </a:r>
            <a:endParaRPr lang="ru-RU" dirty="0"/>
          </a:p>
          <a:p>
            <a:r>
              <a:rPr lang="uk-UA" dirty="0"/>
              <a:t>11. Після смерті в 1949 р. Г. Димитрова лідером Болгарської Комуністичної партії став В. </a:t>
            </a:r>
            <a:r>
              <a:rPr lang="uk-UA" dirty="0" err="1"/>
              <a:t>Червенков</a:t>
            </a:r>
            <a:r>
              <a:rPr lang="uk-UA" dirty="0"/>
              <a:t>, який незабаром очолив і уряд. Він був прихильником жорсткої лінії.</a:t>
            </a:r>
            <a:endParaRPr lang="ru-RU" dirty="0"/>
          </a:p>
          <a:p>
            <a:r>
              <a:rPr lang="uk-UA" dirty="0"/>
              <a:t>12. У країні здійснювалися широкомасштабні репресії.</a:t>
            </a:r>
            <a:endParaRPr lang="ru-RU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Здійснені реформи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2816"/>
            <a:ext cx="2333751" cy="35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90092" y="1719070"/>
            <a:ext cx="5874396" cy="4230209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Тодор </a:t>
            </a:r>
            <a:r>
              <a:rPr lang="uk-UA" dirty="0" err="1"/>
              <a:t>Живков</a:t>
            </a:r>
            <a:r>
              <a:rPr lang="uk-UA" dirty="0"/>
              <a:t> народився 1911 р. в селянській родині. В 1929-1941 </a:t>
            </a:r>
            <a:r>
              <a:rPr lang="uk-UA" dirty="0" err="1"/>
              <a:t>pp</a:t>
            </a:r>
            <a:r>
              <a:rPr lang="uk-UA" dirty="0"/>
              <a:t>. працював у Софійській державній друкарні. У БКП з 1932 р. У роки війни — один із організаторів руху Опору в Болгарії.</a:t>
            </a:r>
            <a:endParaRPr lang="ru-RU" dirty="0"/>
          </a:p>
          <a:p>
            <a:r>
              <a:rPr lang="uk-UA" dirty="0" smtClean="0"/>
              <a:t>Значну </a:t>
            </a:r>
            <a:r>
              <a:rPr lang="uk-UA" dirty="0"/>
              <a:t>увагу приділяв добору кадрів, висуваючи на високі пости відданих собі людей, не звертаючи уваги на професійні здібності. Поступово почав складатися “культ особи” Т. </a:t>
            </a:r>
            <a:r>
              <a:rPr lang="uk-UA" dirty="0" err="1"/>
              <a:t>Живкова</a:t>
            </a:r>
            <a:r>
              <a:rPr lang="uk-UA" dirty="0"/>
              <a:t>. Офіційна пропаганда звеличувала його за послідовне дотримання закономірностей побудови соціалізму, за відданість ідеям марксизму-ленінізму, за творче проведення ленінської національної політики тощо.</a:t>
            </a:r>
            <a:endParaRPr lang="ru-RU" dirty="0"/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0390"/>
            <a:ext cx="8381260" cy="1054394"/>
          </a:xfrm>
        </p:spPr>
        <p:txBody>
          <a:bodyPr/>
          <a:lstStyle/>
          <a:p>
            <a:r>
              <a:rPr lang="uk-UA" b="1" dirty="0"/>
              <a:t>Правління </a:t>
            </a:r>
            <a:r>
              <a:rPr lang="uk-UA" b="1" dirty="0" err="1"/>
              <a:t>Тодора</a:t>
            </a:r>
            <a:r>
              <a:rPr lang="uk-UA" b="1" dirty="0"/>
              <a:t> </a:t>
            </a:r>
            <a:r>
              <a:rPr lang="uk-UA" b="1" dirty="0" err="1"/>
              <a:t>Живкова</a:t>
            </a:r>
            <a:r>
              <a:rPr lang="uk-UA" b="1" dirty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1954-1989 </a:t>
            </a:r>
            <a:r>
              <a:rPr lang="uk-UA" b="1" dirty="0" err="1"/>
              <a:t>pp</a:t>
            </a:r>
            <a:r>
              <a:rPr lang="uk-UA" b="1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9105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19070"/>
            <a:ext cx="8758589" cy="4662257"/>
          </a:xfrm>
        </p:spPr>
        <p:txBody>
          <a:bodyPr>
            <a:normAutofit/>
          </a:bodyPr>
          <a:lstStyle/>
          <a:p>
            <a:r>
              <a:rPr lang="uk-UA" sz="1200" dirty="0" smtClean="0"/>
              <a:t>В </a:t>
            </a:r>
            <a:r>
              <a:rPr lang="uk-UA" sz="1200" dirty="0"/>
              <a:t>січні 1954 р. болгарську комуністичну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партію </a:t>
            </a:r>
            <a:r>
              <a:rPr lang="uk-UA" sz="1200" dirty="0"/>
              <a:t>(нова назва) очолив Т. </a:t>
            </a:r>
            <a:r>
              <a:rPr lang="uk-UA" sz="1200" dirty="0" err="1"/>
              <a:t>Живков</a:t>
            </a:r>
            <a:r>
              <a:rPr lang="uk-UA" sz="1200" dirty="0"/>
              <a:t>,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який </a:t>
            </a:r>
            <a:r>
              <a:rPr lang="uk-UA" sz="1200" dirty="0"/>
              <a:t>взяв курс на прискорене будівництво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соціалізму</a:t>
            </a:r>
            <a:r>
              <a:rPr lang="uk-UA" sz="1200" dirty="0"/>
              <a:t>. </a:t>
            </a:r>
            <a:endParaRPr lang="ru-RU" sz="1200" dirty="0"/>
          </a:p>
          <a:p>
            <a:r>
              <a:rPr lang="uk-UA" sz="1200" dirty="0"/>
              <a:t>За короткий час було націоналізовано 98%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промисловості</a:t>
            </a:r>
            <a:r>
              <a:rPr lang="uk-UA" sz="1200" dirty="0"/>
              <a:t>, а у 1958 році Болгарія першою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серед </a:t>
            </a:r>
            <a:r>
              <a:rPr lang="uk-UA" sz="1200" dirty="0"/>
              <a:t>країн соціалізму завершила кооперування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селянства</a:t>
            </a:r>
            <a:r>
              <a:rPr lang="uk-UA" sz="1200" dirty="0"/>
              <a:t>. Наприкінці 60рр. уряд сповістив про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побудову </a:t>
            </a:r>
            <a:r>
              <a:rPr lang="uk-UA" sz="1200" dirty="0"/>
              <a:t>основ соціалізму. Болгарія перетворилася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на </a:t>
            </a:r>
            <a:r>
              <a:rPr lang="uk-UA" sz="1200" dirty="0"/>
              <a:t>індустріально-аграрну країну.</a:t>
            </a:r>
            <a:endParaRPr lang="ru-RU" sz="1200" dirty="0"/>
          </a:p>
          <a:p>
            <a:r>
              <a:rPr lang="uk-UA" sz="1200" dirty="0"/>
              <a:t>Найважливішими галузями промисловості стали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енергетика</a:t>
            </a:r>
            <a:r>
              <a:rPr lang="uk-UA" sz="1200" dirty="0"/>
              <a:t>, машинобудування, хімія, металургія. </a:t>
            </a:r>
            <a:endParaRPr lang="uk-UA" sz="1200" dirty="0" smtClean="0"/>
          </a:p>
          <a:p>
            <a:r>
              <a:rPr lang="uk-UA" sz="1200" dirty="0"/>
              <a:t>В 1971 році була прийнята нова програма БКП, нова конституція НРБ, що проголосили </a:t>
            </a:r>
            <a:r>
              <a:rPr lang="uk-UA" sz="1200" dirty="0" smtClean="0"/>
              <a:t>план </a:t>
            </a:r>
          </a:p>
          <a:p>
            <a:pPr marL="45720" indent="0">
              <a:buNone/>
            </a:pPr>
            <a:r>
              <a:rPr lang="uk-UA" sz="1200" dirty="0" smtClean="0"/>
              <a:t>побудови </a:t>
            </a:r>
            <a:r>
              <a:rPr lang="uk-UA" sz="1200" dirty="0"/>
              <a:t>"розвинутого соціалістичного суспільства" Болгарії. Монополія БКП призвела до зосередження всіх важелів управління в руках сімейного клану </a:t>
            </a:r>
            <a:r>
              <a:rPr lang="uk-UA" sz="1200" dirty="0" err="1"/>
              <a:t>Живкова</a:t>
            </a:r>
            <a:r>
              <a:rPr lang="uk-UA" sz="1200" dirty="0"/>
              <a:t>. В тоталітарному суспільстві не допускалося інакомислення, думки рядових комуністів ігнорувалися, а друга політична партія країни - Болгарський землеробський народний союз, була цілком залежна від компартії. </a:t>
            </a:r>
            <a:endParaRPr lang="ru-RU" sz="1200" dirty="0"/>
          </a:p>
          <a:p>
            <a:r>
              <a:rPr lang="uk-UA" sz="1200" dirty="0"/>
              <a:t>У 70-ті рр. розпочинається спад виробництва, а з 80-х рр. - наростання кризових явищ в </a:t>
            </a:r>
            <a:endParaRPr lang="uk-UA" sz="1200" dirty="0" smtClean="0"/>
          </a:p>
          <a:p>
            <a:pPr marL="45720" indent="0">
              <a:buNone/>
            </a:pPr>
            <a:r>
              <a:rPr lang="uk-UA" sz="1200" dirty="0" smtClean="0"/>
              <a:t>болгарському </a:t>
            </a:r>
            <a:r>
              <a:rPr lang="uk-UA" sz="1200" dirty="0"/>
              <a:t>суспільстві. </a:t>
            </a:r>
            <a:endParaRPr lang="ru-RU" sz="1200" dirty="0"/>
          </a:p>
          <a:p>
            <a:endParaRPr lang="uk-UA" sz="1200" dirty="0" smtClean="0"/>
          </a:p>
          <a:p>
            <a:endParaRPr lang="uk-UA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Будівництво соціалізму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7" y="1628800"/>
            <a:ext cx="421574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174</TotalTime>
  <Words>2268</Words>
  <Application>Microsoft Office PowerPoint</Application>
  <PresentationFormat>Экран (4:3)</PresentationFormat>
  <Paragraphs>196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Сетка</vt:lpstr>
      <vt:lpstr>Презентація на тему:  «Розвиток Болгарії після Другої світової війни»</vt:lpstr>
      <vt:lpstr>Загальні відомості про країну</vt:lpstr>
      <vt:lpstr>Болгарія після другої світової війни</vt:lpstr>
      <vt:lpstr>Прихід комуністів до влади</vt:lpstr>
      <vt:lpstr>Політика Вітчизняного фронту</vt:lpstr>
      <vt:lpstr>Запровадження сталінської моделі соціалізму</vt:lpstr>
      <vt:lpstr>Здійснені реформи</vt:lpstr>
      <vt:lpstr>Правління Тодора Живкова  (1954-1989 pp.) </vt:lpstr>
      <vt:lpstr>Будівництво соціалізму</vt:lpstr>
      <vt:lpstr>Початок 80-х pp.</vt:lpstr>
      <vt:lpstr>Уповільнення темпів розвитку та назрівання соціально-економічної кризи</vt:lpstr>
      <vt:lpstr>Падіння авторитарного режиму Живкова </vt:lpstr>
      <vt:lpstr>Революція 1989 р.</vt:lpstr>
      <vt:lpstr>Причини революції</vt:lpstr>
      <vt:lpstr>початок революційно-демократичних перетворень у країні</vt:lpstr>
      <vt:lpstr>Презентация PowerPoint</vt:lpstr>
      <vt:lpstr>Президенти</vt:lpstr>
      <vt:lpstr>Петро Тошев Младе́нов </vt:lpstr>
      <vt:lpstr>Біографія</vt:lpstr>
      <vt:lpstr>Же́лю Мітев Же́лев </vt:lpstr>
      <vt:lpstr>Біографія</vt:lpstr>
      <vt:lpstr>Петро Стефанов Стоянов </vt:lpstr>
      <vt:lpstr>Біографія</vt:lpstr>
      <vt:lpstr>Гео́ргій Седефчов Пирва́нов </vt:lpstr>
      <vt:lpstr>Біографія</vt:lpstr>
      <vt:lpstr>Росен Асенов Плевнелієв </vt:lpstr>
      <vt:lpstr>Біографія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«Розвиток Болгарії після Другої світової війни»</dc:title>
  <dc:creator>User</dc:creator>
  <cp:lastModifiedBy>User</cp:lastModifiedBy>
  <cp:revision>21</cp:revision>
  <dcterms:created xsi:type="dcterms:W3CDTF">2015-02-04T19:00:01Z</dcterms:created>
  <dcterms:modified xsi:type="dcterms:W3CDTF">2015-02-04T22:03:59Z</dcterms:modified>
</cp:coreProperties>
</file>