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9" r:id="rId3"/>
    <p:sldId id="257" r:id="rId4"/>
    <p:sldId id="260" r:id="rId5"/>
    <p:sldId id="259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>
      <p:cViewPr varScale="1">
        <p:scale>
          <a:sx n="70" d="100"/>
          <a:sy n="70" d="100"/>
        </p:scale>
        <p:origin x="-16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020A19-770D-4489-90B6-C7254C0073A0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C6A098-FB1A-4DFB-AD23-3718B1ED5AAA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340768"/>
            <a:ext cx="4821160" cy="1828800"/>
          </a:xfrm>
        </p:spPr>
        <p:txBody>
          <a:bodyPr>
            <a:normAutofit/>
          </a:bodyPr>
          <a:lstStyle/>
          <a:p>
            <a:r>
              <a:rPr lang="uk-UA" spc="50" dirty="0" smtClean="0">
                <a:ln w="12700" cmpd="sng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Югославія на </a:t>
            </a:r>
            <a:br>
              <a:rPr lang="uk-UA" spc="50" dirty="0" smtClean="0">
                <a:ln w="12700" cmpd="sng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uk-UA" spc="50" dirty="0" smtClean="0">
                <a:ln w="12700" cmpd="sng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початку ХХ ст.</a:t>
            </a:r>
            <a:endParaRPr lang="ru-RU" spc="50" dirty="0">
              <a:ln w="12700" cmpd="sng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3312368" cy="1752600"/>
          </a:xfrm>
        </p:spPr>
        <p:txBody>
          <a:bodyPr>
            <a:normAutofit/>
          </a:bodyPr>
          <a:lstStyle/>
          <a:p>
            <a:pPr algn="l"/>
            <a:r>
              <a:rPr lang="uk-UA" sz="2400" b="1" spc="50" dirty="0" smtClean="0">
                <a:ln w="12700" cmpd="sng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Виконала</a:t>
            </a:r>
          </a:p>
          <a:p>
            <a:pPr algn="l"/>
            <a:r>
              <a:rPr lang="uk-UA" sz="2400" b="1" spc="50" dirty="0" smtClean="0">
                <a:ln w="12700" cmpd="sng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Учениця 10в класу</a:t>
            </a:r>
          </a:p>
          <a:p>
            <a:pPr algn="l"/>
            <a:r>
              <a:rPr lang="uk-UA" sz="2400" b="1" spc="50" dirty="0" smtClean="0">
                <a:ln w="12700" cmpd="sng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Куценко Віталія</a:t>
            </a:r>
            <a:endParaRPr lang="ru-RU" sz="2400" b="1" spc="50" dirty="0">
              <a:ln w="12700" cmpd="sng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7554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4644"/>
            <a:ext cx="8352928" cy="27723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соціал-демократичні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кола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виступали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республіканську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форму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правління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за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рівність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всіх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за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федерацію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демократичних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республік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Провідні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хорватські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політичні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партії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наполягали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автономії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єдиній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державі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Сербські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націоналісти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розглядали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створення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єдиної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як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закономірний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«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військовий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приз» для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Населення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Македонії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виступало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автономію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або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повну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незалежність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країни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Чорногорії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навколо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її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йшла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гостра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боротьба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між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прихильниками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незалежності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країни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прихильниками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об’єднання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усіма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югославськими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народами. </a:t>
            </a:r>
            <a:r>
              <a:rPr lang="ru-RU" sz="2000" dirty="0" err="1">
                <a:solidFill>
                  <a:srgbClr val="000000"/>
                </a:solidFill>
                <a:latin typeface="Arial Narrow" pitchFamily="34" charset="0"/>
              </a:rPr>
              <a:t>Цим</a:t>
            </a:r>
            <a:r>
              <a:rPr lang="ru-RU" sz="2000" dirty="0">
                <a:solidFill>
                  <a:srgbClr val="000000"/>
                </a:solidFill>
                <a:latin typeface="Arial Narrow" pitchFamily="34" charset="0"/>
              </a:rPr>
              <a:t> планам активно </a:t>
            </a:r>
            <a:r>
              <a:rPr lang="ru-RU" sz="2000" dirty="0" err="1">
                <a:solidFill>
                  <a:srgbClr val="000000"/>
                </a:solidFill>
                <a:latin typeface="Arial Narrow" pitchFamily="34" charset="0"/>
              </a:rPr>
              <a:t>перешкоджала</a:t>
            </a:r>
            <a:r>
              <a:rPr lang="ru-RU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 Narrow" pitchFamily="34" charset="0"/>
              </a:rPr>
              <a:t>Франція</a:t>
            </a:r>
            <a:r>
              <a:rPr lang="ru-RU" sz="2000" dirty="0">
                <a:solidFill>
                  <a:srgbClr val="000000"/>
                </a:solidFill>
                <a:latin typeface="Arial Narrow" pitchFamily="34" charset="0"/>
              </a:rPr>
              <a:t>. На той час </a:t>
            </a:r>
            <a:r>
              <a:rPr lang="ru-RU" sz="2000" dirty="0" err="1">
                <a:solidFill>
                  <a:srgbClr val="000000"/>
                </a:solidFill>
                <a:latin typeface="Arial Narrow" pitchFamily="34" charset="0"/>
              </a:rPr>
              <a:t>Парижеві</a:t>
            </a:r>
            <a:r>
              <a:rPr lang="ru-RU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 Narrow" pitchFamily="34" charset="0"/>
              </a:rPr>
              <a:t>вдалося</a:t>
            </a:r>
            <a:r>
              <a:rPr lang="ru-RU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 Narrow" pitchFamily="34" charset="0"/>
              </a:rPr>
              <a:t>повністю</a:t>
            </a:r>
            <a:r>
              <a:rPr lang="ru-RU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 Narrow" pitchFamily="34" charset="0"/>
              </a:rPr>
              <a:t>підкорити</a:t>
            </a:r>
            <a:r>
              <a:rPr lang="ru-RU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 Narrow" pitchFamily="34" charset="0"/>
              </a:rPr>
              <a:t>своєму</a:t>
            </a:r>
            <a:r>
              <a:rPr lang="ru-RU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 Narrow" pitchFamily="34" charset="0"/>
              </a:rPr>
              <a:t>впливу</a:t>
            </a:r>
            <a:r>
              <a:rPr lang="ru-RU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 Narrow" pitchFamily="34" charset="0"/>
              </a:rPr>
              <a:t>сербський</a:t>
            </a:r>
            <a:r>
              <a:rPr lang="ru-RU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416" y="2826980"/>
            <a:ext cx="4223392" cy="352494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02735" y="2708920"/>
            <a:ext cx="444695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Arial Narrow" pitchFamily="34" charset="0"/>
              </a:rPr>
              <a:t>королівський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</a:rPr>
              <a:t>двір</a:t>
            </a:r>
            <a:r>
              <a:rPr lang="ru-RU" sz="2000" dirty="0">
                <a:latin typeface="Arial Narrow" pitchFamily="34" charset="0"/>
              </a:rPr>
              <a:t>, </a:t>
            </a:r>
            <a:r>
              <a:rPr lang="ru-RU" sz="2000" dirty="0" err="1">
                <a:latin typeface="Arial Narrow" pitchFamily="34" charset="0"/>
              </a:rPr>
              <a:t>сербський</a:t>
            </a:r>
            <a:r>
              <a:rPr lang="ru-RU" sz="2000" dirty="0">
                <a:latin typeface="Arial Narrow" pitchFamily="34" charset="0"/>
              </a:rPr>
              <a:t> уряд і </a:t>
            </a:r>
            <a:r>
              <a:rPr lang="ru-RU" sz="2000" dirty="0" err="1">
                <a:latin typeface="Arial Narrow" pitchFamily="34" charset="0"/>
              </a:rPr>
              <a:t>генералітет</a:t>
            </a:r>
            <a:r>
              <a:rPr lang="ru-RU" sz="2000" dirty="0">
                <a:latin typeface="Arial Narrow" pitchFamily="34" charset="0"/>
              </a:rPr>
              <a:t>, а за </a:t>
            </a:r>
            <a:r>
              <a:rPr lang="ru-RU" sz="2000" dirty="0" err="1">
                <a:latin typeface="Arial Narrow" pitchFamily="34" charset="0"/>
              </a:rPr>
              <a:t>допомогою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військових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кредитів</a:t>
            </a:r>
            <a:r>
              <a:rPr lang="ru-RU" sz="2000" dirty="0">
                <a:latin typeface="Arial Narrow" pitchFamily="34" charset="0"/>
              </a:rPr>
              <a:t>. У планах </a:t>
            </a:r>
            <a:r>
              <a:rPr lang="ru-RU" sz="2000" dirty="0" err="1">
                <a:latin typeface="Arial Narrow" pitchFamily="34" charset="0"/>
              </a:rPr>
              <a:t>Франції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Сербія</a:t>
            </a:r>
            <a:r>
              <a:rPr lang="ru-RU" sz="2000" dirty="0">
                <a:latin typeface="Arial Narrow" pitchFamily="34" charset="0"/>
              </a:rPr>
              <a:t> повинна </a:t>
            </a:r>
            <a:r>
              <a:rPr lang="ru-RU" sz="2000" dirty="0" err="1">
                <a:latin typeface="Arial Narrow" pitchFamily="34" charset="0"/>
              </a:rPr>
              <a:t>була</a:t>
            </a:r>
            <a:r>
              <a:rPr lang="ru-RU" sz="2000" dirty="0">
                <a:latin typeface="Arial Narrow" pitchFamily="34" charset="0"/>
              </a:rPr>
              <a:t> стати </a:t>
            </a:r>
            <a:r>
              <a:rPr lang="ru-RU" sz="2000" dirty="0" err="1">
                <a:latin typeface="Arial Narrow" pitchFamily="34" charset="0"/>
              </a:rPr>
              <a:t>головним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провідником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французького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впливу</a:t>
            </a:r>
            <a:r>
              <a:rPr lang="ru-RU" sz="2000" dirty="0">
                <a:latin typeface="Arial Narrow" pitchFamily="34" charset="0"/>
              </a:rPr>
              <a:t> на Балканах, </a:t>
            </a:r>
            <a:r>
              <a:rPr lang="ru-RU" sz="2000" dirty="0" err="1">
                <a:latin typeface="Arial Narrow" pitchFamily="34" charset="0"/>
              </a:rPr>
              <a:t>об’єднавши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навколо</a:t>
            </a:r>
            <a:r>
              <a:rPr lang="ru-RU" sz="2000" dirty="0">
                <a:latin typeface="Arial Narrow" pitchFamily="34" charset="0"/>
              </a:rPr>
              <a:t> себе </a:t>
            </a:r>
            <a:r>
              <a:rPr lang="ru-RU" sz="2000" dirty="0" err="1">
                <a:latin typeface="Arial Narrow" pitchFamily="34" charset="0"/>
              </a:rPr>
              <a:t>всі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югославські</a:t>
            </a:r>
            <a:r>
              <a:rPr lang="ru-RU" sz="2000" dirty="0">
                <a:latin typeface="Arial Narrow" pitchFamily="34" charset="0"/>
              </a:rPr>
              <a:t> народи. </a:t>
            </a:r>
            <a:r>
              <a:rPr lang="ru-RU" sz="2000" dirty="0" err="1">
                <a:latin typeface="Arial Narrow" pitchFamily="34" charset="0"/>
              </a:rPr>
              <a:t>Наміри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Франції</a:t>
            </a:r>
            <a:r>
              <a:rPr lang="ru-RU" sz="2000" dirty="0">
                <a:latin typeface="Arial Narrow" pitchFamily="34" charset="0"/>
              </a:rPr>
              <a:t> не </a:t>
            </a:r>
            <a:r>
              <a:rPr lang="ru-RU" sz="2000" dirty="0" err="1">
                <a:latin typeface="Arial Narrow" pitchFamily="34" charset="0"/>
              </a:rPr>
              <a:t>схвалювали</a:t>
            </a:r>
            <a:r>
              <a:rPr lang="ru-RU" sz="2000" dirty="0">
                <a:latin typeface="Arial Narrow" pitchFamily="34" charset="0"/>
              </a:rPr>
              <a:t> США й </a:t>
            </a:r>
            <a:r>
              <a:rPr lang="ru-RU" sz="2000" dirty="0" err="1">
                <a:latin typeface="Arial Narrow" pitchFamily="34" charset="0"/>
              </a:rPr>
              <a:t>Англією</a:t>
            </a:r>
            <a:r>
              <a:rPr lang="ru-RU" sz="2000" dirty="0">
                <a:latin typeface="Arial Narrow" pitchFamily="34" charset="0"/>
              </a:rPr>
              <a:t>. </a:t>
            </a:r>
            <a:r>
              <a:rPr lang="ru-RU" sz="2000" dirty="0" err="1">
                <a:latin typeface="Arial Narrow" pitchFamily="34" charset="0"/>
              </a:rPr>
              <a:t>Їх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набагато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більше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влаштувало</a:t>
            </a:r>
            <a:r>
              <a:rPr lang="ru-RU" sz="2000" dirty="0">
                <a:latin typeface="Arial Narrow" pitchFamily="34" charset="0"/>
              </a:rPr>
              <a:t> б, </a:t>
            </a:r>
            <a:r>
              <a:rPr lang="ru-RU" sz="2000" dirty="0" err="1">
                <a:latin typeface="Arial Narrow" pitchFamily="34" charset="0"/>
              </a:rPr>
              <a:t>якби</a:t>
            </a:r>
            <a:r>
              <a:rPr lang="ru-RU" sz="2000" dirty="0">
                <a:latin typeface="Arial Narrow" pitchFamily="34" charset="0"/>
              </a:rPr>
              <a:t> на Балканах </a:t>
            </a:r>
            <a:r>
              <a:rPr lang="ru-RU" sz="2000" dirty="0" err="1">
                <a:latin typeface="Arial Narrow" pitchFamily="34" charset="0"/>
              </a:rPr>
              <a:t>існувало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кілька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слабких</a:t>
            </a:r>
            <a:r>
              <a:rPr lang="ru-RU" sz="2000" dirty="0">
                <a:latin typeface="Arial Narrow" pitchFamily="34" charset="0"/>
              </a:rPr>
              <a:t> держав, </a:t>
            </a:r>
            <a:r>
              <a:rPr lang="ru-RU" sz="2000" dirty="0" err="1">
                <a:latin typeface="Arial Narrow" pitchFamily="34" charset="0"/>
              </a:rPr>
              <a:t>які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було</a:t>
            </a:r>
            <a:r>
              <a:rPr lang="ru-RU" sz="2000" dirty="0">
                <a:latin typeface="Arial Narrow" pitchFamily="34" charset="0"/>
              </a:rPr>
              <a:t> б легко </a:t>
            </a:r>
            <a:r>
              <a:rPr lang="ru-RU" sz="2000" dirty="0" err="1">
                <a:latin typeface="Arial Narrow" pitchFamily="34" charset="0"/>
              </a:rPr>
              <a:t>тримати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err="1">
                <a:latin typeface="Arial Narrow" pitchFamily="34" charset="0"/>
              </a:rPr>
              <a:t>під</a:t>
            </a:r>
            <a:r>
              <a:rPr lang="ru-RU" sz="2000" dirty="0">
                <a:latin typeface="Arial Narrow" pitchFamily="34" charset="0"/>
              </a:rPr>
              <a:t> </a:t>
            </a:r>
            <a:r>
              <a:rPr lang="ru-RU" sz="2000" dirty="0" smtClean="0">
                <a:latin typeface="Arial Narrow" pitchFamily="34" charset="0"/>
              </a:rPr>
              <a:t>контролем</a:t>
            </a:r>
            <a:endParaRPr lang="en-US" sz="20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788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6264696" cy="60095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24 листопада 1918 року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Народне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віче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винесло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рішення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про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об’єднання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Держави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словенців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і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із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Сербією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Чорногорією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26 листопада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рішення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про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об’єднання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із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Сербією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прийняла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Народна скупщина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Чорногорії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А 1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грудня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1918 року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імені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короля принц-регент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Олександр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Карагеоргиевич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оголосив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про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утворення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єдиної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держави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—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Королівства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і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словенців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дата й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уважається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датою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створення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Створене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грудні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1918 року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Королівство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і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словенців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було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великою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європейською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державою.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Його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площа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становила 248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тисяч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квадратних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кілометрів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населення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— 12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мільйонів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чоловік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Самим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більшим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по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чисельності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народом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багатонаціонального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королівства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що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становили 39%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населення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Другий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по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чисельності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етнічною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групою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третьої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—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словенці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Крім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цього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у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Королівстві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проживали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угорці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албанці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македонці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боснійські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мусульмани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цигани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євреї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влахи, турки,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болгари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німці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італійці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румуни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Кожний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із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цих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народів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мав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власну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історію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культуру,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мову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традиції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багато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століть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народи жили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роздільно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у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різних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умовах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кожний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 них за свою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багатовікову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історію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випробував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різні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політичні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культурні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економічні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соціальні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впливи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кожний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перебував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на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своєму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рівні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економічного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18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розвитку</a:t>
            </a:r>
            <a:r>
              <a:rPr lang="ru-RU" sz="18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</a:t>
            </a:r>
            <a:endParaRPr lang="ru-RU" sz="1800" dirty="0">
              <a:latin typeface="Arial Narrow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476672"/>
            <a:ext cx="2304257" cy="36724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76256" y="4365104"/>
            <a:ext cx="2088232" cy="576064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Карагеоргиевич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164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6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січня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1929 року король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Олександр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зробив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країні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державний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переворот.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оголошений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надзвичайний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стан, скупщина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розпущена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до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влади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прийшов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уряд 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чолі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 генералом Петром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Живковичем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керівником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таємної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організації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«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Біла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рука». Через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кілька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місяців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після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перевороту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проведені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адміністративні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реформи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Колишня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назва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країни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—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Королівство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і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словенців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—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скасовувалося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Відтепер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країна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одержала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офіційну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назву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Королівство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По новому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адміністративно-територіальному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подолу вона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розділялася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на 9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провінцій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(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бановин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) і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столичний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округ.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Границі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провінцій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основному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відповідали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історичним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областям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3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вересня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1931 року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опублікована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нова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конституція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попередньої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вона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відрізнялася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тільки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розширенням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повноважень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короля,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країна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суті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перетворювалася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абсолютну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монархію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відношенні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національних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прав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нічого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не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змінилося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</a:t>
            </a:r>
            <a:endParaRPr lang="ru-RU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1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Таким чином,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процес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становлення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як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незалежної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держави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був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досить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складним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і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суперечливим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Особливістю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цього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процесу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стало те,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що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окрім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узгодження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інтересів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внутрішніх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політичних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сил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югославських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народів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необхідно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було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порозумітися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таким великим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геополітичним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гравцям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як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Франції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Англії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та США.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Кожна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цих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країн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мала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свої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наміри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щодо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Але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незважаючи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на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це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об’єднання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югославських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народів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єдину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державу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відбулося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хоча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саме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цей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період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були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закладені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основні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внутрішньополітичні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протиріччя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які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стали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визначальними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у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всій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подальшій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історії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держави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</a:t>
            </a:r>
          </a:p>
          <a:p>
            <a:pPr marL="0" indent="0">
              <a:buNone/>
            </a:pP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75001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08912" cy="48860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Однією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головних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рис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економіки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після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досягення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незалежності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нерівномірність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промисловому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розвитку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окремих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областей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країни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Найбільш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розвиненими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економічних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відносинах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колишні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території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Австро-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Угорщини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—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Словенія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Хорватія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Воєводіна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Головні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міста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областей — Загреб,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Осіек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Любляна,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Марибор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—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великими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промисловими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центрами.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залишалася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відсталою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аграрною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країною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до того ж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розореною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трирічною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австрійською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окупацією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Промисловість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розвинена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слабко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проте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значну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роль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відігравав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місцевий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торгово-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лихварський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капітал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Чорногорія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Македонія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Боснія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Герцеговина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ще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більш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слаборозвиненими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територіями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Чорногорії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навіть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зберігалися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залишки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родоплемінного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укладу.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нерівномірність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економічного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розвитку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урахуванням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фактору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багатонаціональності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об’єктивно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міною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вповільненої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закладеної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під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фундамент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державності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</a:t>
            </a:r>
            <a:endParaRPr lang="ru-RU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901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У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зовнішньополітичному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курсі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правлячі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кола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Югославії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намагалися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здійснювати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активну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політику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на Балканах,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домагаючись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вигідного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для себе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вирішення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територіальних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проблем,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які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були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зумовлені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післявоєнним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Версальським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врегулюванням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.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Поступове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вирішення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цих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проблем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протягом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1919-1920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років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підштовхнули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країну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до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розширення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зовнішньополітичної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діяльності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, прикладом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чого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стало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входження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Югославії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до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військово-політичного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блоку –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Малої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Антанти.</a:t>
            </a:r>
          </a:p>
          <a:p>
            <a:pPr marL="0" indent="0" algn="just">
              <a:buNone/>
            </a:pP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Однак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,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самостійна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зовнішня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політика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держави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у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досліджуваний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період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була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не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можлива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.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Версальсько-Вашингтонська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система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післявоєнного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врегулювання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по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суті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створила у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Європі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однополярну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політичну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систему, в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якій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домінували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держави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Антанти.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Югославія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в 20-30-ті роки ХХ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століття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стала ареною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зіткнення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інтересів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великих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європейських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держав –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Франції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,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Англії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,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Італії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тощо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. Ї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i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зовнішня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політика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була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переважним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чином залежною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від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Франції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680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встановленням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фашистського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режиму 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Німеччині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починає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активно з нею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зближуватися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сподіваючись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не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тільки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придбати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сильного союзника,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послабити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дипломатичну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залежність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Франції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та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Англії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але 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укріпити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свої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позиції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на Балканах (особливо,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відносинах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Італією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).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Підтвердженням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цьому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стає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вступ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до нового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воєнно-політичного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блоку –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Балканської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Антанти.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Зближення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Німеччиною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протягом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30-х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років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логічно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завершилося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приєднанням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Потрійного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пакту.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Королівство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стало союзником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фашистської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Німеччини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Слід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відмітити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також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доволі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високий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професіоналізм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дипломатів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які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уміло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лавірували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між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Англією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та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Німеччиною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домагаючись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вигідних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для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свого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соціально-економічного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та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політичного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становища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результатів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Особливістю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зовнішньополітичного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курсу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цей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період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цілковита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антирадянська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спрямованість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745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5000">
        <p:blinds dir="vert"/>
      </p:transition>
    </mc:Choice>
    <mc:Fallback>
      <p:transition spd="slow" advTm="5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 smtClean="0">
                <a:latin typeface="Arial Narrow" pitchFamily="34" charset="0"/>
                <a:cs typeface="Arial" pitchFamily="34" charset="0"/>
              </a:rPr>
              <a:t>Держава Югославія (таку назву вона одержала в 1329 р.) утворилася в результаті об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’</a:t>
            </a:r>
            <a:r>
              <a:rPr lang="uk-UA" sz="2000" dirty="0" smtClean="0">
                <a:latin typeface="Arial Narrow" pitchFamily="34" charset="0"/>
                <a:cs typeface="Arial" pitchFamily="34" charset="0"/>
              </a:rPr>
              <a:t>єднання ряду південнослов'янських</a:t>
            </a:r>
            <a:r>
              <a:rPr lang="uk-UA" sz="2000" dirty="0">
                <a:latin typeface="Arial Narrow" pitchFamily="34" charset="0"/>
                <a:cs typeface="Arial" pitchFamily="34" charset="0"/>
              </a:rPr>
              <a:t> </a:t>
            </a:r>
            <a:r>
              <a:rPr lang="uk-UA" sz="2000" dirty="0" smtClean="0">
                <a:latin typeface="Arial Narrow" pitchFamily="34" charset="0"/>
                <a:cs typeface="Arial" pitchFamily="34" charset="0"/>
              </a:rPr>
              <a:t>земель. Серед них були як раніше незалежні держави (Сербія і Чорногорія), так і землі, що входили до складу </a:t>
            </a:r>
            <a:r>
              <a:rPr lang="uk-UA" sz="2000" dirty="0" smtClean="0">
                <a:latin typeface="Arial Narrow" pitchFamily="34" charset="0"/>
                <a:cs typeface="Arial" pitchFamily="34" charset="0"/>
              </a:rPr>
              <a:t>Австро-Угорщини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uk-UA" sz="2000" dirty="0" smtClean="0">
                <a:latin typeface="Arial Narrow" pitchFamily="34" charset="0"/>
                <a:cs typeface="Arial" pitchFamily="34" charset="0"/>
              </a:rPr>
              <a:t>(</a:t>
            </a:r>
            <a:r>
              <a:rPr lang="uk-UA" sz="2000" dirty="0" smtClean="0">
                <a:latin typeface="Arial Narrow" pitchFamily="34" charset="0"/>
                <a:cs typeface="Arial" pitchFamily="34" charset="0"/>
              </a:rPr>
              <a:t>Хорватія, Словенія, Боснія і Герцеговина, Далмація, Воєводина).</a:t>
            </a:r>
          </a:p>
          <a:p>
            <a:pPr marL="0" indent="0">
              <a:buNone/>
            </a:pPr>
            <a:endParaRPr lang="uk-UA" sz="18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420888"/>
            <a:ext cx="6192688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0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68863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900" dirty="0" smtClean="0">
                <a:solidFill>
                  <a:srgbClr val="372209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1900" dirty="0" smtClean="0">
                <a:solidFill>
                  <a:srgbClr val="372209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Із самого початку Першої світової війни частина словенських і хорватських політичних діячів зробила ставку на перемогу Антанти.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Змушені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в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умовах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війни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бігти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з Австро-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Угорщини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, вони створили в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Римі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(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Італія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) і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Ніші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(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Сербія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) два політичних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центри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еміграції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. У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січні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1915 року на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базі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римського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центра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був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створений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Південнослов’янський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комітет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(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Комітет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), у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який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увійшли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великі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політичні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діячі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Хорватії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,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Далмації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,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Боснії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 й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Герцеговини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, </a:t>
            </a:r>
            <a:r>
              <a:rPr lang="ru-RU" sz="2000" dirty="0" err="1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Словенії</a:t>
            </a:r>
            <a:r>
              <a:rPr lang="ru-RU" sz="2000" dirty="0" smtClean="0">
                <a:solidFill>
                  <a:srgbClr val="372209"/>
                </a:solidFill>
                <a:effectLst/>
                <a:latin typeface="Arial Narrow" pitchFamily="34" charset="0"/>
                <a:ea typeface="Times New Roman"/>
                <a:cs typeface="Arial" pitchFamily="34" charset="0"/>
              </a:rPr>
              <a:t>.</a:t>
            </a:r>
            <a:endParaRPr lang="ru-RU" sz="2000" dirty="0">
              <a:latin typeface="Arial Narrow" pitchFamily="34" charset="0"/>
              <a:ea typeface="Calibri"/>
              <a:cs typeface="Arial" pitchFamily="34" charset="0"/>
            </a:endParaRPr>
          </a:p>
          <a:p>
            <a:endParaRPr lang="ru-RU" sz="1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933056"/>
            <a:ext cx="3552056" cy="241983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367" y="3789040"/>
            <a:ext cx="3336032" cy="228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205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Діяльність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Комітету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викликала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самий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живий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відгук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у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югославських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народів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Австро-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Угорщини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. З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його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діяльністю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солідаризувалися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всі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найбільші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політичні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партії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Хорватії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й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Словенії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Незважаючи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на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існуючі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розходження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в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поглядах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на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післявоєнне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майбутнє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південнослов’янських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земель,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лідерам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комітету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спільно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вдалося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розробити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програму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державотворення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південних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слов’ян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на принципах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федерації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Ідея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федеративної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Югославії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була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висунута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на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противагу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ідеї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«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Великої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Сербії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»,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якої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дотримувалися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правлячі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націоналістичні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кола Белграда.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Довгі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й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важкі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переговори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завершилися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підписанням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20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липня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1917 року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Корфской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декларації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—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політичної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програми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створення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незалежного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єдиної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Югославської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держави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Передбачалося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що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майбутня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держава —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Королівство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сербів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хорватів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і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словенців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— буде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містити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в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собі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всі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південнослов’янські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землі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Австро-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Угорщини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Сербію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й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Чорногорію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Конституцію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країни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повинні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будуть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виробити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спеціально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скликані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Установчі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збори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однак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свідомо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було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вирішено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що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нова держава буде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конституційною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монархією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на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чолі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з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династією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Карагеоргієевичей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, а не </a:t>
            </a:r>
            <a:r>
              <a:rPr lang="ru-RU" sz="2000" dirty="0" err="1" smtClean="0">
                <a:latin typeface="Arial Narrow" pitchFamily="34" charset="0"/>
                <a:cs typeface="Arial" pitchFamily="34" charset="0"/>
              </a:rPr>
              <a:t>федерацією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664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Компромісний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характер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Корфской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декларації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пояснюється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нерівним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і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хибким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положенням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якому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перебували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обидві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сторони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: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вигнане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окупованої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країни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сербський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уряд мало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своєму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розпорядженні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армію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Комітет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—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певними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фінансовими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ресурсами 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підтримкою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еміграції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частини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політиків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Австро-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Угорщини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Однак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обидві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сторони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буквально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підвішені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повітрі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—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війна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тривала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і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її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підсумок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ще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не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ясний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Але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рівноважними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відносини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не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— все-таки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позиції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сербської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сторони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сильніше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Адже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уряд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хоча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вигнанні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визнано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державами Антанти як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повноправний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союзник і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він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мав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реальну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військову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силу. Тому 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Корфской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декларації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перевага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одержали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великосербскі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тенденції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— і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відбилося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згодом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всій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історії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Югославії</a:t>
            </a:r>
            <a:endParaRPr lang="en-US" sz="2000" b="0" i="0" dirty="0" smtClean="0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0" indent="0" algn="just">
              <a:buNone/>
            </a:pPr>
            <a:endParaRPr lang="ru-RU" sz="1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717032"/>
            <a:ext cx="4145286" cy="27980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148096"/>
            <a:ext cx="3967088" cy="193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0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4752528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Початок 1918 року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ознаменувалося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вступом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війну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США.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Перевага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Антанти стала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очевидним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для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всіх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Не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сумніваючись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перемозі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американський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президент В.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Вільсон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8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січня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1918 року направив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конгресу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США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своє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знаменитим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послання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що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стало, з 14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пунктів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якому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викладалася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концепція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післявоєнної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перебудови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Європи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Пункт 10-й говорив: «Народам Австро-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Угорщини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... повинна бути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надана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найбільш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вільна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сприятлива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можливість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для автономного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розвитку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». Так 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міжнародному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рівні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зроблений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перший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крок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автономії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Австро-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Угорщини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При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цьому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мова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про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розпад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імперії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ще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не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йшла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620688"/>
            <a:ext cx="3579719" cy="462855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148064" y="5517232"/>
            <a:ext cx="3579719" cy="504056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То́мас Ву́дро Ві́лсо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845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5184576" cy="597666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9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січня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1918 року Ллойд Джордж,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виступаючи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в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англійському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парламенті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, заявив,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що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«у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завдання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англійської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політики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не входить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руйнування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Австро-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Угорщини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». При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цьому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держави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Антанти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збиралися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тримати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руку на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пульсі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австро-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угорських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подій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і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направляти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їх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за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своїм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розсудом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0" indent="0" algn="just">
              <a:buNone/>
            </a:pP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Тим часом уряд Австро-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Угорщини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вживав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розпачливі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зусилля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по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виходу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з війни. У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Відні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вже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зрозуміли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що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у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випадку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поразки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події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в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країні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стануть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некерованими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Потай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від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Німеччини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віденські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дипломати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вели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сепаратні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переговори з Антантою.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Особлива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увага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приділялася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переговорам у Брест-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Литовську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. Тут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представники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Німеччини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й Австро-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Угорщини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обговорювали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із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представниками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радянської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Росії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умови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висновку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миру.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Восени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1918 року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почалася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агонія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. 29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вересня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капітулювала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Болгарія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. 4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жовтня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уряд Австро-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Угорщина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направило державам Антанти ноту, у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якій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пропонувало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почати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мирні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переговори. 5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жовтня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почалося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масований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наступ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військ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Антанти на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Італійському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фронті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Це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був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кінець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імперії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. Практично вся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територія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країни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вже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вийшла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з-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під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контролю </a:t>
            </a:r>
            <a:r>
              <a:rPr lang="ru-RU" sz="2900" b="0" i="0" dirty="0" err="1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Відня</a:t>
            </a:r>
            <a:r>
              <a:rPr lang="ru-RU" sz="2900" b="0" i="0" dirty="0" smtClean="0">
                <a:solidFill>
                  <a:srgbClr val="000000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931888"/>
            <a:ext cx="3260524" cy="422530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24128" y="5596546"/>
            <a:ext cx="3260524" cy="432048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Ллойд Джордж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449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6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жовтня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Загребі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утворено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Народне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віче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у яке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ввійшли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представники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Словенії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Боснії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Герцеговини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16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жовтня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імператор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Карл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видав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запізнілий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маніфест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про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реорганізації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монархії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але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цей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акт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тільки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прискорив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розпад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імперії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Народне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віче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початок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формування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власних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органів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влади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проголосило свою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програму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метою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якої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оголошувалося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«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об’єднання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всіх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словенців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і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народну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вільну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й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незалежну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державу, створена 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демократичних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початках».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Об’єднання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населення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повинне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було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здійснитися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«на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всій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його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етнографічній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території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незалежно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обласних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або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державних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кордонів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у межах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яких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воно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цей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час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проживає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».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Наприкінці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жовтня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почалися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масові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повстання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частин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австро-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угорської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армії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 А 29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жовтня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Народне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віче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в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Загребі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прийняло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резолюції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про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розрив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з Австро-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Угорщиною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відділенні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від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її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всіх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югославських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провінцій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і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державотворенні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словенців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хорватів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 і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 Narrow" pitchFamily="34" charset="0"/>
              </a:rPr>
              <a:t>сербів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.</a:t>
            </a:r>
            <a:endParaRPr lang="ru-RU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437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" y="371797"/>
            <a:ext cx="4366828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Сербський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уряд до 1 листопада 1918 року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залишався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на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острові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Корфу,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звідки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уважно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спостерігав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за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подіями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на Балканах. 1 листопада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сербські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війська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звільнили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Белград, а 13 листопада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між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Сербією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й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Угорщиною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було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укладене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перемир’я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.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Прем’єр-міністр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Сербії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Нікола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Пашич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на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нараді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керівників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держав Антанти в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Парижі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зажадав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для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своєї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країни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територіальних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компенсацій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за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заподіяний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їй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австро-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угорською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окупацією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збиток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. Але про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приєднання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до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Сербії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всіх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колишніх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територій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Австро-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Угорщини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,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населених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югославами,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мова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взагалі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не </a:t>
            </a:r>
            <a:r>
              <a:rPr lang="ru-RU" sz="2000" i="0" dirty="0" err="1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йшла</a:t>
            </a:r>
            <a:r>
              <a:rPr lang="ru-RU" sz="2000" i="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624493"/>
            <a:ext cx="3234549" cy="502249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580111" y="5805264"/>
            <a:ext cx="3234549" cy="648072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Прем’єр-міністр</a:t>
            </a:r>
            <a:r>
              <a:rPr lang="ru-RU" dirty="0" smtClean="0"/>
              <a:t> </a:t>
            </a:r>
            <a:r>
              <a:rPr lang="ru-RU" dirty="0" err="1" smtClean="0"/>
              <a:t>Сербії</a:t>
            </a:r>
            <a:r>
              <a:rPr lang="ru-RU" dirty="0" smtClean="0"/>
              <a:t> </a:t>
            </a:r>
            <a:r>
              <a:rPr lang="ru-RU" dirty="0" err="1" smtClean="0"/>
              <a:t>Нікола</a:t>
            </a:r>
            <a:r>
              <a:rPr lang="ru-RU" dirty="0" smtClean="0"/>
              <a:t> </a:t>
            </a:r>
            <a:r>
              <a:rPr lang="ru-RU" dirty="0" err="1" smtClean="0"/>
              <a:t>Пашич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63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</TotalTime>
  <Words>1746</Words>
  <Application>Microsoft Office PowerPoint</Application>
  <PresentationFormat>Экран (4:3)</PresentationFormat>
  <Paragraphs>28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Югославія на  початку ХХ ст.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vitya</dc:creator>
  <cp:lastModifiedBy>vitya</cp:lastModifiedBy>
  <cp:revision>15</cp:revision>
  <dcterms:created xsi:type="dcterms:W3CDTF">2014-03-09T10:32:53Z</dcterms:created>
  <dcterms:modified xsi:type="dcterms:W3CDTF">2014-03-12T13:12:45Z</dcterms:modified>
</cp:coreProperties>
</file>