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1A18"/>
    <a:srgbClr val="B42E2B"/>
    <a:srgbClr val="9D6F49"/>
    <a:srgbClr val="F7BC15"/>
    <a:srgbClr val="FCE4A3"/>
    <a:srgbClr val="FFE0A7"/>
    <a:srgbClr val="DD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92" d="100"/>
          <a:sy n="92" d="100"/>
        </p:scale>
        <p:origin x="8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8BF069-80C3-45BF-89FF-D54A1484B2FF}" type="datetimeFigureOut">
              <a:rPr lang="ru-RU" smtClean="0"/>
              <a:t>24.03.2014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16429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8BF069-80C3-45BF-89FF-D54A1484B2FF}" type="datetimeFigureOut">
              <a:rPr lang="ru-RU" smtClean="0"/>
              <a:t>24.03.2014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380701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8BF069-80C3-45BF-89FF-D54A1484B2FF}" type="datetimeFigureOut">
              <a:rPr lang="ru-RU" smtClean="0"/>
              <a:t>24.03.2014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297181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8BF069-80C3-45BF-89FF-D54A1484B2FF}" type="datetimeFigureOut">
              <a:rPr lang="ru-RU" smtClean="0"/>
              <a:t>24.03.2014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5796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8BF069-80C3-45BF-89FF-D54A1484B2FF}" type="datetimeFigureOut">
              <a:rPr lang="ru-RU" smtClean="0"/>
              <a:t>24.03.2014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138710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8BF069-80C3-45BF-89FF-D54A1484B2FF}" type="datetimeFigureOut">
              <a:rPr lang="ru-RU" smtClean="0"/>
              <a:t>24.03.2014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323281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8BF069-80C3-45BF-89FF-D54A1484B2FF}" type="datetimeFigureOut">
              <a:rPr lang="ru-RU" smtClean="0"/>
              <a:t>24.03.2014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201978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8BF069-80C3-45BF-89FF-D54A1484B2FF}" type="datetimeFigureOut">
              <a:rPr lang="ru-RU" smtClean="0"/>
              <a:t>24.03.2014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227282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BF069-80C3-45BF-89FF-D54A1484B2FF}" type="datetimeFigureOut">
              <a:rPr lang="ru-RU" smtClean="0"/>
              <a:t>24.03.2014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125914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8BF069-80C3-45BF-89FF-D54A1484B2FF}" type="datetimeFigureOut">
              <a:rPr lang="ru-RU" smtClean="0"/>
              <a:t>24.03.2014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61390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8BF069-80C3-45BF-89FF-D54A1484B2FF}" type="datetimeFigureOut">
              <a:rPr lang="ru-RU" smtClean="0"/>
              <a:t>24.03.2014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803EC3-46AC-425B-8858-8DC988757D0A}" type="slidenum">
              <a:rPr lang="ru-RU" smtClean="0"/>
              <a:t>‹#›</a:t>
            </a:fld>
            <a:endParaRPr lang="ru-RU"/>
          </a:p>
        </p:txBody>
      </p:sp>
    </p:spTree>
    <p:extLst>
      <p:ext uri="{BB962C8B-B14F-4D97-AF65-F5344CB8AC3E}">
        <p14:creationId xmlns:p14="http://schemas.microsoft.com/office/powerpoint/2010/main" val="123642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BF069-80C3-45BF-89FF-D54A1484B2FF}" type="datetimeFigureOut">
              <a:rPr lang="ru-RU" smtClean="0"/>
              <a:t>24.03.2014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03EC3-46AC-425B-8858-8DC988757D0A}" type="slidenum">
              <a:rPr lang="ru-RU" smtClean="0"/>
              <a:t>‹#›</a:t>
            </a:fld>
            <a:endParaRPr lang="ru-RU"/>
          </a:p>
        </p:txBody>
      </p:sp>
    </p:spTree>
    <p:extLst>
      <p:ext uri="{BB962C8B-B14F-4D97-AF65-F5344CB8AC3E}">
        <p14:creationId xmlns:p14="http://schemas.microsoft.com/office/powerpoint/2010/main" val="2675793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6.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ProShow%20Producer%20-%20&#1087;&#1088;&#1086;&#1075;&#1088;&#1072;&#1084;&#1084;&#1072;%20&#1076;&#1083;&#1103;%20&#1089;&#1086;&#1079;&#1076;&#1072;&#1085;&#1080;&#1103;%20&#1089;&#1083;&#1072;&#1081;&#1076;&#1096;&#1086;&#1091;%20&#1080;%20&#1074;&#1080;&#1076;&#1077;&#1086;.ra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2.xml"/><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 Target="slide2.xml"/><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7.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1.liveinternet.ru/images/attach/c/0/37/171/37171691_0026.jpg"/>
          <p:cNvPicPr>
            <a:picLocks noChangeAspect="1" noChangeArrowheads="1"/>
          </p:cNvPicPr>
          <p:nvPr/>
        </p:nvPicPr>
        <p:blipFill rotWithShape="1">
          <a:blip r:embed="rId2">
            <a:extLst>
              <a:ext uri="{28A0092B-C50C-407E-A947-70E740481C1C}">
                <a14:useLocalDpi xmlns:a14="http://schemas.microsoft.com/office/drawing/2010/main" val="0"/>
              </a:ext>
            </a:extLst>
          </a:blip>
          <a:srcRect l="12591" t="1161" r="1573" b="227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981450" y="1580460"/>
            <a:ext cx="5162550" cy="2387600"/>
          </a:xfrm>
        </p:spPr>
        <p:txBody>
          <a:bodyPr>
            <a:noAutofit/>
          </a:bodyPr>
          <a:lstStyle/>
          <a:p>
            <a:r>
              <a:rPr lang="ru-RU" sz="5400" dirty="0" smtClean="0">
                <a:solidFill>
                  <a:srgbClr val="FFE0A7"/>
                </a:solidFill>
              </a:rPr>
              <a:t>Иосиф Виссарионович Сталин</a:t>
            </a:r>
            <a:endParaRPr lang="ru-RU" sz="5400" dirty="0">
              <a:solidFill>
                <a:srgbClr val="FFE0A7"/>
              </a:solidFill>
            </a:endParaRPr>
          </a:p>
        </p:txBody>
      </p:sp>
    </p:spTree>
    <p:extLst>
      <p:ext uri="{BB962C8B-B14F-4D97-AF65-F5344CB8AC3E}">
        <p14:creationId xmlns:p14="http://schemas.microsoft.com/office/powerpoint/2010/main" val="1874342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9638" y="208147"/>
            <a:ext cx="6904264" cy="1325563"/>
          </a:xfrm>
        </p:spPr>
        <p:txBody>
          <a:bodyPr/>
          <a:lstStyle/>
          <a:p>
            <a:pPr algn="ctr"/>
            <a:r>
              <a:rPr lang="ru-RU" dirty="0" smtClean="0">
                <a:solidFill>
                  <a:srgbClr val="B42E2B"/>
                </a:solidFill>
              </a:rPr>
              <a:t>Репрессии, террор</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59" y="123117"/>
            <a:ext cx="1546679" cy="1968500"/>
          </a:xfrm>
          <a:prstGeom prst="rect">
            <a:avLst/>
          </a:prstGeom>
        </p:spPr>
      </p:pic>
      <p:sp>
        <p:nvSpPr>
          <p:cNvPr id="5" name="Полилиния 4">
            <a:hlinkClick r:id="rId3" action="ppaction://hlinksldjump"/>
          </p:cNvPr>
          <p:cNvSpPr/>
          <p:nvPr/>
        </p:nvSpPr>
        <p:spPr>
          <a:xfrm>
            <a:off x="461517"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hlinkClick r:id="rId3" action="ppaction://hlinksldjump"/>
          </p:cNvPr>
          <p:cNvSpPr txBox="1"/>
          <p:nvPr/>
        </p:nvSpPr>
        <p:spPr>
          <a:xfrm>
            <a:off x="731037"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7" name="TextBox 6">
            <a:hlinkClick r:id="" action="ppaction://hlinkshowjump?jump=nextslide"/>
          </p:cNvPr>
          <p:cNvSpPr txBox="1"/>
          <p:nvPr/>
        </p:nvSpPr>
        <p:spPr>
          <a:xfrm>
            <a:off x="725139"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8" name="Стрелка вниз 7">
            <a:hlinkClick r:id="" action="ppaction://hlinkshowjump?jump=nextslide"/>
          </p:cNvPr>
          <p:cNvSpPr/>
          <p:nvPr/>
        </p:nvSpPr>
        <p:spPr>
          <a:xfrm rot="16200000">
            <a:off x="525133"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 action="ppaction://hlinkshowjump?jump=previousslide"/>
          </p:cNvPr>
          <p:cNvSpPr txBox="1"/>
          <p:nvPr/>
        </p:nvSpPr>
        <p:spPr>
          <a:xfrm>
            <a:off x="723229"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0" name="Стрелка вниз 9">
            <a:hlinkClick r:id="" action="ppaction://hlinkshowjump?jump=previousslide"/>
          </p:cNvPr>
          <p:cNvSpPr/>
          <p:nvPr/>
        </p:nvSpPr>
        <p:spPr>
          <a:xfrm rot="5400000" flipH="1">
            <a:off x="521604"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 action="ppaction://hlinkshowjump?jump=lastslide"/>
          </p:cNvPr>
          <p:cNvSpPr txBox="1"/>
          <p:nvPr/>
        </p:nvSpPr>
        <p:spPr>
          <a:xfrm>
            <a:off x="723229"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2" name="Picture 2">
            <a:hlinkClick r:id="" action="ppaction://hlinkshowjump?jump=firs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7670" y="3489925"/>
            <a:ext cx="319316" cy="328708"/>
          </a:xfrm>
          <a:prstGeom prst="rect">
            <a:avLst/>
          </a:prstGeom>
          <a:noFill/>
        </p:spPr>
      </p:pic>
      <p:sp>
        <p:nvSpPr>
          <p:cNvPr id="28" name="Объект 2"/>
          <p:cNvSpPr>
            <a:spLocks noGrp="1"/>
          </p:cNvSpPr>
          <p:nvPr>
            <p:ph idx="1"/>
          </p:nvPr>
        </p:nvSpPr>
        <p:spPr>
          <a:xfrm>
            <a:off x="2049638" y="1618740"/>
            <a:ext cx="6904264" cy="2605155"/>
          </a:xfrm>
          <a:ln>
            <a:noFill/>
          </a:ln>
        </p:spPr>
        <p:txBody>
          <a:bodyPr>
            <a:normAutofit/>
          </a:bodyPr>
          <a:lstStyle/>
          <a:p>
            <a:pPr marL="0" indent="0">
              <a:buNone/>
            </a:pPr>
            <a:r>
              <a:rPr lang="ru-RU" sz="1800" b="1" dirty="0" smtClean="0"/>
              <a:t>Сталинские репрессии</a:t>
            </a:r>
            <a:r>
              <a:rPr lang="ru-RU" sz="1800" dirty="0"/>
              <a:t> — массовые политические </a:t>
            </a:r>
            <a:r>
              <a:rPr lang="ru-RU" sz="1800" dirty="0" smtClean="0"/>
              <a:t>репрессии, </a:t>
            </a:r>
            <a:r>
              <a:rPr lang="ru-RU" sz="1800" dirty="0"/>
              <a:t>осуществлявшиеся в СССР в период сталинизма (конец 1920-х — начало 1950-х годов</a:t>
            </a:r>
            <a:r>
              <a:rPr lang="ru-RU" sz="1800" dirty="0" smtClean="0"/>
              <a:t>). </a:t>
            </a:r>
            <a:r>
              <a:rPr lang="ru-RU" sz="1800" dirty="0"/>
              <a:t>Количество непосредственных жертв репрессий (лиц, приговорённых за политические (контрреволюционные) преступления к смертной казни или лишению свободы, выселенных, сосланных) исчисляется </a:t>
            </a:r>
            <a:r>
              <a:rPr lang="ru-RU" sz="1800" dirty="0" smtClean="0"/>
              <a:t>миллионами. </a:t>
            </a:r>
            <a:r>
              <a:rPr lang="ru-RU" sz="1800" dirty="0"/>
              <a:t>Кроме того, исследователи указывают на серьёзные негативные последствия, которые эти репрессии имели для советского общества в целом, его демографической структуры.</a:t>
            </a:r>
            <a:endParaRPr lang="ru-RU" sz="1800" dirty="0">
              <a:solidFill>
                <a:srgbClr val="661A18"/>
              </a:solidFill>
            </a:endParaRPr>
          </a:p>
        </p:txBody>
      </p:sp>
      <p:pic>
        <p:nvPicPr>
          <p:cNvPr id="9218" name="Picture 2" descr="http://upload.wikimedia.org/wikipedia/commons/5/51/Gulag_Location_Map.png?uselang=r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711" y="3904325"/>
            <a:ext cx="3401853" cy="2330269"/>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750926" y="4119502"/>
            <a:ext cx="5202976" cy="1754326"/>
          </a:xfrm>
          <a:prstGeom prst="rect">
            <a:avLst/>
          </a:prstGeom>
        </p:spPr>
        <p:txBody>
          <a:bodyPr wrap="square">
            <a:spAutoFit/>
          </a:bodyPr>
          <a:lstStyle/>
          <a:p>
            <a:r>
              <a:rPr lang="ru-RU" b="1" dirty="0"/>
              <a:t>Большой террор</a:t>
            </a:r>
            <a:r>
              <a:rPr lang="ru-RU" dirty="0"/>
              <a:t> — период массовых репрессий и политических преследований в СССР, обычно датируемый 1937—1938 гг. Кампания массового террора была организована лично Сталиным и нанесла чрезвычайный вред экономике и военной мощи Советского Союза.</a:t>
            </a:r>
          </a:p>
        </p:txBody>
      </p:sp>
      <p:sp>
        <p:nvSpPr>
          <p:cNvPr id="16" name="Дуга 15"/>
          <p:cNvSpPr/>
          <p:nvPr/>
        </p:nvSpPr>
        <p:spPr>
          <a:xfrm>
            <a:off x="-1"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7" name="Прямая соединительная линия 16"/>
          <p:cNvCxnSpPr/>
          <p:nvPr/>
        </p:nvCxnSpPr>
        <p:spPr>
          <a:xfrm>
            <a:off x="420913"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35500" y="6487403"/>
            <a:ext cx="7504946" cy="400110"/>
          </a:xfrm>
          <a:prstGeom prst="rect">
            <a:avLst/>
          </a:prstGeom>
          <a:noFill/>
        </p:spPr>
        <p:txBody>
          <a:bodyPr wrap="square" rtlCol="0" anchor="ctr">
            <a:spAutoFit/>
          </a:bodyPr>
          <a:lstStyle/>
          <a:p>
            <a:r>
              <a:rPr lang="ru-RU" sz="2000" dirty="0" smtClean="0">
                <a:solidFill>
                  <a:srgbClr val="B42E2B"/>
                </a:solidFill>
              </a:rPr>
              <a:t>Иосиф Виссарионович Сталин </a:t>
            </a:r>
            <a:endParaRPr lang="ru-RU" sz="2000" dirty="0">
              <a:solidFill>
                <a:srgbClr val="B42E2B"/>
              </a:solidFill>
            </a:endParaRPr>
          </a:p>
        </p:txBody>
      </p:sp>
      <p:sp>
        <p:nvSpPr>
          <p:cNvPr id="20" name="TextBox 19"/>
          <p:cNvSpPr txBox="1"/>
          <p:nvPr/>
        </p:nvSpPr>
        <p:spPr>
          <a:xfrm>
            <a:off x="217714" y="6456626"/>
            <a:ext cx="377372" cy="461665"/>
          </a:xfrm>
          <a:prstGeom prst="rect">
            <a:avLst/>
          </a:prstGeom>
          <a:noFill/>
        </p:spPr>
        <p:txBody>
          <a:bodyPr wrap="square" rtlCol="0" anchor="ctr">
            <a:spAutoFit/>
          </a:bodyPr>
          <a:lstStyle/>
          <a:p>
            <a:pPr algn="ctr"/>
            <a:r>
              <a:rPr lang="ru-RU" sz="2400" dirty="0" smtClean="0">
                <a:solidFill>
                  <a:srgbClr val="B42E2B"/>
                </a:solidFill>
              </a:rPr>
              <a:t>9</a:t>
            </a:r>
            <a:endParaRPr lang="ru-RU" sz="2400" dirty="0">
              <a:solidFill>
                <a:srgbClr val="B42E2B"/>
              </a:solidFill>
            </a:endParaRPr>
          </a:p>
        </p:txBody>
      </p:sp>
      <p:sp>
        <p:nvSpPr>
          <p:cNvPr id="21" name="Прямоугольник 20"/>
          <p:cNvSpPr/>
          <p:nvPr/>
        </p:nvSpPr>
        <p:spPr>
          <a:xfrm flipH="1">
            <a:off x="8787187" y="-5358"/>
            <a:ext cx="356812" cy="6863358"/>
          </a:xfrm>
          <a:prstGeom prst="rect">
            <a:avLst/>
          </a:prstGeom>
          <a:gradFill flip="none" rotWithShape="1">
            <a:gsLst>
              <a:gs pos="0">
                <a:schemeClr val="accent1">
                  <a:alpha val="0"/>
                  <a:lumMod val="0"/>
                  <a:lumOff val="100000"/>
                </a:schemeClr>
              </a:gs>
              <a:gs pos="100000">
                <a:srgbClr val="9D6F49"/>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07342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838" y="208147"/>
            <a:ext cx="6904264" cy="1325563"/>
          </a:xfrm>
        </p:spPr>
        <p:txBody>
          <a:bodyPr/>
          <a:lstStyle/>
          <a:p>
            <a:pPr algn="ctr"/>
            <a:r>
              <a:rPr lang="ru-RU" dirty="0" smtClean="0">
                <a:solidFill>
                  <a:srgbClr val="B42E2B"/>
                </a:solidFill>
              </a:rPr>
              <a:t>Вторая Мировая война</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580" y="123117"/>
            <a:ext cx="1546679" cy="1968500"/>
          </a:xfrm>
          <a:prstGeom prst="rect">
            <a:avLst/>
          </a:prstGeom>
        </p:spPr>
      </p:pic>
      <p:sp>
        <p:nvSpPr>
          <p:cNvPr id="5" name="Полилиния 4">
            <a:hlinkClick r:id="rId3" action="ppaction://hlinksldjump"/>
          </p:cNvPr>
          <p:cNvSpPr/>
          <p:nvPr/>
        </p:nvSpPr>
        <p:spPr>
          <a:xfrm>
            <a:off x="7309138"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hlinkClick r:id="rId3" action="ppaction://hlinksldjump"/>
          </p:cNvPr>
          <p:cNvSpPr txBox="1"/>
          <p:nvPr/>
        </p:nvSpPr>
        <p:spPr>
          <a:xfrm>
            <a:off x="7578658"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7" name="TextBox 6">
            <a:hlinkClick r:id="" action="ppaction://hlinkshowjump?jump=nextslide"/>
          </p:cNvPr>
          <p:cNvSpPr txBox="1"/>
          <p:nvPr/>
        </p:nvSpPr>
        <p:spPr>
          <a:xfrm>
            <a:off x="7572760"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8" name="Стрелка вниз 7">
            <a:hlinkClick r:id="" action="ppaction://hlinkshowjump?jump=nextslide"/>
          </p:cNvPr>
          <p:cNvSpPr/>
          <p:nvPr/>
        </p:nvSpPr>
        <p:spPr>
          <a:xfrm rot="16200000">
            <a:off x="7372754"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 action="ppaction://hlinkshowjump?jump=previousslide"/>
          </p:cNvPr>
          <p:cNvSpPr txBox="1"/>
          <p:nvPr/>
        </p:nvSpPr>
        <p:spPr>
          <a:xfrm>
            <a:off x="7570850"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0" name="Стрелка вниз 9">
            <a:hlinkClick r:id="" action="ppaction://hlinkshowjump?jump=previousslide"/>
          </p:cNvPr>
          <p:cNvSpPr/>
          <p:nvPr/>
        </p:nvSpPr>
        <p:spPr>
          <a:xfrm rot="5400000" flipH="1">
            <a:off x="7369225"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 action="ppaction://hlinkshowjump?jump=lastslide"/>
          </p:cNvPr>
          <p:cNvSpPr txBox="1"/>
          <p:nvPr/>
        </p:nvSpPr>
        <p:spPr>
          <a:xfrm>
            <a:off x="7570850"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2" name="Picture 2">
            <a:hlinkClick r:id="" action="ppaction://hlinkshowjump?jump=firs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75291" y="3489925"/>
            <a:ext cx="319316" cy="328708"/>
          </a:xfrm>
          <a:prstGeom prst="rect">
            <a:avLst/>
          </a:prstGeom>
          <a:noFill/>
        </p:spPr>
      </p:pic>
      <p:sp>
        <p:nvSpPr>
          <p:cNvPr id="23" name="Дуга 22"/>
          <p:cNvSpPr/>
          <p:nvPr/>
        </p:nvSpPr>
        <p:spPr>
          <a:xfrm>
            <a:off x="8302172"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4" name="Прямая соединительная линия 23"/>
          <p:cNvCxnSpPr/>
          <p:nvPr/>
        </p:nvCxnSpPr>
        <p:spPr>
          <a:xfrm>
            <a:off x="0"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466097" y="6467384"/>
            <a:ext cx="527294" cy="461665"/>
          </a:xfrm>
          <a:prstGeom prst="rect">
            <a:avLst/>
          </a:prstGeom>
          <a:noFill/>
        </p:spPr>
        <p:txBody>
          <a:bodyPr wrap="square" rtlCol="0" anchor="ctr">
            <a:spAutoFit/>
          </a:bodyPr>
          <a:lstStyle/>
          <a:p>
            <a:pPr algn="ctr"/>
            <a:r>
              <a:rPr lang="ru-RU" sz="2400" dirty="0" smtClean="0">
                <a:solidFill>
                  <a:srgbClr val="B42E2B"/>
                </a:solidFill>
              </a:rPr>
              <a:t>10</a:t>
            </a:r>
            <a:endParaRPr lang="ru-RU" sz="2400" dirty="0">
              <a:solidFill>
                <a:srgbClr val="B42E2B"/>
              </a:solidFill>
            </a:endParaRPr>
          </a:p>
        </p:txBody>
      </p:sp>
      <p:sp>
        <p:nvSpPr>
          <p:cNvPr id="26" name="TextBox 25"/>
          <p:cNvSpPr txBox="1"/>
          <p:nvPr/>
        </p:nvSpPr>
        <p:spPr>
          <a:xfrm>
            <a:off x="817980" y="6487887"/>
            <a:ext cx="7504946" cy="400110"/>
          </a:xfrm>
          <a:prstGeom prst="rect">
            <a:avLst/>
          </a:prstGeom>
          <a:noFill/>
        </p:spPr>
        <p:txBody>
          <a:bodyPr wrap="square" rtlCol="0" anchor="ctr">
            <a:spAutoFit/>
          </a:bodyPr>
          <a:lstStyle/>
          <a:p>
            <a:pPr algn="r"/>
            <a:r>
              <a:rPr lang="ru-RU" sz="2000" dirty="0" smtClean="0">
                <a:solidFill>
                  <a:srgbClr val="B42E2B"/>
                </a:solidFill>
              </a:rPr>
              <a:t>Жизнь и деятельность великого вождя народов</a:t>
            </a:r>
            <a:endParaRPr lang="ru-RU" sz="2000" dirty="0">
              <a:solidFill>
                <a:srgbClr val="B42E2B"/>
              </a:solidFill>
            </a:endParaRPr>
          </a:p>
        </p:txBody>
      </p:sp>
      <p:sp>
        <p:nvSpPr>
          <p:cNvPr id="4" name="Объект 3"/>
          <p:cNvSpPr>
            <a:spLocks noGrp="1"/>
          </p:cNvSpPr>
          <p:nvPr>
            <p:ph idx="1"/>
          </p:nvPr>
        </p:nvSpPr>
        <p:spPr>
          <a:xfrm>
            <a:off x="444018" y="1825625"/>
            <a:ext cx="6681084" cy="4351338"/>
          </a:xfrm>
        </p:spPr>
        <p:txBody>
          <a:bodyPr>
            <a:normAutofit/>
          </a:bodyPr>
          <a:lstStyle/>
          <a:p>
            <a:pPr marL="0" indent="0">
              <a:buNone/>
            </a:pPr>
            <a:r>
              <a:rPr lang="ru-RU" sz="1800" dirty="0" smtClean="0"/>
              <a:t>   Вплоть </a:t>
            </a:r>
            <a:r>
              <a:rPr lang="ru-RU" sz="1800" dirty="0"/>
              <a:t>до нападения Гитлера, Советский союз активно дружил и сотрудничал с нацистской Германией. Имеются множественные документальные свидетельства сотрудничества самого разного толка, от договоров о дружбе и активной торговли до совместных парадов и конференций НКВД и </a:t>
            </a:r>
            <a:r>
              <a:rPr lang="ru-RU" sz="1800" dirty="0" smtClean="0"/>
              <a:t>гестапо. </a:t>
            </a:r>
          </a:p>
          <a:p>
            <a:pPr marL="0" indent="0">
              <a:buNone/>
            </a:pPr>
            <a:r>
              <a:rPr lang="ru-RU" sz="1800" dirty="0" smtClean="0"/>
              <a:t>   Ряд историков</a:t>
            </a:r>
            <a:r>
              <a:rPr lang="ru-RU" sz="1800" dirty="0"/>
              <a:t> ставят в вину лично Сталину неподготовленность Советского Союза к войне и огромные потери, особенно в начальный период войны, указывая на то, что Сталину многие источники называли 22 июня 1941 года как дату нападения. Так, Меркулов докладывал Сталину информацию, полученную от агента берлинской резидентуры под именем «старшина</a:t>
            </a:r>
            <a:r>
              <a:rPr lang="ru-RU" sz="1800" dirty="0" smtClean="0"/>
              <a:t>»: «</a:t>
            </a:r>
            <a:r>
              <a:rPr lang="ru-RU" sz="1800" dirty="0"/>
              <a:t>Все военные мероприятия Германии по подготовке вооруженного выступления против СССР полностью закончены, и удар можно ожидать в любое время». На это Сталин оставил резолюцию: «Может, послать ваш „источник“ из штаба герм. Авиации к еб*** матери. Это не „источник“, а дезинформатор</a:t>
            </a:r>
            <a:r>
              <a:rPr lang="ru-RU" sz="1800" dirty="0" smtClean="0"/>
              <a:t>».</a:t>
            </a:r>
            <a:endParaRPr lang="ru-RU" sz="1800" dirty="0"/>
          </a:p>
        </p:txBody>
      </p:sp>
      <p:sp>
        <p:nvSpPr>
          <p:cNvPr id="17" name="Прямоугольник 16"/>
          <p:cNvSpPr/>
          <p:nvPr/>
        </p:nvSpPr>
        <p:spPr>
          <a:xfrm>
            <a:off x="0" y="-5358"/>
            <a:ext cx="403303" cy="6863358"/>
          </a:xfrm>
          <a:prstGeom prst="rect">
            <a:avLst/>
          </a:prstGeom>
          <a:gradFill>
            <a:gsLst>
              <a:gs pos="0">
                <a:schemeClr val="accent1">
                  <a:alpha val="0"/>
                  <a:lumMod val="0"/>
                  <a:lumOff val="100000"/>
                </a:schemeClr>
              </a:gs>
              <a:gs pos="100000">
                <a:srgbClr val="9D6F4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38530375"/>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8929" y="208147"/>
            <a:ext cx="6904264" cy="1325563"/>
          </a:xfrm>
        </p:spPr>
        <p:txBody>
          <a:bodyPr/>
          <a:lstStyle/>
          <a:p>
            <a:pPr algn="ctr"/>
            <a:r>
              <a:rPr lang="ru-RU" dirty="0" smtClean="0">
                <a:solidFill>
                  <a:srgbClr val="B42E2B"/>
                </a:solidFill>
              </a:rPr>
              <a:t>Вторая Мировая война</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53" y="123117"/>
            <a:ext cx="1546679" cy="1968500"/>
          </a:xfrm>
          <a:prstGeom prst="rect">
            <a:avLst/>
          </a:prstGeom>
        </p:spPr>
      </p:pic>
      <p:sp>
        <p:nvSpPr>
          <p:cNvPr id="5" name="Полилиния 4">
            <a:hlinkClick r:id="rId3" action="ppaction://hlinksldjump"/>
          </p:cNvPr>
          <p:cNvSpPr/>
          <p:nvPr/>
        </p:nvSpPr>
        <p:spPr>
          <a:xfrm>
            <a:off x="365211"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hlinkClick r:id="rId3" action="ppaction://hlinksldjump"/>
          </p:cNvPr>
          <p:cNvSpPr txBox="1"/>
          <p:nvPr/>
        </p:nvSpPr>
        <p:spPr>
          <a:xfrm>
            <a:off x="634731"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7" name="TextBox 6">
            <a:hlinkClick r:id="" action="ppaction://hlinkshowjump?jump=nextslide"/>
          </p:cNvPr>
          <p:cNvSpPr txBox="1"/>
          <p:nvPr/>
        </p:nvSpPr>
        <p:spPr>
          <a:xfrm>
            <a:off x="628833"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8" name="Стрелка вниз 7">
            <a:hlinkClick r:id="" action="ppaction://hlinkshowjump?jump=nextslide"/>
          </p:cNvPr>
          <p:cNvSpPr/>
          <p:nvPr/>
        </p:nvSpPr>
        <p:spPr>
          <a:xfrm rot="16200000">
            <a:off x="428827"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 action="ppaction://hlinkshowjump?jump=previousslide"/>
          </p:cNvPr>
          <p:cNvSpPr txBox="1"/>
          <p:nvPr/>
        </p:nvSpPr>
        <p:spPr>
          <a:xfrm>
            <a:off x="626923"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0" name="Стрелка вниз 9">
            <a:hlinkClick r:id="" action="ppaction://hlinkshowjump?jump=previousslide"/>
          </p:cNvPr>
          <p:cNvSpPr/>
          <p:nvPr/>
        </p:nvSpPr>
        <p:spPr>
          <a:xfrm rot="5400000" flipH="1">
            <a:off x="425298"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 action="ppaction://hlinkshowjump?jump=lastslide"/>
          </p:cNvPr>
          <p:cNvSpPr txBox="1"/>
          <p:nvPr/>
        </p:nvSpPr>
        <p:spPr>
          <a:xfrm>
            <a:off x="626923"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2" name="Picture 2">
            <a:hlinkClick r:id="" action="ppaction://hlinkshowjump?jump=firs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1364" y="3489925"/>
            <a:ext cx="319316" cy="328708"/>
          </a:xfrm>
          <a:prstGeom prst="rect">
            <a:avLst/>
          </a:prstGeom>
          <a:noFill/>
        </p:spPr>
      </p:pic>
      <p:pic>
        <p:nvPicPr>
          <p:cNvPr id="10242" name="Picture 2" descr="http://art-apple.ru/albums/worldwar/vtmir_kart10.jpg"/>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29456" y="1671096"/>
            <a:ext cx="2902900" cy="217249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4932356" y="1481785"/>
            <a:ext cx="3890837" cy="2585323"/>
          </a:xfrm>
          <a:prstGeom prst="rect">
            <a:avLst/>
          </a:prstGeom>
        </p:spPr>
        <p:txBody>
          <a:bodyPr wrap="square">
            <a:spAutoFit/>
          </a:bodyPr>
          <a:lstStyle/>
          <a:p>
            <a:r>
              <a:rPr lang="ru-RU" dirty="0" smtClean="0"/>
              <a:t>   После долгих 4 лет войны </a:t>
            </a:r>
            <a:r>
              <a:rPr lang="en-US" dirty="0" smtClean="0"/>
              <a:t>CCC</a:t>
            </a:r>
            <a:r>
              <a:rPr lang="ru-RU" dirty="0" smtClean="0"/>
              <a:t>Р одержала победу! Ряд</a:t>
            </a:r>
            <a:r>
              <a:rPr lang="ru-RU" dirty="0"/>
              <a:t> </a:t>
            </a:r>
            <a:r>
              <a:rPr lang="ru-RU" dirty="0" smtClean="0"/>
              <a:t>сторонников Сталина</a:t>
            </a:r>
            <a:r>
              <a:rPr lang="ru-RU" dirty="0"/>
              <a:t> подчёркивают важность того, что именно советский флаг был </a:t>
            </a:r>
            <a:r>
              <a:rPr lang="ru-RU" dirty="0" smtClean="0"/>
              <a:t>водружён </a:t>
            </a:r>
            <a:r>
              <a:rPr lang="ru-RU" dirty="0"/>
              <a:t>над Рейхстагом</a:t>
            </a:r>
            <a:r>
              <a:rPr lang="ru-RU" dirty="0" smtClean="0"/>
              <a:t>.</a:t>
            </a:r>
            <a:r>
              <a:rPr lang="ru-RU" dirty="0"/>
              <a:t> Никита Соколов объясняет это тем, что американцы и британцы отказались брать несколько крупных городов, включая Берлин, поскольку это </a:t>
            </a:r>
            <a:r>
              <a:rPr lang="ru-RU" dirty="0" smtClean="0"/>
              <a:t>могло</a:t>
            </a:r>
            <a:endParaRPr lang="ru-RU" dirty="0"/>
          </a:p>
        </p:txBody>
      </p:sp>
      <p:sp>
        <p:nvSpPr>
          <p:cNvPr id="20" name="Прямоугольник 19"/>
          <p:cNvSpPr/>
          <p:nvPr/>
        </p:nvSpPr>
        <p:spPr>
          <a:xfrm>
            <a:off x="2029456" y="3980975"/>
            <a:ext cx="6793737" cy="1477328"/>
          </a:xfrm>
          <a:prstGeom prst="rect">
            <a:avLst/>
          </a:prstGeom>
        </p:spPr>
        <p:txBody>
          <a:bodyPr wrap="square">
            <a:spAutoFit/>
          </a:bodyPr>
          <a:lstStyle/>
          <a:p>
            <a:r>
              <a:rPr lang="ru-RU" dirty="0"/>
              <a:t>привести к большим человеческим жертвам. Профессор русской истории Лондонского университета Орландо Файджес также оспаривает распространённое мнение о заслугах Сталина в победе указывая на полную неготовность промышленности, сельского хозяйства и морального духа страны к войне в 1941 году.</a:t>
            </a:r>
          </a:p>
        </p:txBody>
      </p:sp>
      <p:pic>
        <p:nvPicPr>
          <p:cNvPr id="19" name="Picture 4" descr="http://auto-art.com.ua/1493-large/nakleyka-serp-i-molot-.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2157" t="22963" r="22451" b="20952"/>
          <a:stretch/>
        </p:blipFill>
        <p:spPr bwMode="auto">
          <a:xfrm>
            <a:off x="5021078" y="5497213"/>
            <a:ext cx="810492" cy="8206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abali.ru/wp-content/uploads/2010/12/flag_sssr.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9966" y="5497213"/>
            <a:ext cx="1506971" cy="82143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Прямая соединительная линия 16"/>
          <p:cNvCxnSpPr/>
          <p:nvPr/>
        </p:nvCxnSpPr>
        <p:spPr>
          <a:xfrm>
            <a:off x="420913"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5500" y="6487403"/>
            <a:ext cx="7504946" cy="400110"/>
          </a:xfrm>
          <a:prstGeom prst="rect">
            <a:avLst/>
          </a:prstGeom>
          <a:noFill/>
        </p:spPr>
        <p:txBody>
          <a:bodyPr wrap="square" rtlCol="0" anchor="ctr">
            <a:spAutoFit/>
          </a:bodyPr>
          <a:lstStyle/>
          <a:p>
            <a:r>
              <a:rPr lang="ru-RU" sz="2000" dirty="0" smtClean="0">
                <a:solidFill>
                  <a:srgbClr val="B42E2B"/>
                </a:solidFill>
              </a:rPr>
              <a:t>Иосиф Виссарионович Сталин </a:t>
            </a:r>
            <a:endParaRPr lang="ru-RU" sz="2000" dirty="0">
              <a:solidFill>
                <a:srgbClr val="B42E2B"/>
              </a:solidFill>
            </a:endParaRPr>
          </a:p>
        </p:txBody>
      </p:sp>
      <p:sp>
        <p:nvSpPr>
          <p:cNvPr id="22" name="TextBox 21"/>
          <p:cNvSpPr txBox="1"/>
          <p:nvPr/>
        </p:nvSpPr>
        <p:spPr>
          <a:xfrm>
            <a:off x="174170" y="6487403"/>
            <a:ext cx="493486" cy="400110"/>
          </a:xfrm>
          <a:prstGeom prst="rect">
            <a:avLst/>
          </a:prstGeom>
          <a:noFill/>
        </p:spPr>
        <p:txBody>
          <a:bodyPr wrap="square" rtlCol="0" anchor="ctr">
            <a:spAutoFit/>
          </a:bodyPr>
          <a:lstStyle/>
          <a:p>
            <a:pPr algn="ctr"/>
            <a:r>
              <a:rPr lang="ru-RU" sz="2000" dirty="0" smtClean="0">
                <a:solidFill>
                  <a:srgbClr val="B42E2B"/>
                </a:solidFill>
              </a:rPr>
              <a:t>11</a:t>
            </a:r>
            <a:endParaRPr lang="ru-RU" sz="2000" dirty="0">
              <a:solidFill>
                <a:srgbClr val="B42E2B"/>
              </a:solidFill>
            </a:endParaRPr>
          </a:p>
        </p:txBody>
      </p:sp>
      <p:sp>
        <p:nvSpPr>
          <p:cNvPr id="23" name="Дуга 22"/>
          <p:cNvSpPr/>
          <p:nvPr/>
        </p:nvSpPr>
        <p:spPr>
          <a:xfrm>
            <a:off x="-1"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Прямоугольник 23"/>
          <p:cNvSpPr/>
          <p:nvPr/>
        </p:nvSpPr>
        <p:spPr>
          <a:xfrm flipH="1">
            <a:off x="8787187" y="-5358"/>
            <a:ext cx="356812" cy="6863358"/>
          </a:xfrm>
          <a:prstGeom prst="rect">
            <a:avLst/>
          </a:prstGeom>
          <a:gradFill flip="none" rotWithShape="1">
            <a:gsLst>
              <a:gs pos="0">
                <a:schemeClr val="accent1">
                  <a:alpha val="0"/>
                  <a:lumMod val="0"/>
                  <a:lumOff val="100000"/>
                </a:schemeClr>
              </a:gs>
              <a:gs pos="100000">
                <a:srgbClr val="9D6F49"/>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6610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220" y="208147"/>
            <a:ext cx="6904264" cy="1325563"/>
          </a:xfrm>
        </p:spPr>
        <p:txBody>
          <a:bodyPr/>
          <a:lstStyle/>
          <a:p>
            <a:pPr algn="ctr"/>
            <a:r>
              <a:rPr lang="ru-RU" dirty="0" smtClean="0">
                <a:solidFill>
                  <a:srgbClr val="B42E2B"/>
                </a:solidFill>
              </a:rPr>
              <a:t>Послевоенное время</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6847" y="123117"/>
            <a:ext cx="1546679" cy="1968500"/>
          </a:xfrm>
          <a:prstGeom prst="rect">
            <a:avLst/>
          </a:prstGeom>
        </p:spPr>
      </p:pic>
      <p:sp>
        <p:nvSpPr>
          <p:cNvPr id="5" name="Полилиния 4">
            <a:hlinkClick r:id="rId3" action="ppaction://hlinksldjump"/>
          </p:cNvPr>
          <p:cNvSpPr/>
          <p:nvPr/>
        </p:nvSpPr>
        <p:spPr>
          <a:xfrm>
            <a:off x="7385405"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hlinkClick r:id="rId3" action="ppaction://hlinksldjump"/>
          </p:cNvPr>
          <p:cNvSpPr txBox="1"/>
          <p:nvPr/>
        </p:nvSpPr>
        <p:spPr>
          <a:xfrm>
            <a:off x="7654925"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7" name="TextBox 6">
            <a:hlinkClick r:id="" action="ppaction://hlinkshowjump?jump=nextslide"/>
          </p:cNvPr>
          <p:cNvSpPr txBox="1"/>
          <p:nvPr/>
        </p:nvSpPr>
        <p:spPr>
          <a:xfrm>
            <a:off x="7649027"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8" name="Стрелка вниз 7">
            <a:hlinkClick r:id="" action="ppaction://hlinkshowjump?jump=nextslide"/>
          </p:cNvPr>
          <p:cNvSpPr/>
          <p:nvPr/>
        </p:nvSpPr>
        <p:spPr>
          <a:xfrm rot="16200000">
            <a:off x="7449021"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 action="ppaction://hlinkshowjump?jump=previousslide"/>
          </p:cNvPr>
          <p:cNvSpPr txBox="1"/>
          <p:nvPr/>
        </p:nvSpPr>
        <p:spPr>
          <a:xfrm>
            <a:off x="7647117"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0" name="Стрелка вниз 9">
            <a:hlinkClick r:id="" action="ppaction://hlinkshowjump?jump=previousslide"/>
          </p:cNvPr>
          <p:cNvSpPr/>
          <p:nvPr/>
        </p:nvSpPr>
        <p:spPr>
          <a:xfrm rot="5400000" flipH="1">
            <a:off x="7445492"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 action="ppaction://hlinkshowjump?jump=lastslide"/>
          </p:cNvPr>
          <p:cNvSpPr txBox="1"/>
          <p:nvPr/>
        </p:nvSpPr>
        <p:spPr>
          <a:xfrm>
            <a:off x="7647117"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2" name="Picture 2">
            <a:hlinkClick r:id="" action="ppaction://hlinkshowjump?jump=las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51558" y="3489925"/>
            <a:ext cx="319316" cy="328708"/>
          </a:xfrm>
          <a:prstGeom prst="rect">
            <a:avLst/>
          </a:prstGeom>
          <a:noFill/>
        </p:spPr>
      </p:pic>
      <p:sp>
        <p:nvSpPr>
          <p:cNvPr id="13" name="Прямоугольник 12"/>
          <p:cNvSpPr/>
          <p:nvPr/>
        </p:nvSpPr>
        <p:spPr>
          <a:xfrm>
            <a:off x="460411" y="1324651"/>
            <a:ext cx="6616316" cy="4801314"/>
          </a:xfrm>
          <a:prstGeom prst="rect">
            <a:avLst/>
          </a:prstGeom>
        </p:spPr>
        <p:txBody>
          <a:bodyPr wrap="square">
            <a:spAutoFit/>
          </a:bodyPr>
          <a:lstStyle/>
          <a:p>
            <a:pPr lvl="0"/>
            <a:r>
              <a:rPr lang="ru-RU" dirty="0"/>
              <a:t>   Победа в войне вывела СССР в разряд ведущих держав послевоенного мира. Престиж и значение Советского Союза на международной арене неизмеримо возросли, так, если в 1941 г. дипломатические отношения с ним поддерживали 26 стран, то в 1945 г. уже 52 государства. Однако во внутренней политике страны не произошло заметных изменений. Основной задачей в после военные годы </a:t>
            </a:r>
            <a:r>
              <a:rPr lang="ru-RU" u="sng" dirty="0"/>
              <a:t>являлось скорейшее восстановление разрушенного народного хозяйства, перевод экономики на мирные рельсы! Советское правительство значительно увеличило расходы на </a:t>
            </a:r>
            <a:r>
              <a:rPr lang="ru-RU" u="sng" dirty="0" smtClean="0"/>
              <a:t>науку.  </a:t>
            </a:r>
          </a:p>
          <a:p>
            <a:pPr lvl="0"/>
            <a:r>
              <a:rPr lang="ru-RU" dirty="0" smtClean="0"/>
              <a:t>   Для </a:t>
            </a:r>
            <a:r>
              <a:rPr lang="ru-RU" dirty="0"/>
              <a:t>послевоенного периода характерны неоднократные </a:t>
            </a:r>
            <a:r>
              <a:rPr lang="ru-RU" dirty="0" smtClean="0"/>
              <a:t>реорганизации, слияния</a:t>
            </a:r>
            <a:r>
              <a:rPr lang="ru-RU" dirty="0"/>
              <a:t>, разделения министерств, главным образом промышленных.</a:t>
            </a:r>
          </a:p>
          <a:p>
            <a:r>
              <a:rPr lang="ru-RU" dirty="0"/>
              <a:t> </a:t>
            </a:r>
            <a:r>
              <a:rPr lang="ru-RU" dirty="0" smtClean="0"/>
              <a:t>  Важнейшим </a:t>
            </a:r>
            <a:r>
              <a:rPr lang="ru-RU" dirty="0"/>
              <a:t>направлением внешней политики СССР в первые </a:t>
            </a:r>
            <a:r>
              <a:rPr lang="ru-RU" dirty="0" smtClean="0"/>
              <a:t>послевоенные годы </a:t>
            </a:r>
            <a:r>
              <a:rPr lang="ru-RU" dirty="0"/>
              <a:t>являлось </a:t>
            </a:r>
            <a:r>
              <a:rPr lang="ru-RU" u="sng" dirty="0"/>
              <a:t>формирование прочной системы безопасности страны как </a:t>
            </a:r>
            <a:r>
              <a:rPr lang="ru-RU" u="sng" dirty="0" smtClean="0"/>
              <a:t>в Европе</a:t>
            </a:r>
            <a:r>
              <a:rPr lang="ru-RU" u="sng" dirty="0"/>
              <a:t>, так и на дальневосточных рубежах.</a:t>
            </a:r>
          </a:p>
        </p:txBody>
      </p:sp>
      <p:sp>
        <p:nvSpPr>
          <p:cNvPr id="18" name="Дуга 17"/>
          <p:cNvSpPr/>
          <p:nvPr/>
        </p:nvSpPr>
        <p:spPr>
          <a:xfrm>
            <a:off x="8302172"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9" name="Прямая соединительная линия 18"/>
          <p:cNvCxnSpPr/>
          <p:nvPr/>
        </p:nvCxnSpPr>
        <p:spPr>
          <a:xfrm>
            <a:off x="0"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466097" y="6467384"/>
            <a:ext cx="527294" cy="461665"/>
          </a:xfrm>
          <a:prstGeom prst="rect">
            <a:avLst/>
          </a:prstGeom>
          <a:noFill/>
        </p:spPr>
        <p:txBody>
          <a:bodyPr wrap="square" rtlCol="0" anchor="ctr">
            <a:spAutoFit/>
          </a:bodyPr>
          <a:lstStyle/>
          <a:p>
            <a:pPr algn="ctr"/>
            <a:r>
              <a:rPr lang="ru-RU" sz="2400" dirty="0" smtClean="0">
                <a:solidFill>
                  <a:srgbClr val="B42E2B"/>
                </a:solidFill>
              </a:rPr>
              <a:t>12</a:t>
            </a:r>
            <a:endParaRPr lang="ru-RU" sz="2400" dirty="0">
              <a:solidFill>
                <a:srgbClr val="B42E2B"/>
              </a:solidFill>
            </a:endParaRPr>
          </a:p>
        </p:txBody>
      </p:sp>
      <p:sp>
        <p:nvSpPr>
          <p:cNvPr id="22" name="TextBox 21"/>
          <p:cNvSpPr txBox="1"/>
          <p:nvPr/>
        </p:nvSpPr>
        <p:spPr>
          <a:xfrm>
            <a:off x="817980" y="6487887"/>
            <a:ext cx="7504946" cy="400110"/>
          </a:xfrm>
          <a:prstGeom prst="rect">
            <a:avLst/>
          </a:prstGeom>
          <a:noFill/>
        </p:spPr>
        <p:txBody>
          <a:bodyPr wrap="square" rtlCol="0" anchor="ctr">
            <a:spAutoFit/>
          </a:bodyPr>
          <a:lstStyle/>
          <a:p>
            <a:pPr algn="r"/>
            <a:r>
              <a:rPr lang="ru-RU" sz="2000" dirty="0" smtClean="0">
                <a:solidFill>
                  <a:srgbClr val="B42E2B"/>
                </a:solidFill>
              </a:rPr>
              <a:t>Жизнь и деятельность великого вождя народов</a:t>
            </a:r>
            <a:endParaRPr lang="ru-RU" sz="2000" dirty="0">
              <a:solidFill>
                <a:srgbClr val="B42E2B"/>
              </a:solidFill>
            </a:endParaRPr>
          </a:p>
        </p:txBody>
      </p:sp>
      <p:sp>
        <p:nvSpPr>
          <p:cNvPr id="26" name="Прямоугольник 25"/>
          <p:cNvSpPr/>
          <p:nvPr/>
        </p:nvSpPr>
        <p:spPr>
          <a:xfrm>
            <a:off x="0" y="-5358"/>
            <a:ext cx="403303" cy="6863358"/>
          </a:xfrm>
          <a:prstGeom prst="rect">
            <a:avLst/>
          </a:prstGeom>
          <a:gradFill>
            <a:gsLst>
              <a:gs pos="0">
                <a:schemeClr val="accent1">
                  <a:alpha val="0"/>
                  <a:lumMod val="0"/>
                  <a:lumOff val="100000"/>
                </a:schemeClr>
              </a:gs>
              <a:gs pos="100000">
                <a:srgbClr val="9D6F4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6497000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9262" y="208147"/>
            <a:ext cx="6904264" cy="1325563"/>
          </a:xfrm>
        </p:spPr>
        <p:txBody>
          <a:bodyPr/>
          <a:lstStyle/>
          <a:p>
            <a:pPr algn="ctr"/>
            <a:r>
              <a:rPr lang="ru-RU" dirty="0" smtClean="0">
                <a:solidFill>
                  <a:srgbClr val="B42E2B"/>
                </a:solidFill>
              </a:rPr>
              <a:t>Смерть</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615" y="123117"/>
            <a:ext cx="1546679" cy="1968500"/>
          </a:xfrm>
          <a:prstGeom prst="rect">
            <a:avLst/>
          </a:prstGeom>
        </p:spPr>
      </p:pic>
      <p:sp>
        <p:nvSpPr>
          <p:cNvPr id="5" name="Полилиния 4">
            <a:hlinkClick r:id="rId3" action="ppaction://hlinksldjump"/>
          </p:cNvPr>
          <p:cNvSpPr/>
          <p:nvPr/>
        </p:nvSpPr>
        <p:spPr>
          <a:xfrm>
            <a:off x="371173"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hlinkClick r:id="rId3" action="ppaction://hlinksldjump"/>
          </p:cNvPr>
          <p:cNvSpPr txBox="1"/>
          <p:nvPr/>
        </p:nvSpPr>
        <p:spPr>
          <a:xfrm>
            <a:off x="640693"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7" name="TextBox 6">
            <a:hlinkClick r:id="" action="ppaction://hlinkshowjump?jump=nextslide"/>
          </p:cNvPr>
          <p:cNvSpPr txBox="1"/>
          <p:nvPr/>
        </p:nvSpPr>
        <p:spPr>
          <a:xfrm>
            <a:off x="634795"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8" name="Стрелка вниз 7">
            <a:hlinkClick r:id="" action="ppaction://hlinkshowjump?jump=nextslide"/>
          </p:cNvPr>
          <p:cNvSpPr/>
          <p:nvPr/>
        </p:nvSpPr>
        <p:spPr>
          <a:xfrm rot="16200000">
            <a:off x="434789"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 action="ppaction://hlinkshowjump?jump=previousslide"/>
          </p:cNvPr>
          <p:cNvSpPr txBox="1"/>
          <p:nvPr/>
        </p:nvSpPr>
        <p:spPr>
          <a:xfrm>
            <a:off x="632885"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0" name="Стрелка вниз 9">
            <a:hlinkClick r:id="" action="ppaction://hlinkshowjump?jump=previousslide"/>
          </p:cNvPr>
          <p:cNvSpPr/>
          <p:nvPr/>
        </p:nvSpPr>
        <p:spPr>
          <a:xfrm rot="5400000" flipH="1">
            <a:off x="431260"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 action="ppaction://hlinkshowjump?jump=lastslide"/>
          </p:cNvPr>
          <p:cNvSpPr txBox="1"/>
          <p:nvPr/>
        </p:nvSpPr>
        <p:spPr>
          <a:xfrm>
            <a:off x="632885"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2" name="Picture 2">
            <a:hlinkClick r:id="" action="ppaction://hlinkshowjump?jump=las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7326" y="3489925"/>
            <a:ext cx="319316" cy="328708"/>
          </a:xfrm>
          <a:prstGeom prst="rect">
            <a:avLst/>
          </a:prstGeom>
          <a:noFill/>
        </p:spPr>
      </p:pic>
      <p:sp>
        <p:nvSpPr>
          <p:cNvPr id="13" name="Прямоугольник 12"/>
          <p:cNvSpPr/>
          <p:nvPr/>
        </p:nvSpPr>
        <p:spPr>
          <a:xfrm>
            <a:off x="2152452" y="1324651"/>
            <a:ext cx="6821073" cy="3539430"/>
          </a:xfrm>
          <a:prstGeom prst="rect">
            <a:avLst/>
          </a:prstGeom>
        </p:spPr>
        <p:txBody>
          <a:bodyPr wrap="square">
            <a:spAutoFit/>
          </a:bodyPr>
          <a:lstStyle/>
          <a:p>
            <a:pPr lvl="0"/>
            <a:r>
              <a:rPr lang="ru-RU" sz="1600" dirty="0"/>
              <a:t>   Умер Сталин в своей официальной резиденции — Ближней даче, где он постоянно проживал в послевоенный период. 1 марта 1953 года один из охранников обнаружил его лежащим на полу малой столовой. Утром 2 марта на Ближнюю дачу прибыли врачи и диагностировали паралич правой стороны тела. 5 марта в 21 час 50 минут Сталин </a:t>
            </a:r>
            <a:r>
              <a:rPr lang="ru-RU" sz="1600" dirty="0" smtClean="0"/>
              <a:t>умер. </a:t>
            </a:r>
            <a:r>
              <a:rPr lang="ru-RU" sz="1600" dirty="0"/>
              <a:t>Согласно медицинскому заключению, смерть наступила в результате кровоизлияния в мозг</a:t>
            </a:r>
            <a:r>
              <a:rPr lang="ru-RU" sz="1600" dirty="0" smtClean="0"/>
              <a:t>.</a:t>
            </a:r>
          </a:p>
          <a:p>
            <a:pPr lvl="0"/>
            <a:r>
              <a:rPr lang="ru-RU" sz="1600" dirty="0" smtClean="0"/>
              <a:t>   Забальзамированное </a:t>
            </a:r>
            <a:r>
              <a:rPr lang="ru-RU" sz="1600" dirty="0"/>
              <a:t>тело Сталина было помещено в Мавзолей Ленина, который в 1953—1961 годах именовался «Мавзолей В. И. Ленина и </a:t>
            </a:r>
            <a:r>
              <a:rPr lang="ru-RU" sz="1600" dirty="0" err="1"/>
              <a:t>И</a:t>
            </a:r>
            <a:r>
              <a:rPr lang="ru-RU" sz="1600" dirty="0"/>
              <a:t>. В. Сталина». 30 октября 1961 года XXII съезд КПСС постановил, что «серьёзные нарушения Сталиным ленинских заветов… делают невозможным оставление гроба с его телом в Мавзолее». В ночь с 31 октября на 1 ноября 1961 года тело Сталина было вынесено из Мавзолея и погребено в могиле у Кремлёвской </a:t>
            </a:r>
            <a:r>
              <a:rPr lang="ru-RU" sz="1600" dirty="0" smtClean="0"/>
              <a:t>стены.</a:t>
            </a:r>
            <a:endParaRPr lang="ru-RU" sz="1600" dirty="0"/>
          </a:p>
        </p:txBody>
      </p:sp>
      <p:pic>
        <p:nvPicPr>
          <p:cNvPr id="2050" name="Picture 2" descr="http://www.ljplus.ru/img4/k/v/kvdm/stalin1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58" t="2713" r="4699" b="16772"/>
          <a:stretch/>
        </p:blipFill>
        <p:spPr bwMode="auto">
          <a:xfrm>
            <a:off x="4404013" y="4864081"/>
            <a:ext cx="2317949" cy="1449467"/>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cxnSp>
        <p:nvCxnSpPr>
          <p:cNvPr id="20" name="Прямая соединительная линия 19"/>
          <p:cNvCxnSpPr/>
          <p:nvPr/>
        </p:nvCxnSpPr>
        <p:spPr>
          <a:xfrm>
            <a:off x="420913"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5500" y="6487403"/>
            <a:ext cx="7504946" cy="400110"/>
          </a:xfrm>
          <a:prstGeom prst="rect">
            <a:avLst/>
          </a:prstGeom>
          <a:noFill/>
        </p:spPr>
        <p:txBody>
          <a:bodyPr wrap="square" rtlCol="0" anchor="ctr">
            <a:spAutoFit/>
          </a:bodyPr>
          <a:lstStyle/>
          <a:p>
            <a:r>
              <a:rPr lang="ru-RU" sz="2000" dirty="0" smtClean="0">
                <a:solidFill>
                  <a:srgbClr val="B42E2B"/>
                </a:solidFill>
              </a:rPr>
              <a:t>Иосиф Виссарионович Сталин </a:t>
            </a:r>
            <a:endParaRPr lang="ru-RU" sz="2000" dirty="0">
              <a:solidFill>
                <a:srgbClr val="B42E2B"/>
              </a:solidFill>
            </a:endParaRPr>
          </a:p>
        </p:txBody>
      </p:sp>
      <p:sp>
        <p:nvSpPr>
          <p:cNvPr id="24" name="TextBox 23"/>
          <p:cNvSpPr txBox="1"/>
          <p:nvPr/>
        </p:nvSpPr>
        <p:spPr>
          <a:xfrm>
            <a:off x="174170" y="6487403"/>
            <a:ext cx="493486" cy="400110"/>
          </a:xfrm>
          <a:prstGeom prst="rect">
            <a:avLst/>
          </a:prstGeom>
          <a:noFill/>
        </p:spPr>
        <p:txBody>
          <a:bodyPr wrap="square" rtlCol="0" anchor="ctr">
            <a:spAutoFit/>
          </a:bodyPr>
          <a:lstStyle/>
          <a:p>
            <a:pPr algn="ctr"/>
            <a:r>
              <a:rPr lang="ru-RU" sz="2000" dirty="0" smtClean="0">
                <a:solidFill>
                  <a:srgbClr val="B42E2B"/>
                </a:solidFill>
              </a:rPr>
              <a:t>13</a:t>
            </a:r>
            <a:endParaRPr lang="ru-RU" sz="2000" dirty="0">
              <a:solidFill>
                <a:srgbClr val="B42E2B"/>
              </a:solidFill>
            </a:endParaRPr>
          </a:p>
        </p:txBody>
      </p:sp>
      <p:sp>
        <p:nvSpPr>
          <p:cNvPr id="25" name="Дуга 24"/>
          <p:cNvSpPr/>
          <p:nvPr/>
        </p:nvSpPr>
        <p:spPr>
          <a:xfrm>
            <a:off x="-1"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Прямоугольник 25"/>
          <p:cNvSpPr/>
          <p:nvPr/>
        </p:nvSpPr>
        <p:spPr>
          <a:xfrm flipH="1">
            <a:off x="8787187" y="-5358"/>
            <a:ext cx="356812" cy="6863358"/>
          </a:xfrm>
          <a:prstGeom prst="rect">
            <a:avLst/>
          </a:prstGeom>
          <a:gradFill flip="none" rotWithShape="1">
            <a:gsLst>
              <a:gs pos="0">
                <a:schemeClr val="accent1">
                  <a:alpha val="0"/>
                  <a:lumMod val="0"/>
                  <a:lumOff val="100000"/>
                </a:schemeClr>
              </a:gs>
              <a:gs pos="100000">
                <a:srgbClr val="9D6F49"/>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760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0" y="990642"/>
            <a:ext cx="3608877" cy="4593114"/>
          </a:xfrm>
          <a:prstGeom prst="rect">
            <a:avLst/>
          </a:prstGeom>
        </p:spPr>
      </p:pic>
      <p:sp>
        <p:nvSpPr>
          <p:cNvPr id="26" name="Прямоугольник 25"/>
          <p:cNvSpPr/>
          <p:nvPr/>
        </p:nvSpPr>
        <p:spPr>
          <a:xfrm>
            <a:off x="-5878" y="-5358"/>
            <a:ext cx="356812" cy="6863358"/>
          </a:xfrm>
          <a:prstGeom prst="rect">
            <a:avLst/>
          </a:prstGeom>
          <a:gradFill flip="none" rotWithShape="1">
            <a:gsLst>
              <a:gs pos="0">
                <a:schemeClr val="accent1">
                  <a:alpha val="0"/>
                  <a:lumMod val="0"/>
                  <a:lumOff val="100000"/>
                </a:schemeClr>
              </a:gs>
              <a:gs pos="100000">
                <a:srgbClr val="9D6F49"/>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Дуга 20"/>
          <p:cNvSpPr/>
          <p:nvPr/>
        </p:nvSpPr>
        <p:spPr>
          <a:xfrm>
            <a:off x="8302172"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0"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66097" y="6467384"/>
            <a:ext cx="527294" cy="461665"/>
          </a:xfrm>
          <a:prstGeom prst="rect">
            <a:avLst/>
          </a:prstGeom>
          <a:noFill/>
        </p:spPr>
        <p:txBody>
          <a:bodyPr wrap="square" rtlCol="0" anchor="ctr">
            <a:spAutoFit/>
          </a:bodyPr>
          <a:lstStyle/>
          <a:p>
            <a:pPr algn="ctr"/>
            <a:r>
              <a:rPr lang="ru-RU" sz="2400" dirty="0" smtClean="0">
                <a:solidFill>
                  <a:srgbClr val="B42E2B"/>
                </a:solidFill>
              </a:rPr>
              <a:t>14</a:t>
            </a:r>
            <a:endParaRPr lang="ru-RU" sz="2400" dirty="0">
              <a:solidFill>
                <a:srgbClr val="B42E2B"/>
              </a:solidFill>
            </a:endParaRPr>
          </a:p>
        </p:txBody>
      </p:sp>
      <p:sp>
        <p:nvSpPr>
          <p:cNvPr id="28" name="TextBox 27"/>
          <p:cNvSpPr txBox="1"/>
          <p:nvPr/>
        </p:nvSpPr>
        <p:spPr>
          <a:xfrm>
            <a:off x="817980" y="6487887"/>
            <a:ext cx="7504946" cy="400110"/>
          </a:xfrm>
          <a:prstGeom prst="rect">
            <a:avLst/>
          </a:prstGeom>
          <a:noFill/>
        </p:spPr>
        <p:txBody>
          <a:bodyPr wrap="square" rtlCol="0" anchor="ctr">
            <a:spAutoFit/>
          </a:bodyPr>
          <a:lstStyle/>
          <a:p>
            <a:pPr algn="r"/>
            <a:r>
              <a:rPr lang="ru-RU" sz="2000" dirty="0" smtClean="0">
                <a:solidFill>
                  <a:srgbClr val="B42E2B"/>
                </a:solidFill>
              </a:rPr>
              <a:t>Жизнь и деятельность великого вождя народов</a:t>
            </a:r>
            <a:endParaRPr lang="ru-RU" sz="2000" dirty="0">
              <a:solidFill>
                <a:srgbClr val="B42E2B"/>
              </a:solidFill>
            </a:endParaRPr>
          </a:p>
        </p:txBody>
      </p:sp>
      <p:sp>
        <p:nvSpPr>
          <p:cNvPr id="29" name="Заголовок 1"/>
          <p:cNvSpPr>
            <a:spLocks noGrp="1"/>
          </p:cNvSpPr>
          <p:nvPr>
            <p:ph type="title"/>
          </p:nvPr>
        </p:nvSpPr>
        <p:spPr>
          <a:xfrm>
            <a:off x="4144857" y="1342058"/>
            <a:ext cx="4662783" cy="1325563"/>
          </a:xfrm>
        </p:spPr>
        <p:txBody>
          <a:bodyPr/>
          <a:lstStyle/>
          <a:p>
            <a:pPr algn="ctr"/>
            <a:r>
              <a:rPr lang="ru-RU" dirty="0" smtClean="0">
                <a:solidFill>
                  <a:srgbClr val="B42E2B"/>
                </a:solidFill>
              </a:rPr>
              <a:t>Спасибо за внимание</a:t>
            </a:r>
            <a:endParaRPr lang="ru-RU" dirty="0">
              <a:solidFill>
                <a:srgbClr val="B42E2B"/>
              </a:solidFill>
            </a:endParaRPr>
          </a:p>
        </p:txBody>
      </p:sp>
      <p:sp>
        <p:nvSpPr>
          <p:cNvPr id="30" name="Заголовок 1">
            <a:hlinkClick r:id="rId3" action="ppaction://hlinkfile"/>
          </p:cNvPr>
          <p:cNvSpPr txBox="1">
            <a:spLocks/>
          </p:cNvSpPr>
          <p:nvPr/>
        </p:nvSpPr>
        <p:spPr>
          <a:xfrm>
            <a:off x="4321502" y="5727159"/>
            <a:ext cx="4662783"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dirty="0" smtClean="0">
                <a:solidFill>
                  <a:srgbClr val="B42E2B"/>
                </a:solidFill>
              </a:rPr>
              <a:t>Бонус – архив инфографики</a:t>
            </a:r>
            <a:endParaRPr lang="ru-RU" sz="2800" dirty="0">
              <a:solidFill>
                <a:srgbClr val="B42E2B"/>
              </a:solidFill>
            </a:endParaRPr>
          </a:p>
        </p:txBody>
      </p:sp>
      <p:sp>
        <p:nvSpPr>
          <p:cNvPr id="10" name="Полилиния 9">
            <a:hlinkClick r:id="rId4" action="ppaction://hlinksldjump"/>
          </p:cNvPr>
          <p:cNvSpPr/>
          <p:nvPr/>
        </p:nvSpPr>
        <p:spPr>
          <a:xfrm>
            <a:off x="6012130" y="3318025"/>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rId4" action="ppaction://hlinksldjump"/>
          </p:cNvPr>
          <p:cNvSpPr txBox="1"/>
          <p:nvPr/>
        </p:nvSpPr>
        <p:spPr>
          <a:xfrm>
            <a:off x="6281650" y="3263976"/>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14" name="TextBox 13">
            <a:hlinkClick r:id="" action="ppaction://hlinkshowjump?jump=lastslideviewed"/>
          </p:cNvPr>
          <p:cNvSpPr txBox="1"/>
          <p:nvPr/>
        </p:nvSpPr>
        <p:spPr>
          <a:xfrm>
            <a:off x="6273842" y="3588190"/>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6" name="Стрелка вниз 15">
            <a:hlinkClick r:id="" action="ppaction://hlinkshowjump?jump=lastslideviewed"/>
          </p:cNvPr>
          <p:cNvSpPr/>
          <p:nvPr/>
        </p:nvSpPr>
        <p:spPr>
          <a:xfrm rot="5400000" flipH="1">
            <a:off x="6072217" y="3586765"/>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hlinkClick r:id="" action="ppaction://hlinkshowjump?jump=endshow"/>
          </p:cNvPr>
          <p:cNvSpPr txBox="1"/>
          <p:nvPr/>
        </p:nvSpPr>
        <p:spPr>
          <a:xfrm>
            <a:off x="6273842" y="3921264"/>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8" name="Picture 2">
            <a:hlinkClick r:id="" action="ppaction://hlinkshowjump?jump=endshow"/>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78283" y="3921263"/>
            <a:ext cx="319316" cy="328708"/>
          </a:xfrm>
          <a:prstGeom prst="rect">
            <a:avLst/>
          </a:prstGeom>
          <a:noFill/>
        </p:spPr>
      </p:pic>
    </p:spTree>
    <p:extLst>
      <p:ext uri="{BB962C8B-B14F-4D97-AF65-F5344CB8AC3E}">
        <p14:creationId xmlns:p14="http://schemas.microsoft.com/office/powerpoint/2010/main" val="3897299580"/>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599" y="365126"/>
            <a:ext cx="3232150" cy="1223963"/>
          </a:xfrm>
        </p:spPr>
        <p:txBody>
          <a:bodyPr/>
          <a:lstStyle/>
          <a:p>
            <a:r>
              <a:rPr lang="ru-RU" dirty="0" smtClean="0">
                <a:solidFill>
                  <a:srgbClr val="B42E2B"/>
                </a:solidFill>
              </a:rPr>
              <a:t>Содержание</a:t>
            </a:r>
            <a:endParaRPr lang="ru-RU" dirty="0">
              <a:solidFill>
                <a:srgbClr val="B42E2B"/>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570" y="198439"/>
            <a:ext cx="1546679" cy="1968500"/>
          </a:xfrm>
          <a:prstGeom prst="rect">
            <a:avLst/>
          </a:prstGeom>
        </p:spPr>
      </p:pic>
      <p:cxnSp>
        <p:nvCxnSpPr>
          <p:cNvPr id="6" name="Прямая соединительная линия 5"/>
          <p:cNvCxnSpPr/>
          <p:nvPr/>
        </p:nvCxnSpPr>
        <p:spPr>
          <a:xfrm>
            <a:off x="2133599" y="1435100"/>
            <a:ext cx="5943600" cy="0"/>
          </a:xfrm>
          <a:prstGeom prst="line">
            <a:avLst/>
          </a:prstGeom>
          <a:ln>
            <a:solidFill>
              <a:srgbClr val="661A18"/>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flipH="1">
            <a:off x="8787187" y="-5358"/>
            <a:ext cx="356812" cy="6863358"/>
          </a:xfrm>
          <a:prstGeom prst="rect">
            <a:avLst/>
          </a:prstGeom>
          <a:gradFill flip="none" rotWithShape="1">
            <a:gsLst>
              <a:gs pos="0">
                <a:schemeClr val="accent1">
                  <a:alpha val="0"/>
                  <a:lumMod val="0"/>
                  <a:lumOff val="100000"/>
                </a:schemeClr>
              </a:gs>
              <a:gs pos="100000">
                <a:srgbClr val="9D6F49"/>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уга 7"/>
          <p:cNvSpPr/>
          <p:nvPr/>
        </p:nvSpPr>
        <p:spPr>
          <a:xfrm>
            <a:off x="-1"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9" name="Прямая соединительная линия 8"/>
          <p:cNvCxnSpPr/>
          <p:nvPr/>
        </p:nvCxnSpPr>
        <p:spPr>
          <a:xfrm>
            <a:off x="420913"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714" y="6456626"/>
            <a:ext cx="377372" cy="461665"/>
          </a:xfrm>
          <a:prstGeom prst="rect">
            <a:avLst/>
          </a:prstGeom>
          <a:noFill/>
        </p:spPr>
        <p:txBody>
          <a:bodyPr wrap="square" rtlCol="0" anchor="ctr">
            <a:spAutoFit/>
          </a:bodyPr>
          <a:lstStyle/>
          <a:p>
            <a:pPr algn="ctr"/>
            <a:r>
              <a:rPr lang="ru-RU" sz="2400" dirty="0" smtClean="0">
                <a:solidFill>
                  <a:srgbClr val="B42E2B"/>
                </a:solidFill>
              </a:rPr>
              <a:t>1</a:t>
            </a:r>
            <a:endParaRPr lang="ru-RU" sz="2400" dirty="0">
              <a:solidFill>
                <a:srgbClr val="B42E2B"/>
              </a:solidFill>
            </a:endParaRPr>
          </a:p>
        </p:txBody>
      </p:sp>
      <p:sp>
        <p:nvSpPr>
          <p:cNvPr id="11" name="TextBox 10"/>
          <p:cNvSpPr txBox="1"/>
          <p:nvPr/>
        </p:nvSpPr>
        <p:spPr>
          <a:xfrm>
            <a:off x="1035500" y="6487403"/>
            <a:ext cx="7504946" cy="400110"/>
          </a:xfrm>
          <a:prstGeom prst="rect">
            <a:avLst/>
          </a:prstGeom>
          <a:noFill/>
        </p:spPr>
        <p:txBody>
          <a:bodyPr wrap="square" rtlCol="0" anchor="ctr">
            <a:spAutoFit/>
          </a:bodyPr>
          <a:lstStyle/>
          <a:p>
            <a:r>
              <a:rPr lang="ru-RU" sz="2000" dirty="0" smtClean="0">
                <a:solidFill>
                  <a:srgbClr val="B42E2B"/>
                </a:solidFill>
              </a:rPr>
              <a:t>Иосиф Виссарионович Сталин </a:t>
            </a:r>
            <a:endParaRPr lang="ru-RU" sz="2000" dirty="0">
              <a:solidFill>
                <a:srgbClr val="B42E2B"/>
              </a:solidFill>
            </a:endParaRPr>
          </a:p>
        </p:txBody>
      </p:sp>
      <p:sp>
        <p:nvSpPr>
          <p:cNvPr id="12" name="Прямоугольник 11">
            <a:hlinkClick r:id="rId3" action="ppaction://hlinksldjump"/>
          </p:cNvPr>
          <p:cNvSpPr/>
          <p:nvPr/>
        </p:nvSpPr>
        <p:spPr>
          <a:xfrm>
            <a:off x="2409530" y="1670133"/>
            <a:ext cx="2762295" cy="461665"/>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ru-RU" sz="2400" b="1" cap="none" spc="0" dirty="0" smtClean="0">
                <a:ln w="0"/>
                <a:solidFill>
                  <a:srgbClr val="661A18"/>
                </a:solidFill>
                <a:effectLst>
                  <a:outerShdw blurRad="38100" dist="25400" dir="5400000" algn="ctr" rotWithShape="0">
                    <a:srgbClr val="6E747A">
                      <a:alpha val="43000"/>
                    </a:srgbClr>
                  </a:outerShdw>
                </a:effectLst>
                <a:latin typeface="+mj-lt"/>
              </a:rPr>
              <a:t>Общие сведения;</a:t>
            </a:r>
            <a:endParaRPr lang="ru-RU" sz="2400" b="1" cap="none" spc="0" dirty="0">
              <a:ln w="0"/>
              <a:solidFill>
                <a:srgbClr val="661A18"/>
              </a:solidFill>
              <a:effectLst>
                <a:outerShdw blurRad="38100" dist="25400" dir="5400000" algn="ctr" rotWithShape="0">
                  <a:srgbClr val="6E747A">
                    <a:alpha val="43000"/>
                  </a:srgbClr>
                </a:outerShdw>
              </a:effectLst>
              <a:latin typeface="+mj-lt"/>
            </a:endParaRPr>
          </a:p>
        </p:txBody>
      </p:sp>
      <p:sp>
        <p:nvSpPr>
          <p:cNvPr id="13" name="Прямоугольник 12">
            <a:hlinkClick r:id="rId4" action="ppaction://hlinksldjump"/>
          </p:cNvPr>
          <p:cNvSpPr/>
          <p:nvPr/>
        </p:nvSpPr>
        <p:spPr>
          <a:xfrm>
            <a:off x="2409530" y="2189868"/>
            <a:ext cx="4390946" cy="461665"/>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ru-RU" sz="2400" b="1" cap="none" spc="0" dirty="0" smtClean="0">
                <a:ln w="0"/>
                <a:solidFill>
                  <a:srgbClr val="661A18"/>
                </a:solidFill>
                <a:effectLst>
                  <a:outerShdw blurRad="38100" dist="25400" dir="5400000" algn="ctr" rotWithShape="0">
                    <a:srgbClr val="6E747A">
                      <a:alpha val="43000"/>
                    </a:srgbClr>
                  </a:outerShdw>
                </a:effectLst>
                <a:latin typeface="+mj-lt"/>
              </a:rPr>
              <a:t>Становление революционера;</a:t>
            </a:r>
            <a:endParaRPr lang="ru-RU" sz="2400" b="1" cap="none" spc="0" dirty="0">
              <a:ln w="0"/>
              <a:solidFill>
                <a:srgbClr val="661A18"/>
              </a:solidFill>
              <a:effectLst>
                <a:outerShdw blurRad="38100" dist="25400" dir="5400000" algn="ctr" rotWithShape="0">
                  <a:srgbClr val="6E747A">
                    <a:alpha val="43000"/>
                  </a:srgbClr>
                </a:outerShdw>
              </a:effectLst>
              <a:latin typeface="+mj-lt"/>
            </a:endParaRPr>
          </a:p>
        </p:txBody>
      </p:sp>
      <p:sp>
        <p:nvSpPr>
          <p:cNvPr id="14" name="Прямоугольник 13">
            <a:hlinkClick r:id="rId5" action="ppaction://hlinksldjump"/>
          </p:cNvPr>
          <p:cNvSpPr/>
          <p:nvPr/>
        </p:nvSpPr>
        <p:spPr>
          <a:xfrm>
            <a:off x="2409530" y="3204803"/>
            <a:ext cx="2656496" cy="461665"/>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ru-RU" sz="2400" b="1" cap="none" spc="0" dirty="0" smtClean="0">
                <a:ln w="0"/>
                <a:solidFill>
                  <a:srgbClr val="661A18"/>
                </a:solidFill>
                <a:effectLst>
                  <a:outerShdw blurRad="38100" dist="25400" dir="5400000" algn="ctr" rotWithShape="0">
                    <a:srgbClr val="6E747A">
                      <a:alpha val="43000"/>
                    </a:srgbClr>
                  </a:outerShdw>
                </a:effectLst>
                <a:latin typeface="+mj-lt"/>
              </a:rPr>
              <a:t>Во главе страны</a:t>
            </a:r>
            <a:r>
              <a:rPr lang="en-US" sz="2400" b="1" dirty="0" smtClean="0">
                <a:ln w="0"/>
                <a:solidFill>
                  <a:srgbClr val="661A18"/>
                </a:solidFill>
                <a:effectLst>
                  <a:outerShdw blurRad="38100" dist="25400" dir="5400000" algn="ctr" rotWithShape="0">
                    <a:srgbClr val="6E747A">
                      <a:alpha val="43000"/>
                    </a:srgbClr>
                  </a:outerShdw>
                </a:effectLst>
                <a:latin typeface="+mj-lt"/>
              </a:rPr>
              <a:t>;</a:t>
            </a:r>
            <a:endParaRPr lang="ru-RU" sz="2400" b="1" cap="none" spc="0" dirty="0">
              <a:ln w="0"/>
              <a:solidFill>
                <a:srgbClr val="661A18"/>
              </a:solidFill>
              <a:effectLst>
                <a:outerShdw blurRad="38100" dist="25400" dir="5400000" algn="ctr" rotWithShape="0">
                  <a:srgbClr val="6E747A">
                    <a:alpha val="43000"/>
                  </a:srgbClr>
                </a:outerShdw>
              </a:effectLst>
              <a:latin typeface="+mj-lt"/>
            </a:endParaRPr>
          </a:p>
        </p:txBody>
      </p:sp>
      <p:sp>
        <p:nvSpPr>
          <p:cNvPr id="15" name="Прямоугольник 14">
            <a:hlinkClick r:id="rId6" action="ppaction://hlinksldjump"/>
          </p:cNvPr>
          <p:cNvSpPr/>
          <p:nvPr/>
        </p:nvSpPr>
        <p:spPr>
          <a:xfrm>
            <a:off x="2409530" y="3723239"/>
            <a:ext cx="3145413" cy="461665"/>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ru-RU" sz="2400" b="1" cap="none" spc="0" dirty="0" smtClean="0">
                <a:ln w="0"/>
                <a:solidFill>
                  <a:srgbClr val="661A18"/>
                </a:solidFill>
                <a:effectLst>
                  <a:outerShdw blurRad="38100" dist="25400" dir="5400000" algn="ctr" rotWithShape="0">
                    <a:srgbClr val="6E747A">
                      <a:alpha val="43000"/>
                    </a:srgbClr>
                  </a:outerShdw>
                </a:effectLst>
                <a:latin typeface="+mj-lt"/>
              </a:rPr>
              <a:t>Репрессии и террор;</a:t>
            </a:r>
            <a:endParaRPr lang="ru-RU" sz="2400" b="1" cap="none" spc="0" dirty="0">
              <a:ln w="0"/>
              <a:solidFill>
                <a:srgbClr val="661A18"/>
              </a:solidFill>
              <a:effectLst>
                <a:outerShdw blurRad="38100" dist="25400" dir="5400000" algn="ctr" rotWithShape="0">
                  <a:srgbClr val="6E747A">
                    <a:alpha val="43000"/>
                  </a:srgbClr>
                </a:outerShdw>
              </a:effectLst>
              <a:latin typeface="+mj-lt"/>
            </a:endParaRPr>
          </a:p>
        </p:txBody>
      </p:sp>
      <p:sp>
        <p:nvSpPr>
          <p:cNvPr id="16" name="Прямоугольник 15">
            <a:hlinkClick r:id="rId7" action="ppaction://hlinksldjump"/>
          </p:cNvPr>
          <p:cNvSpPr/>
          <p:nvPr/>
        </p:nvSpPr>
        <p:spPr>
          <a:xfrm>
            <a:off x="2409530" y="4701498"/>
            <a:ext cx="3541354" cy="461665"/>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ru-RU" sz="2400" b="1" cap="none" spc="0" dirty="0" smtClean="0">
                <a:ln w="0"/>
                <a:solidFill>
                  <a:srgbClr val="661A18"/>
                </a:solidFill>
                <a:effectLst>
                  <a:outerShdw blurRad="38100" dist="25400" dir="5400000" algn="ctr" rotWithShape="0">
                    <a:srgbClr val="6E747A">
                      <a:alpha val="43000"/>
                    </a:srgbClr>
                  </a:outerShdw>
                </a:effectLst>
                <a:latin typeface="+mj-lt"/>
              </a:rPr>
              <a:t>Вторая Мировая война;</a:t>
            </a:r>
            <a:endParaRPr lang="ru-RU" sz="2400" b="1" cap="none" spc="0" dirty="0">
              <a:ln w="0"/>
              <a:solidFill>
                <a:srgbClr val="661A18"/>
              </a:solidFill>
              <a:effectLst>
                <a:outerShdw blurRad="38100" dist="25400" dir="5400000" algn="ctr" rotWithShape="0">
                  <a:srgbClr val="6E747A">
                    <a:alpha val="43000"/>
                  </a:srgbClr>
                </a:outerShdw>
              </a:effectLst>
              <a:latin typeface="+mj-lt"/>
            </a:endParaRPr>
          </a:p>
        </p:txBody>
      </p:sp>
      <p:sp>
        <p:nvSpPr>
          <p:cNvPr id="17" name="Прямоугольник 16">
            <a:hlinkClick r:id="rId8" action="ppaction://hlinksldjump"/>
          </p:cNvPr>
          <p:cNvSpPr/>
          <p:nvPr/>
        </p:nvSpPr>
        <p:spPr>
          <a:xfrm>
            <a:off x="2409530" y="5220583"/>
            <a:ext cx="3183885" cy="461665"/>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ru-RU" sz="2400" b="1" cap="none" spc="0" dirty="0" smtClean="0">
                <a:ln w="0"/>
                <a:solidFill>
                  <a:srgbClr val="661A18"/>
                </a:solidFill>
                <a:effectLst>
                  <a:outerShdw blurRad="38100" dist="25400" dir="5400000" algn="ctr" rotWithShape="0">
                    <a:srgbClr val="6E747A">
                      <a:alpha val="43000"/>
                    </a:srgbClr>
                  </a:outerShdw>
                </a:effectLst>
                <a:latin typeface="+mj-lt"/>
              </a:rPr>
              <a:t>Послевоенные годы;</a:t>
            </a:r>
            <a:endParaRPr lang="ru-RU" sz="2400" b="1" cap="none" spc="0" dirty="0">
              <a:ln w="0"/>
              <a:solidFill>
                <a:srgbClr val="661A18"/>
              </a:solidFill>
              <a:effectLst>
                <a:outerShdw blurRad="38100" dist="25400" dir="5400000" algn="ctr" rotWithShape="0">
                  <a:srgbClr val="6E747A">
                    <a:alpha val="43000"/>
                  </a:srgbClr>
                </a:outerShdw>
              </a:effectLst>
              <a:latin typeface="+mj-lt"/>
            </a:endParaRPr>
          </a:p>
        </p:txBody>
      </p:sp>
      <p:sp>
        <p:nvSpPr>
          <p:cNvPr id="18" name="Прямоугольник 17">
            <a:hlinkClick r:id="rId9" action="ppaction://hlinksldjump"/>
          </p:cNvPr>
          <p:cNvSpPr/>
          <p:nvPr/>
        </p:nvSpPr>
        <p:spPr>
          <a:xfrm>
            <a:off x="2407260" y="5736835"/>
            <a:ext cx="3557384" cy="461665"/>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ru-RU" sz="2400" b="1" dirty="0" smtClean="0">
                <a:ln w="0"/>
                <a:solidFill>
                  <a:srgbClr val="661A18"/>
                </a:solidFill>
                <a:effectLst>
                  <a:outerShdw blurRad="38100" dist="25400" dir="5400000" algn="ctr" rotWithShape="0">
                    <a:srgbClr val="6E747A">
                      <a:alpha val="43000"/>
                    </a:srgbClr>
                  </a:outerShdw>
                </a:effectLst>
                <a:latin typeface="+mj-lt"/>
              </a:rPr>
              <a:t>Смерть вождя народов;</a:t>
            </a:r>
            <a:endParaRPr lang="ru-RU" sz="2400" b="1" cap="none" spc="0" dirty="0">
              <a:ln w="0"/>
              <a:solidFill>
                <a:srgbClr val="661A18"/>
              </a:solidFill>
              <a:effectLst>
                <a:outerShdw blurRad="38100" dist="25400" dir="5400000" algn="ctr" rotWithShape="0">
                  <a:srgbClr val="6E747A">
                    <a:alpha val="43000"/>
                  </a:srgbClr>
                </a:outerShdw>
              </a:effectLst>
              <a:latin typeface="+mj-lt"/>
            </a:endParaRPr>
          </a:p>
        </p:txBody>
      </p:sp>
      <p:sp>
        <p:nvSpPr>
          <p:cNvPr id="20" name="Прямоугольник 19">
            <a:hlinkClick r:id="rId10" action="ppaction://hlinksldjump"/>
          </p:cNvPr>
          <p:cNvSpPr/>
          <p:nvPr/>
        </p:nvSpPr>
        <p:spPr>
          <a:xfrm>
            <a:off x="2409530" y="2705470"/>
            <a:ext cx="2300630" cy="461665"/>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ru-RU" sz="2400" b="1" dirty="0" smtClean="0">
                <a:ln w="0"/>
                <a:solidFill>
                  <a:srgbClr val="661A18"/>
                </a:solidFill>
                <a:effectLst>
                  <a:outerShdw blurRad="38100" dist="25400" dir="5400000" algn="ctr" rotWithShape="0">
                    <a:srgbClr val="6E747A">
                      <a:alpha val="43000"/>
                    </a:srgbClr>
                  </a:outerShdw>
                </a:effectLst>
                <a:latin typeface="+mj-lt"/>
              </a:rPr>
              <a:t>Путь к власти</a:t>
            </a:r>
            <a:r>
              <a:rPr lang="en-US" sz="2400" b="1" dirty="0" smtClean="0">
                <a:ln w="0"/>
                <a:solidFill>
                  <a:srgbClr val="661A18"/>
                </a:solidFill>
                <a:effectLst>
                  <a:outerShdw blurRad="38100" dist="25400" dir="5400000" algn="ctr" rotWithShape="0">
                    <a:srgbClr val="6E747A">
                      <a:alpha val="43000"/>
                    </a:srgbClr>
                  </a:outerShdw>
                </a:effectLst>
                <a:latin typeface="+mj-lt"/>
              </a:rPr>
              <a:t>;</a:t>
            </a:r>
            <a:endParaRPr lang="ru-RU" sz="2400" b="1" cap="none" spc="0" dirty="0">
              <a:ln w="0"/>
              <a:solidFill>
                <a:srgbClr val="661A18"/>
              </a:solidFill>
              <a:effectLst>
                <a:outerShdw blurRad="38100" dist="25400" dir="5400000" algn="ctr" rotWithShape="0">
                  <a:srgbClr val="6E747A">
                    <a:alpha val="43000"/>
                  </a:srgbClr>
                </a:outerShdw>
              </a:effectLst>
              <a:latin typeface="+mj-lt"/>
            </a:endParaRPr>
          </a:p>
        </p:txBody>
      </p:sp>
      <p:sp>
        <p:nvSpPr>
          <p:cNvPr id="21" name="Прямоугольник 20">
            <a:hlinkClick r:id="rId11" action="ppaction://hlinksldjump"/>
          </p:cNvPr>
          <p:cNvSpPr/>
          <p:nvPr/>
        </p:nvSpPr>
        <p:spPr>
          <a:xfrm>
            <a:off x="2409530" y="4238841"/>
            <a:ext cx="2678938" cy="461665"/>
          </a:xfrm>
          <a:prstGeom prst="rect">
            <a:avLst/>
          </a:prstGeom>
          <a:noFill/>
        </p:spPr>
        <p:txBody>
          <a:bodyPr wrap="none" lIns="91440" tIns="45720" rIns="91440" bIns="45720">
            <a:spAutoFit/>
          </a:bodyPr>
          <a:lstStyle/>
          <a:p>
            <a:pPr marL="342900" indent="-342900">
              <a:buFont typeface="Arial" panose="020B0604020202020204" pitchFamily="34" charset="0"/>
              <a:buChar char="•"/>
            </a:pPr>
            <a:r>
              <a:rPr lang="ru-RU" sz="2400" b="1" cap="none" spc="0" dirty="0" smtClean="0">
                <a:ln w="0"/>
                <a:solidFill>
                  <a:srgbClr val="661A18"/>
                </a:solidFill>
                <a:effectLst>
                  <a:outerShdw blurRad="38100" dist="25400" dir="5400000" algn="ctr" rotWithShape="0">
                    <a:srgbClr val="6E747A">
                      <a:alpha val="43000"/>
                    </a:srgbClr>
                  </a:outerShdw>
                </a:effectLst>
                <a:latin typeface="+mj-lt"/>
              </a:rPr>
              <a:t>Приход к власти;</a:t>
            </a:r>
            <a:endParaRPr lang="ru-RU" sz="2400" b="1" cap="none" spc="0" dirty="0">
              <a:ln w="0"/>
              <a:solidFill>
                <a:srgbClr val="661A18"/>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251285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913" y="227152"/>
            <a:ext cx="6568621" cy="1084263"/>
          </a:xfrm>
        </p:spPr>
        <p:txBody>
          <a:bodyPr/>
          <a:lstStyle/>
          <a:p>
            <a:r>
              <a:rPr lang="ru-RU" dirty="0">
                <a:solidFill>
                  <a:srgbClr val="B42E2B"/>
                </a:solidFill>
              </a:rPr>
              <a:t>Общие </a:t>
            </a:r>
            <a:r>
              <a:rPr lang="ru-RU" dirty="0" smtClean="0">
                <a:solidFill>
                  <a:srgbClr val="B42E2B"/>
                </a:solidFill>
              </a:rPr>
              <a:t>сведения</a:t>
            </a:r>
            <a:endParaRPr lang="ru-RU" dirty="0">
              <a:solidFill>
                <a:srgbClr val="B42E2B"/>
              </a:solidFill>
            </a:endParaRPr>
          </a:p>
        </p:txBody>
      </p:sp>
      <p:sp>
        <p:nvSpPr>
          <p:cNvPr id="6" name="Прямоугольник 5"/>
          <p:cNvSpPr/>
          <p:nvPr/>
        </p:nvSpPr>
        <p:spPr>
          <a:xfrm>
            <a:off x="420913" y="1365124"/>
            <a:ext cx="6872413" cy="1754326"/>
          </a:xfrm>
          <a:prstGeom prst="rect">
            <a:avLst/>
          </a:prstGeom>
        </p:spPr>
        <p:txBody>
          <a:bodyPr wrap="square">
            <a:spAutoFit/>
          </a:bodyPr>
          <a:lstStyle/>
          <a:p>
            <a:r>
              <a:rPr lang="ru-RU" dirty="0" smtClean="0">
                <a:solidFill>
                  <a:sysClr val="windowText" lastClr="000000"/>
                </a:solidFill>
              </a:rPr>
              <a:t>   Иосиф Виссарионович Сталин (настоящая фамилия — </a:t>
            </a:r>
            <a:r>
              <a:rPr lang="ru-RU" u="sng" dirty="0" smtClean="0">
                <a:solidFill>
                  <a:sysClr val="windowText" lastClr="000000"/>
                </a:solidFill>
              </a:rPr>
              <a:t>Джугашвили</a:t>
            </a:r>
            <a:r>
              <a:rPr lang="ru-RU" dirty="0" smtClean="0">
                <a:solidFill>
                  <a:sysClr val="windowText" lastClr="000000"/>
                </a:solidFill>
              </a:rPr>
              <a:t>) — российский революционер, советский </a:t>
            </a:r>
            <a:r>
              <a:rPr lang="ru-RU" dirty="0">
                <a:solidFill>
                  <a:sysClr val="windowText" lastClr="000000"/>
                </a:solidFill>
              </a:rPr>
              <a:t>политический</a:t>
            </a:r>
            <a:r>
              <a:rPr lang="ru-RU" dirty="0" smtClean="0">
                <a:solidFill>
                  <a:sysClr val="windowText" lastClr="000000"/>
                </a:solidFill>
              </a:rPr>
              <a:t>, государственный, военный и партийный деятель. На протяжении четверти века, с конца 1920-х — начала 1930-х годов и до самой своей смерти, Сталин единолично руководил Советским государством.</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0936" y="217767"/>
            <a:ext cx="1546679" cy="1968500"/>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3394" t="4066" r="3155" b="4056"/>
          <a:stretch/>
        </p:blipFill>
        <p:spPr>
          <a:xfrm>
            <a:off x="420913" y="3333625"/>
            <a:ext cx="2143939" cy="2936546"/>
          </a:xfrm>
          <a:prstGeom prst="rect">
            <a:avLst/>
          </a:prstGeom>
          <a:ln>
            <a:noFill/>
          </a:ln>
          <a:effectLst>
            <a:softEdge rad="31750"/>
          </a:effectLst>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977" y="3333625"/>
            <a:ext cx="2162393" cy="2940854"/>
          </a:xfrm>
          <a:prstGeom prst="rect">
            <a:avLst/>
          </a:prstGeom>
          <a:ln>
            <a:noFill/>
          </a:ln>
          <a:effectLst>
            <a:softEdge rad="31750"/>
          </a:effectLst>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1495" y="3333625"/>
            <a:ext cx="1985967" cy="2936546"/>
          </a:xfrm>
          <a:prstGeom prst="rect">
            <a:avLst/>
          </a:prstGeom>
          <a:ln>
            <a:noFill/>
          </a:ln>
          <a:effectLst>
            <a:softEdge rad="31750"/>
          </a:effectLst>
        </p:spPr>
      </p:pic>
      <p:sp>
        <p:nvSpPr>
          <p:cNvPr id="19" name="Прямоугольник 18"/>
          <p:cNvSpPr/>
          <p:nvPr/>
        </p:nvSpPr>
        <p:spPr>
          <a:xfrm>
            <a:off x="0" y="-5358"/>
            <a:ext cx="403303" cy="6863358"/>
          </a:xfrm>
          <a:prstGeom prst="rect">
            <a:avLst/>
          </a:prstGeom>
          <a:gradFill>
            <a:gsLst>
              <a:gs pos="0">
                <a:schemeClr val="accent1">
                  <a:alpha val="0"/>
                  <a:lumMod val="0"/>
                  <a:lumOff val="100000"/>
                </a:schemeClr>
              </a:gs>
              <a:gs pos="100000">
                <a:srgbClr val="9D6F4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Дуга 19"/>
          <p:cNvSpPr/>
          <p:nvPr/>
        </p:nvSpPr>
        <p:spPr>
          <a:xfrm>
            <a:off x="8302172"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1" name="Прямая соединительная линия 20"/>
          <p:cNvCxnSpPr/>
          <p:nvPr/>
        </p:nvCxnSpPr>
        <p:spPr>
          <a:xfrm>
            <a:off x="0"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19887" y="6456626"/>
            <a:ext cx="377372" cy="461665"/>
          </a:xfrm>
          <a:prstGeom prst="rect">
            <a:avLst/>
          </a:prstGeom>
          <a:noFill/>
        </p:spPr>
        <p:txBody>
          <a:bodyPr wrap="square" rtlCol="0" anchor="ctr">
            <a:spAutoFit/>
          </a:bodyPr>
          <a:lstStyle/>
          <a:p>
            <a:pPr algn="ctr"/>
            <a:r>
              <a:rPr lang="ru-RU" sz="2400" dirty="0" smtClean="0">
                <a:solidFill>
                  <a:srgbClr val="B42E2B"/>
                </a:solidFill>
              </a:rPr>
              <a:t>2</a:t>
            </a:r>
            <a:endParaRPr lang="ru-RU" sz="2400" dirty="0">
              <a:solidFill>
                <a:srgbClr val="B42E2B"/>
              </a:solidFill>
            </a:endParaRPr>
          </a:p>
        </p:txBody>
      </p:sp>
      <p:sp>
        <p:nvSpPr>
          <p:cNvPr id="23" name="TextBox 22"/>
          <p:cNvSpPr txBox="1"/>
          <p:nvPr/>
        </p:nvSpPr>
        <p:spPr>
          <a:xfrm>
            <a:off x="817980" y="6487887"/>
            <a:ext cx="7504946" cy="400110"/>
          </a:xfrm>
          <a:prstGeom prst="rect">
            <a:avLst/>
          </a:prstGeom>
          <a:noFill/>
        </p:spPr>
        <p:txBody>
          <a:bodyPr wrap="square" rtlCol="0" anchor="ctr">
            <a:spAutoFit/>
          </a:bodyPr>
          <a:lstStyle/>
          <a:p>
            <a:pPr algn="r"/>
            <a:r>
              <a:rPr lang="ru-RU" sz="2000" dirty="0" smtClean="0">
                <a:solidFill>
                  <a:srgbClr val="B42E2B"/>
                </a:solidFill>
              </a:rPr>
              <a:t>Жизнь и деятельность великого вождя народов</a:t>
            </a:r>
            <a:endParaRPr lang="ru-RU" sz="2000" dirty="0">
              <a:solidFill>
                <a:srgbClr val="B42E2B"/>
              </a:solidFill>
            </a:endParaRPr>
          </a:p>
        </p:txBody>
      </p:sp>
      <p:sp>
        <p:nvSpPr>
          <p:cNvPr id="32" name="Полилиния 31">
            <a:hlinkClick r:id="rId6" action="ppaction://hlinksldjump"/>
          </p:cNvPr>
          <p:cNvSpPr/>
          <p:nvPr/>
        </p:nvSpPr>
        <p:spPr>
          <a:xfrm>
            <a:off x="7482997"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a:hlinkClick r:id="rId6" action="ppaction://hlinksldjump"/>
          </p:cNvPr>
          <p:cNvSpPr txBox="1"/>
          <p:nvPr/>
        </p:nvSpPr>
        <p:spPr>
          <a:xfrm>
            <a:off x="7752517"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34" name="TextBox 33">
            <a:hlinkClick r:id="" action="ppaction://hlinkshowjump?jump=nextslide"/>
          </p:cNvPr>
          <p:cNvSpPr txBox="1"/>
          <p:nvPr/>
        </p:nvSpPr>
        <p:spPr>
          <a:xfrm>
            <a:off x="7746619"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35" name="Стрелка вниз 34">
            <a:hlinkClick r:id="" action="ppaction://hlinkshowjump?jump=nextslide"/>
          </p:cNvPr>
          <p:cNvSpPr/>
          <p:nvPr/>
        </p:nvSpPr>
        <p:spPr>
          <a:xfrm rot="16200000">
            <a:off x="7546613"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hlinkClick r:id="" action="ppaction://hlinkshowjump?jump=previousslide"/>
          </p:cNvPr>
          <p:cNvSpPr txBox="1"/>
          <p:nvPr/>
        </p:nvSpPr>
        <p:spPr>
          <a:xfrm>
            <a:off x="7744709"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37" name="Стрелка вниз 36">
            <a:hlinkClick r:id="" action="ppaction://hlinkshowjump?jump=previousslide"/>
          </p:cNvPr>
          <p:cNvSpPr/>
          <p:nvPr/>
        </p:nvSpPr>
        <p:spPr>
          <a:xfrm rot="5400000" flipH="1">
            <a:off x="7543084"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hlinkClick r:id="" action="ppaction://hlinkshowjump?jump=lastslide"/>
          </p:cNvPr>
          <p:cNvSpPr txBox="1"/>
          <p:nvPr/>
        </p:nvSpPr>
        <p:spPr>
          <a:xfrm>
            <a:off x="7744709"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39" name="Picture 2">
            <a:hlinkClick r:id="" action="ppaction://hlinkshowjump?jump=lastslide"/>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49150" y="3489925"/>
            <a:ext cx="319316" cy="328708"/>
          </a:xfrm>
          <a:prstGeom prst="rect">
            <a:avLst/>
          </a:prstGeom>
          <a:noFill/>
        </p:spPr>
      </p:pic>
    </p:spTree>
    <p:extLst>
      <p:ext uri="{BB962C8B-B14F-4D97-AF65-F5344CB8AC3E}">
        <p14:creationId xmlns:p14="http://schemas.microsoft.com/office/powerpoint/2010/main" val="3763457917"/>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850" y="244883"/>
            <a:ext cx="7886700" cy="1325563"/>
          </a:xfrm>
          <a:prstGeom prst="noSmoking">
            <a:avLst/>
          </a:prstGeom>
        </p:spPr>
        <p:txBody>
          <a:bodyPr>
            <a:normAutofit fontScale="90000"/>
          </a:bodyPr>
          <a:lstStyle/>
          <a:p>
            <a:r>
              <a:rPr lang="ru-RU" dirty="0" smtClean="0">
                <a:solidFill>
                  <a:srgbClr val="B42E2B"/>
                </a:solidFill>
              </a:rPr>
              <a:t>Становление революционера</a:t>
            </a:r>
            <a:endParaRPr lang="ru-RU" dirty="0">
              <a:solidFill>
                <a:srgbClr val="B42E2B"/>
              </a:solidFill>
            </a:endParaRPr>
          </a:p>
        </p:txBody>
      </p:sp>
      <p:sp>
        <p:nvSpPr>
          <p:cNvPr id="3" name="Объект 2"/>
          <p:cNvSpPr>
            <a:spLocks noGrp="1"/>
          </p:cNvSpPr>
          <p:nvPr>
            <p:ph idx="1"/>
          </p:nvPr>
        </p:nvSpPr>
        <p:spPr>
          <a:xfrm>
            <a:off x="1847850" y="1677048"/>
            <a:ext cx="5169477" cy="962393"/>
          </a:xfrm>
        </p:spPr>
        <p:txBody>
          <a:bodyPr/>
          <a:lstStyle/>
          <a:p>
            <a:pPr marL="0" indent="0">
              <a:buNone/>
            </a:pPr>
            <a:r>
              <a:rPr lang="ru-RU" sz="1800" dirty="0" smtClean="0">
                <a:solidFill>
                  <a:sysClr val="windowText" lastClr="000000"/>
                </a:solidFill>
              </a:rPr>
              <a:t>   Иосиф </a:t>
            </a:r>
            <a:r>
              <a:rPr lang="ru-RU" sz="1800" dirty="0">
                <a:solidFill>
                  <a:sysClr val="windowText" lastClr="000000"/>
                </a:solidFill>
              </a:rPr>
              <a:t>Джугашвили родился в грузинской </a:t>
            </a:r>
            <a:r>
              <a:rPr lang="ru-RU" sz="1800" dirty="0" smtClean="0">
                <a:solidFill>
                  <a:sysClr val="windowText" lastClr="000000"/>
                </a:solidFill>
              </a:rPr>
              <a:t>семье </a:t>
            </a:r>
            <a:r>
              <a:rPr lang="ru-RU" sz="1800" dirty="0">
                <a:solidFill>
                  <a:sysClr val="windowText" lastClr="000000"/>
                </a:solidFill>
              </a:rPr>
              <a:t>в городе Гори Тифлисской губернии и был выходцем из низшего </a:t>
            </a:r>
            <a:r>
              <a:rPr lang="ru-RU" sz="1800" dirty="0" smtClean="0">
                <a:solidFill>
                  <a:sysClr val="windowText" lastClr="000000"/>
                </a:solidFill>
              </a:rPr>
              <a:t>сословия</a:t>
            </a:r>
            <a:r>
              <a:rPr lang="uk-UA" sz="1800" dirty="0" smtClean="0">
                <a:solidFill>
                  <a:sysClr val="windowText" lastClr="000000"/>
                </a:solidFill>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327" y="1205876"/>
            <a:ext cx="1480127" cy="1480127"/>
          </a:xfrm>
          <a:prstGeom prst="rect">
            <a:avLst/>
          </a:prstGeom>
        </p:spPr>
      </p:pic>
      <p:sp>
        <p:nvSpPr>
          <p:cNvPr id="5" name="Объект 2"/>
          <p:cNvSpPr txBox="1">
            <a:spLocks/>
          </p:cNvSpPr>
          <p:nvPr/>
        </p:nvSpPr>
        <p:spPr>
          <a:xfrm>
            <a:off x="2875889" y="2633514"/>
            <a:ext cx="5982813" cy="1247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800" dirty="0" smtClean="0">
                <a:solidFill>
                  <a:sysClr val="windowText" lastClr="000000"/>
                </a:solidFill>
              </a:rPr>
              <a:t>   Отец</a:t>
            </a:r>
            <a:r>
              <a:rPr lang="ru-RU" sz="1800" dirty="0">
                <a:solidFill>
                  <a:sysClr val="windowText" lastClr="000000"/>
                </a:solidFill>
              </a:rPr>
              <a:t> — Виссарион (</a:t>
            </a:r>
            <a:r>
              <a:rPr lang="ru-RU" sz="1800" dirty="0" err="1">
                <a:solidFill>
                  <a:sysClr val="windowText" lastClr="000000"/>
                </a:solidFill>
              </a:rPr>
              <a:t>Бесо</a:t>
            </a:r>
            <a:r>
              <a:rPr lang="ru-RU" sz="1800" dirty="0">
                <a:solidFill>
                  <a:sysClr val="windowText" lastClr="000000"/>
                </a:solidFill>
              </a:rPr>
              <a:t>), происходил из крестьян села </a:t>
            </a:r>
            <a:r>
              <a:rPr lang="ru-RU" sz="1800" dirty="0" err="1">
                <a:solidFill>
                  <a:sysClr val="windowText" lastClr="000000"/>
                </a:solidFill>
              </a:rPr>
              <a:t>Диди</a:t>
            </a:r>
            <a:r>
              <a:rPr lang="ru-RU" sz="1800" dirty="0">
                <a:solidFill>
                  <a:sysClr val="windowText" lastClr="000000"/>
                </a:solidFill>
              </a:rPr>
              <a:t>-Лило Тифлисской губернии, по профессии — сапожник. Из-за того что отец пил, у Иосифа было тяжелое детство</a:t>
            </a:r>
          </a:p>
        </p:txBody>
      </p:sp>
      <p:sp>
        <p:nvSpPr>
          <p:cNvPr id="7" name="Объект 2"/>
          <p:cNvSpPr txBox="1">
            <a:spLocks/>
          </p:cNvSpPr>
          <p:nvPr/>
        </p:nvSpPr>
        <p:spPr>
          <a:xfrm>
            <a:off x="3023178" y="4132329"/>
            <a:ext cx="5835524" cy="962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800" dirty="0" smtClean="0">
                <a:solidFill>
                  <a:sysClr val="windowText" lastClr="000000"/>
                </a:solidFill>
              </a:rPr>
              <a:t>   Мать</a:t>
            </a:r>
            <a:r>
              <a:rPr lang="ru-RU" sz="1800" dirty="0">
                <a:solidFill>
                  <a:sysClr val="windowText" lastClr="000000"/>
                </a:solidFill>
              </a:rPr>
              <a:t> — Екатерина Георгиевна — происходила из семьи крепостного крестьянина (садовника) Геладзе селаГамбареули, работала подёнщицей.</a:t>
            </a:r>
          </a:p>
        </p:txBody>
      </p:sp>
      <p:cxnSp>
        <p:nvCxnSpPr>
          <p:cNvPr id="9" name="Прямая соединительная линия 8"/>
          <p:cNvCxnSpPr/>
          <p:nvPr/>
        </p:nvCxnSpPr>
        <p:spPr>
          <a:xfrm>
            <a:off x="2187738" y="3874821"/>
            <a:ext cx="6398805" cy="0"/>
          </a:xfrm>
          <a:prstGeom prst="line">
            <a:avLst/>
          </a:prstGeom>
          <a:ln w="19050">
            <a:solidFill>
              <a:srgbClr val="661A18"/>
            </a:solidFill>
          </a:ln>
        </p:spPr>
        <p:style>
          <a:lnRef idx="1">
            <a:schemeClr val="accent1"/>
          </a:lnRef>
          <a:fillRef idx="0">
            <a:schemeClr val="accent1"/>
          </a:fillRef>
          <a:effectRef idx="0">
            <a:schemeClr val="accent1"/>
          </a:effectRef>
          <a:fontRef idx="minor">
            <a:schemeClr val="tx1"/>
          </a:fontRef>
        </p:style>
      </p:cxnSp>
      <p:pic>
        <p:nvPicPr>
          <p:cNvPr id="1026" name="Picture 2" descr="http://upload.wikimedia.org/wikipedia/commons/thumb/a/af/Vissarion_Jughashvili.jpg/130px-Vissarion_Jughashvi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585834"/>
            <a:ext cx="892138" cy="1255857"/>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8/82/Ekaterina_Dzhugashvili.jpg/130px-Ekaterina_Dzhugashvi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4006022"/>
            <a:ext cx="1175328" cy="123861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4" name="Объект 2"/>
          <p:cNvSpPr txBox="1">
            <a:spLocks/>
          </p:cNvSpPr>
          <p:nvPr/>
        </p:nvSpPr>
        <p:spPr>
          <a:xfrm>
            <a:off x="1949679" y="5408970"/>
            <a:ext cx="6670964" cy="962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900" dirty="0" smtClean="0">
                <a:solidFill>
                  <a:sysClr val="windowText" lastClr="000000"/>
                </a:solidFill>
              </a:rPr>
              <a:t>   После </a:t>
            </a:r>
            <a:r>
              <a:rPr lang="ru-RU" sz="1900" dirty="0">
                <a:solidFill>
                  <a:sysClr val="windowText" lastClr="000000"/>
                </a:solidFill>
              </a:rPr>
              <a:t>окончания Горийского духовного училища в 1894 году, Сталин учился в Тифлисской духовной семинарии, откуда был исключен за революционную деятельность в 1899 году</a:t>
            </a:r>
            <a:r>
              <a:rPr lang="ru-RU" sz="1900" dirty="0" smtClean="0">
                <a:solidFill>
                  <a:sysClr val="windowText" lastClr="000000"/>
                </a:solidFill>
              </a:rPr>
              <a:t>.</a:t>
            </a:r>
            <a:endParaRPr lang="ru-RU" sz="1800" dirty="0">
              <a:solidFill>
                <a:sysClr val="windowText" lastClr="000000"/>
              </a:solidFill>
            </a:endParaRPr>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80456"/>
            <a:ext cx="1925130" cy="1090907"/>
          </a:xfrm>
          <a:prstGeom prst="rect">
            <a:avLst/>
          </a:prstGeom>
          <a:effectLst>
            <a:softEdge rad="63500"/>
          </a:effectLst>
        </p:spPr>
      </p:pic>
      <p:cxnSp>
        <p:nvCxnSpPr>
          <p:cNvPr id="16" name="Прямая соединительная линия 15"/>
          <p:cNvCxnSpPr/>
          <p:nvPr/>
        </p:nvCxnSpPr>
        <p:spPr>
          <a:xfrm>
            <a:off x="1915579" y="5270859"/>
            <a:ext cx="6670964" cy="0"/>
          </a:xfrm>
          <a:prstGeom prst="line">
            <a:avLst/>
          </a:prstGeom>
          <a:ln w="19050">
            <a:solidFill>
              <a:srgbClr val="661A18"/>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915579" y="2548441"/>
            <a:ext cx="6670964" cy="0"/>
          </a:xfrm>
          <a:prstGeom prst="line">
            <a:avLst/>
          </a:prstGeom>
          <a:ln w="19050">
            <a:solidFill>
              <a:srgbClr val="661A18"/>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225" y="244883"/>
            <a:ext cx="1546679" cy="1968500"/>
          </a:xfrm>
          <a:prstGeom prst="rect">
            <a:avLst/>
          </a:prstGeom>
        </p:spPr>
      </p:pic>
      <p:sp>
        <p:nvSpPr>
          <p:cNvPr id="24" name="Прямоугольник 23"/>
          <p:cNvSpPr/>
          <p:nvPr/>
        </p:nvSpPr>
        <p:spPr>
          <a:xfrm flipH="1">
            <a:off x="8787187" y="-5358"/>
            <a:ext cx="356812" cy="6863358"/>
          </a:xfrm>
          <a:prstGeom prst="rect">
            <a:avLst/>
          </a:prstGeom>
          <a:gradFill flip="none" rotWithShape="1">
            <a:gsLst>
              <a:gs pos="0">
                <a:schemeClr val="accent1">
                  <a:alpha val="0"/>
                  <a:lumMod val="0"/>
                  <a:lumOff val="100000"/>
                </a:schemeClr>
              </a:gs>
              <a:gs pos="100000">
                <a:srgbClr val="9D6F49"/>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Дуга 24"/>
          <p:cNvSpPr/>
          <p:nvPr/>
        </p:nvSpPr>
        <p:spPr>
          <a:xfrm>
            <a:off x="-1"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6" name="Прямая соединительная линия 25"/>
          <p:cNvCxnSpPr/>
          <p:nvPr/>
        </p:nvCxnSpPr>
        <p:spPr>
          <a:xfrm>
            <a:off x="420913"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7714" y="6456626"/>
            <a:ext cx="377372" cy="461665"/>
          </a:xfrm>
          <a:prstGeom prst="rect">
            <a:avLst/>
          </a:prstGeom>
          <a:noFill/>
        </p:spPr>
        <p:txBody>
          <a:bodyPr wrap="square" rtlCol="0" anchor="ctr">
            <a:spAutoFit/>
          </a:bodyPr>
          <a:lstStyle/>
          <a:p>
            <a:pPr algn="ctr"/>
            <a:r>
              <a:rPr lang="ru-RU" sz="2400" dirty="0" smtClean="0">
                <a:solidFill>
                  <a:srgbClr val="B42E2B"/>
                </a:solidFill>
              </a:rPr>
              <a:t>3</a:t>
            </a:r>
            <a:endParaRPr lang="ru-RU" sz="2400" dirty="0">
              <a:solidFill>
                <a:srgbClr val="B42E2B"/>
              </a:solidFill>
            </a:endParaRPr>
          </a:p>
        </p:txBody>
      </p:sp>
      <p:sp>
        <p:nvSpPr>
          <p:cNvPr id="28" name="TextBox 27"/>
          <p:cNvSpPr txBox="1"/>
          <p:nvPr/>
        </p:nvSpPr>
        <p:spPr>
          <a:xfrm>
            <a:off x="1035500" y="6487403"/>
            <a:ext cx="7504946" cy="400110"/>
          </a:xfrm>
          <a:prstGeom prst="rect">
            <a:avLst/>
          </a:prstGeom>
          <a:noFill/>
        </p:spPr>
        <p:txBody>
          <a:bodyPr wrap="square" rtlCol="0" anchor="ctr">
            <a:spAutoFit/>
          </a:bodyPr>
          <a:lstStyle/>
          <a:p>
            <a:r>
              <a:rPr lang="ru-RU" sz="2000" dirty="0" smtClean="0">
                <a:solidFill>
                  <a:srgbClr val="B42E2B"/>
                </a:solidFill>
              </a:rPr>
              <a:t>Иосиф Виссарионович Сталин </a:t>
            </a:r>
            <a:endParaRPr lang="ru-RU" sz="2000" dirty="0">
              <a:solidFill>
                <a:srgbClr val="B42E2B"/>
              </a:solidFill>
            </a:endParaRPr>
          </a:p>
        </p:txBody>
      </p:sp>
      <p:sp>
        <p:nvSpPr>
          <p:cNvPr id="47" name="Полилиния 46">
            <a:hlinkClick r:id="rId7" action="ppaction://hlinksldjump"/>
          </p:cNvPr>
          <p:cNvSpPr/>
          <p:nvPr/>
        </p:nvSpPr>
        <p:spPr>
          <a:xfrm>
            <a:off x="236867"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hlinkClick r:id="rId7" action="ppaction://hlinksldjump"/>
          </p:cNvPr>
          <p:cNvSpPr txBox="1"/>
          <p:nvPr/>
        </p:nvSpPr>
        <p:spPr>
          <a:xfrm>
            <a:off x="506387"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39" name="TextBox 38">
            <a:hlinkClick r:id="" action="ppaction://hlinkshowjump?jump=nextslide"/>
          </p:cNvPr>
          <p:cNvSpPr txBox="1"/>
          <p:nvPr/>
        </p:nvSpPr>
        <p:spPr>
          <a:xfrm>
            <a:off x="500489"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34" name="Стрелка вниз 33">
            <a:hlinkClick r:id="" action="ppaction://hlinkshowjump?jump=nextslide"/>
          </p:cNvPr>
          <p:cNvSpPr/>
          <p:nvPr/>
        </p:nvSpPr>
        <p:spPr>
          <a:xfrm rot="16200000">
            <a:off x="300483"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hlinkClick r:id="" action="ppaction://hlinkshowjump?jump=previousslide"/>
          </p:cNvPr>
          <p:cNvSpPr txBox="1"/>
          <p:nvPr/>
        </p:nvSpPr>
        <p:spPr>
          <a:xfrm>
            <a:off x="498579"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42" name="Стрелка вниз 41">
            <a:hlinkClick r:id="" action="ppaction://hlinkshowjump?jump=previousslide"/>
          </p:cNvPr>
          <p:cNvSpPr/>
          <p:nvPr/>
        </p:nvSpPr>
        <p:spPr>
          <a:xfrm rot="5400000" flipH="1">
            <a:off x="296954"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a:hlinkClick r:id="" action="ppaction://hlinkshowjump?jump=lastslide"/>
          </p:cNvPr>
          <p:cNvSpPr txBox="1"/>
          <p:nvPr/>
        </p:nvSpPr>
        <p:spPr>
          <a:xfrm>
            <a:off x="498579"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2050" name="Picture 2">
            <a:hlinkClick r:id="" action="ppaction://hlinkshowjump?jump=lastslide"/>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03020" y="3489925"/>
            <a:ext cx="319316" cy="328708"/>
          </a:xfrm>
          <a:prstGeom prst="rect">
            <a:avLst/>
          </a:prstGeom>
          <a:noFill/>
        </p:spPr>
      </p:pic>
    </p:spTree>
    <p:extLst>
      <p:ext uri="{BB962C8B-B14F-4D97-AF65-F5344CB8AC3E}">
        <p14:creationId xmlns:p14="http://schemas.microsoft.com/office/powerpoint/2010/main" val="810936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303" y="246261"/>
            <a:ext cx="6904264" cy="1325563"/>
          </a:xfrm>
        </p:spPr>
        <p:txBody>
          <a:bodyPr/>
          <a:lstStyle/>
          <a:p>
            <a:r>
              <a:rPr lang="ru-RU" dirty="0" smtClean="0">
                <a:solidFill>
                  <a:srgbClr val="B42E2B"/>
                </a:solidFill>
              </a:rPr>
              <a:t>Становление революционера</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6240" y="246261"/>
            <a:ext cx="1546679" cy="1968500"/>
          </a:xfrm>
          <a:prstGeom prst="rect">
            <a:avLst/>
          </a:prstGeom>
        </p:spPr>
      </p:pic>
      <p:sp>
        <p:nvSpPr>
          <p:cNvPr id="6" name="Объект 5"/>
          <p:cNvSpPr>
            <a:spLocks noGrp="1"/>
          </p:cNvSpPr>
          <p:nvPr>
            <p:ph idx="1"/>
          </p:nvPr>
        </p:nvSpPr>
        <p:spPr>
          <a:xfrm>
            <a:off x="403303" y="1731282"/>
            <a:ext cx="7051548" cy="2891518"/>
          </a:xfrm>
        </p:spPr>
        <p:txBody>
          <a:bodyPr>
            <a:normAutofit/>
          </a:bodyPr>
          <a:lstStyle/>
          <a:p>
            <a:pPr marL="0" lvl="0" indent="0">
              <a:buNone/>
            </a:pPr>
            <a:r>
              <a:rPr lang="ru-RU" sz="1800" dirty="0" smtClean="0">
                <a:solidFill>
                  <a:sysClr val="windowText" lastClr="000000"/>
                </a:solidFill>
              </a:rPr>
              <a:t>   Около </a:t>
            </a:r>
            <a:r>
              <a:rPr lang="ru-RU" sz="1800" dirty="0">
                <a:solidFill>
                  <a:sysClr val="windowText" lastClr="000000"/>
                </a:solidFill>
              </a:rPr>
              <a:t>1896 г . он примкнул к тайно действовавшему в ней марксистскому кружку, а в 1898 г . вступил в нелегальную организацию грузинских марксистов «Месамедаси». </a:t>
            </a:r>
            <a:r>
              <a:rPr lang="ru-RU" sz="1800" dirty="0" smtClean="0">
                <a:solidFill>
                  <a:sysClr val="windowText" lastClr="000000"/>
                </a:solidFill>
              </a:rPr>
              <a:t>Вскоре    Джугашвили </a:t>
            </a:r>
            <a:r>
              <a:rPr lang="ru-RU" sz="1800" dirty="0">
                <a:solidFill>
                  <a:sysClr val="windowText" lastClr="000000"/>
                </a:solidFill>
              </a:rPr>
              <a:t>с головой ушел в революционную деятельность</a:t>
            </a:r>
            <a:r>
              <a:rPr lang="ru-RU" sz="1800" dirty="0" smtClean="0">
                <a:solidFill>
                  <a:sysClr val="windowText" lastClr="000000"/>
                </a:solidFill>
              </a:rPr>
              <a:t>.</a:t>
            </a:r>
            <a:r>
              <a:rPr lang="ru-RU" sz="1800" dirty="0">
                <a:solidFill>
                  <a:sysClr val="windowText" lastClr="000000"/>
                </a:solidFill>
              </a:rPr>
              <a:t> </a:t>
            </a:r>
            <a:r>
              <a:rPr lang="ru-RU" sz="1800" dirty="0" smtClean="0">
                <a:solidFill>
                  <a:sysClr val="windowText" lastClr="000000"/>
                </a:solidFill>
              </a:rPr>
              <a:t>Он организует </a:t>
            </a:r>
            <a:r>
              <a:rPr lang="ru-RU" sz="1800" dirty="0">
                <a:solidFill>
                  <a:sysClr val="windowText" lastClr="000000"/>
                </a:solidFill>
              </a:rPr>
              <a:t>демонстрации и массовые выступления рабочих, руководит большевистскими боевиками в Закавказье (есть свидетельства, что именно Джугашвили был 13 июля 1907 г . организатором дерзкого нападения в самом центре Тифлиса на казачий конвой, перевозивший 300 тысяч рублей казенных денег, и первым бросил в него бомбу). В 1902-1913 гг. шесть раз арестовывался полицией, пять раз бежал из мест заключения. </a:t>
            </a:r>
            <a:endParaRPr lang="ru-RU" sz="1800" dirty="0" smtClean="0">
              <a:solidFill>
                <a:sysClr val="windowText" lastClr="000000"/>
              </a:solidFill>
            </a:endParaRPr>
          </a:p>
        </p:txBody>
      </p:sp>
      <p:pic>
        <p:nvPicPr>
          <p:cNvPr id="1038" name="Picture 14" descr="http://upload.wikimedia.org/wikipedia/commons/thumb/1/1f/Ekaterina_Svanidze.jpg/130px-Ekaterina_Svanid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14" y="4622800"/>
            <a:ext cx="1556126" cy="16159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Объект 5"/>
          <p:cNvSpPr txBox="1">
            <a:spLocks/>
          </p:cNvSpPr>
          <p:nvPr/>
        </p:nvSpPr>
        <p:spPr>
          <a:xfrm>
            <a:off x="2092452" y="4622800"/>
            <a:ext cx="7051548" cy="936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800" dirty="0" smtClean="0">
                <a:solidFill>
                  <a:sysClr val="windowText" lastClr="000000"/>
                </a:solidFill>
              </a:rPr>
              <a:t>   В </a:t>
            </a:r>
            <a:r>
              <a:rPr lang="ru-RU" sz="1800" dirty="0">
                <a:solidFill>
                  <a:sysClr val="windowText" lastClr="000000"/>
                </a:solidFill>
              </a:rPr>
              <a:t>1906 женился на Екатерине Сванидзе (сестре революционера). Она родила ему сына Якова (1908-1942), в 1908 умерла от тифа в возрасте 22 лет. </a:t>
            </a:r>
            <a:endParaRPr lang="ru-RU" sz="1800" dirty="0" smtClean="0">
              <a:solidFill>
                <a:sysClr val="windowText" lastClr="000000"/>
              </a:solidFill>
            </a:endParaRPr>
          </a:p>
        </p:txBody>
      </p:sp>
      <p:sp>
        <p:nvSpPr>
          <p:cNvPr id="31" name="Прямоугольник 30"/>
          <p:cNvSpPr/>
          <p:nvPr/>
        </p:nvSpPr>
        <p:spPr>
          <a:xfrm>
            <a:off x="0" y="-5358"/>
            <a:ext cx="403303" cy="6863358"/>
          </a:xfrm>
          <a:prstGeom prst="rect">
            <a:avLst/>
          </a:prstGeom>
          <a:gradFill>
            <a:gsLst>
              <a:gs pos="0">
                <a:schemeClr val="accent1">
                  <a:alpha val="0"/>
                  <a:lumMod val="0"/>
                  <a:lumOff val="100000"/>
                </a:schemeClr>
              </a:gs>
              <a:gs pos="100000">
                <a:srgbClr val="9D6F4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Дуга 31"/>
          <p:cNvSpPr/>
          <p:nvPr/>
        </p:nvSpPr>
        <p:spPr>
          <a:xfrm>
            <a:off x="8302172"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3" name="Прямая соединительная линия 32"/>
          <p:cNvCxnSpPr/>
          <p:nvPr/>
        </p:nvCxnSpPr>
        <p:spPr>
          <a:xfrm>
            <a:off x="0"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519887" y="6456626"/>
            <a:ext cx="377372" cy="461665"/>
          </a:xfrm>
          <a:prstGeom prst="rect">
            <a:avLst/>
          </a:prstGeom>
          <a:noFill/>
        </p:spPr>
        <p:txBody>
          <a:bodyPr wrap="square" rtlCol="0" anchor="ctr">
            <a:spAutoFit/>
          </a:bodyPr>
          <a:lstStyle/>
          <a:p>
            <a:pPr algn="ctr"/>
            <a:r>
              <a:rPr lang="ru-RU" sz="2400" dirty="0" smtClean="0">
                <a:solidFill>
                  <a:srgbClr val="B42E2B"/>
                </a:solidFill>
              </a:rPr>
              <a:t>4</a:t>
            </a:r>
            <a:endParaRPr lang="ru-RU" sz="2400" dirty="0">
              <a:solidFill>
                <a:srgbClr val="B42E2B"/>
              </a:solidFill>
            </a:endParaRPr>
          </a:p>
        </p:txBody>
      </p:sp>
      <p:sp>
        <p:nvSpPr>
          <p:cNvPr id="35" name="TextBox 34"/>
          <p:cNvSpPr txBox="1"/>
          <p:nvPr/>
        </p:nvSpPr>
        <p:spPr>
          <a:xfrm>
            <a:off x="817980" y="6487887"/>
            <a:ext cx="7504946" cy="400110"/>
          </a:xfrm>
          <a:prstGeom prst="rect">
            <a:avLst/>
          </a:prstGeom>
          <a:noFill/>
        </p:spPr>
        <p:txBody>
          <a:bodyPr wrap="square" rtlCol="0" anchor="ctr">
            <a:spAutoFit/>
          </a:bodyPr>
          <a:lstStyle/>
          <a:p>
            <a:pPr algn="r"/>
            <a:r>
              <a:rPr lang="ru-RU" sz="2000" dirty="0" smtClean="0">
                <a:solidFill>
                  <a:srgbClr val="B42E2B"/>
                </a:solidFill>
              </a:rPr>
              <a:t>Жизнь и деятельность великого вождя народов</a:t>
            </a:r>
            <a:endParaRPr lang="ru-RU" sz="2000" dirty="0">
              <a:solidFill>
                <a:srgbClr val="B42E2B"/>
              </a:solidFill>
            </a:endParaRPr>
          </a:p>
        </p:txBody>
      </p:sp>
      <p:sp>
        <p:nvSpPr>
          <p:cNvPr id="36" name="Полилиния 35">
            <a:hlinkClick r:id="rId4" action="ppaction://hlinksldjump"/>
          </p:cNvPr>
          <p:cNvSpPr/>
          <p:nvPr/>
        </p:nvSpPr>
        <p:spPr>
          <a:xfrm>
            <a:off x="7482997"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a:hlinkClick r:id="rId4" action="ppaction://hlinksldjump"/>
          </p:cNvPr>
          <p:cNvSpPr txBox="1"/>
          <p:nvPr/>
        </p:nvSpPr>
        <p:spPr>
          <a:xfrm>
            <a:off x="7752517"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38" name="TextBox 37">
            <a:hlinkClick r:id="" action="ppaction://hlinkshowjump?jump=nextslide"/>
          </p:cNvPr>
          <p:cNvSpPr txBox="1"/>
          <p:nvPr/>
        </p:nvSpPr>
        <p:spPr>
          <a:xfrm>
            <a:off x="7746619"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39" name="Стрелка вниз 38">
            <a:hlinkClick r:id="" action="ppaction://hlinkshowjump?jump=nextslide"/>
          </p:cNvPr>
          <p:cNvSpPr/>
          <p:nvPr/>
        </p:nvSpPr>
        <p:spPr>
          <a:xfrm rot="16200000">
            <a:off x="7546613"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hlinkClick r:id="" action="ppaction://hlinkshowjump?jump=previousslide"/>
          </p:cNvPr>
          <p:cNvSpPr txBox="1"/>
          <p:nvPr/>
        </p:nvSpPr>
        <p:spPr>
          <a:xfrm>
            <a:off x="7744709"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41" name="Стрелка вниз 40">
            <a:hlinkClick r:id="" action="ppaction://hlinkshowjump?jump=previousslide"/>
          </p:cNvPr>
          <p:cNvSpPr/>
          <p:nvPr/>
        </p:nvSpPr>
        <p:spPr>
          <a:xfrm rot="5400000" flipH="1">
            <a:off x="7543084"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hlinkClick r:id="" action="ppaction://hlinkshowjump?jump=lastslide"/>
          </p:cNvPr>
          <p:cNvSpPr txBox="1"/>
          <p:nvPr/>
        </p:nvSpPr>
        <p:spPr>
          <a:xfrm>
            <a:off x="7744709"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43" name="Picture 2">
            <a:hlinkClick r:id="" action="ppaction://hlinkshowjump?jump=lastslide"/>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49150" y="3489925"/>
            <a:ext cx="319316" cy="328708"/>
          </a:xfrm>
          <a:prstGeom prst="rect">
            <a:avLst/>
          </a:prstGeom>
          <a:noFill/>
        </p:spPr>
      </p:pic>
    </p:spTree>
    <p:extLst>
      <p:ext uri="{BB962C8B-B14F-4D97-AF65-F5344CB8AC3E}">
        <p14:creationId xmlns:p14="http://schemas.microsoft.com/office/powerpoint/2010/main" val="2442866277"/>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7487" y="208147"/>
            <a:ext cx="5860594" cy="1325563"/>
          </a:xfrm>
        </p:spPr>
        <p:txBody>
          <a:bodyPr/>
          <a:lstStyle/>
          <a:p>
            <a:r>
              <a:rPr lang="ru-RU" dirty="0" smtClean="0">
                <a:solidFill>
                  <a:srgbClr val="B42E2B"/>
                </a:solidFill>
              </a:rPr>
              <a:t>Путь к власти</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099" y="208147"/>
            <a:ext cx="1546679" cy="1968500"/>
          </a:xfrm>
          <a:prstGeom prst="rect">
            <a:avLst/>
          </a:prstGeom>
        </p:spPr>
      </p:pic>
      <p:sp>
        <p:nvSpPr>
          <p:cNvPr id="8" name="Полилиния 7">
            <a:hlinkClick r:id="rId3" action="ppaction://hlinksldjump"/>
          </p:cNvPr>
          <p:cNvSpPr/>
          <p:nvPr/>
        </p:nvSpPr>
        <p:spPr>
          <a:xfrm>
            <a:off x="236867"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rId3" action="ppaction://hlinksldjump"/>
          </p:cNvPr>
          <p:cNvSpPr txBox="1"/>
          <p:nvPr/>
        </p:nvSpPr>
        <p:spPr>
          <a:xfrm>
            <a:off x="506387"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10" name="TextBox 9">
            <a:hlinkClick r:id="" action="ppaction://hlinkshowjump?jump=nextslide"/>
          </p:cNvPr>
          <p:cNvSpPr txBox="1"/>
          <p:nvPr/>
        </p:nvSpPr>
        <p:spPr>
          <a:xfrm>
            <a:off x="500489"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11" name="Стрелка вниз 10">
            <a:hlinkClick r:id="" action="ppaction://hlinkshowjump?jump=nextslide"/>
          </p:cNvPr>
          <p:cNvSpPr/>
          <p:nvPr/>
        </p:nvSpPr>
        <p:spPr>
          <a:xfrm rot="16200000">
            <a:off x="300483"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hlinkClick r:id="" action="ppaction://hlinkshowjump?jump=previousslide"/>
          </p:cNvPr>
          <p:cNvSpPr txBox="1"/>
          <p:nvPr/>
        </p:nvSpPr>
        <p:spPr>
          <a:xfrm>
            <a:off x="498579"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3" name="Стрелка вниз 12">
            <a:hlinkClick r:id="" action="ppaction://hlinkshowjump?jump=previousslide"/>
          </p:cNvPr>
          <p:cNvSpPr/>
          <p:nvPr/>
        </p:nvSpPr>
        <p:spPr>
          <a:xfrm rot="5400000" flipH="1">
            <a:off x="296954"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hlinkClick r:id="" action="ppaction://hlinkshowjump?jump=lastslide"/>
          </p:cNvPr>
          <p:cNvSpPr txBox="1"/>
          <p:nvPr/>
        </p:nvSpPr>
        <p:spPr>
          <a:xfrm>
            <a:off x="498579"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6" name="Picture 2">
            <a:hlinkClick r:id="" action="ppaction://hlinkshowjump?jump=las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3020" y="3489925"/>
            <a:ext cx="319316" cy="328708"/>
          </a:xfrm>
          <a:prstGeom prst="rect">
            <a:avLst/>
          </a:prstGeom>
          <a:noFill/>
        </p:spPr>
      </p:pic>
      <p:sp>
        <p:nvSpPr>
          <p:cNvPr id="1026" name="Прямоугольник 1025"/>
          <p:cNvSpPr/>
          <p:nvPr/>
        </p:nvSpPr>
        <p:spPr>
          <a:xfrm>
            <a:off x="2098874" y="1451364"/>
            <a:ext cx="6841926" cy="4247317"/>
          </a:xfrm>
          <a:prstGeom prst="rect">
            <a:avLst/>
          </a:prstGeom>
        </p:spPr>
        <p:txBody>
          <a:bodyPr wrap="square">
            <a:spAutoFit/>
          </a:bodyPr>
          <a:lstStyle/>
          <a:p>
            <a:r>
              <a:rPr lang="ru-RU" dirty="0" smtClean="0"/>
              <a:t>   В декабре </a:t>
            </a:r>
            <a:r>
              <a:rPr lang="ru-RU" dirty="0"/>
              <a:t>1905 года Сталин принял участие в I конференции РСДРП в Таммерфорсе, где он впервые встретился с В. И. Лениным.</a:t>
            </a:r>
          </a:p>
          <a:p>
            <a:r>
              <a:rPr lang="ru-RU" dirty="0" smtClean="0"/>
              <a:t>   В </a:t>
            </a:r>
            <a:r>
              <a:rPr lang="ru-RU" dirty="0"/>
              <a:t>мае 1906 года участвовал в IV съезде РСДРП в Стокгольме. В 1912—1913 годах, работая в Петербурге, был одним из главных сотрудников в первой массовой большевистской газете «Правда».</a:t>
            </a:r>
          </a:p>
          <a:p>
            <a:r>
              <a:rPr lang="ru-RU" dirty="0"/>
              <a:t>В марте 1913 года Сталин был очередной раз арестован, заключён в тюрьму и по этапу выслан в Туруханский край Енисейской губернии, где пробыл до конца осени 1916 года (см. также Туруханская ссылка Сталина). В ссылке переписывался с Лениным.</a:t>
            </a:r>
          </a:p>
          <a:p>
            <a:r>
              <a:rPr lang="ru-RU" dirty="0" smtClean="0"/>
              <a:t>   Позднее </a:t>
            </a:r>
            <a:r>
              <a:rPr lang="ru-RU" dirty="0"/>
              <a:t>ссылка Сталина продолжилась в городе Ачинске, откуда он 12 марта 1917 года вернулся в Петроград.</a:t>
            </a:r>
          </a:p>
          <a:p>
            <a:r>
              <a:rPr lang="ru-RU" dirty="0"/>
              <a:t>В 1912 </a:t>
            </a:r>
            <a:r>
              <a:rPr lang="ru-RU" dirty="0" smtClean="0"/>
              <a:t>году</a:t>
            </a:r>
            <a:r>
              <a:rPr lang="ru-RU" dirty="0"/>
              <a:t> Иосиф Джугашвили окончательно принимает псевдоним «Сталин»</a:t>
            </a:r>
          </a:p>
          <a:p>
            <a:endParaRPr lang="ru-RU" b="0" i="0" dirty="0">
              <a:effectLst/>
              <a:latin typeface="Arial" panose="020B0604020202020204" pitchFamily="34" charset="0"/>
            </a:endParaRPr>
          </a:p>
        </p:txBody>
      </p:sp>
      <p:sp>
        <p:nvSpPr>
          <p:cNvPr id="17" name="Дуга 16"/>
          <p:cNvSpPr/>
          <p:nvPr/>
        </p:nvSpPr>
        <p:spPr>
          <a:xfrm>
            <a:off x="-1"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8" name="Прямая соединительная линия 17"/>
          <p:cNvCxnSpPr/>
          <p:nvPr/>
        </p:nvCxnSpPr>
        <p:spPr>
          <a:xfrm>
            <a:off x="420913"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7714" y="6456626"/>
            <a:ext cx="377372" cy="461665"/>
          </a:xfrm>
          <a:prstGeom prst="rect">
            <a:avLst/>
          </a:prstGeom>
          <a:noFill/>
        </p:spPr>
        <p:txBody>
          <a:bodyPr wrap="square" rtlCol="0" anchor="ctr">
            <a:spAutoFit/>
          </a:bodyPr>
          <a:lstStyle/>
          <a:p>
            <a:pPr algn="ctr"/>
            <a:r>
              <a:rPr lang="ru-RU" sz="2400" dirty="0" smtClean="0">
                <a:solidFill>
                  <a:srgbClr val="B42E2B"/>
                </a:solidFill>
              </a:rPr>
              <a:t>5</a:t>
            </a:r>
            <a:endParaRPr lang="ru-RU" sz="2400" dirty="0">
              <a:solidFill>
                <a:srgbClr val="B42E2B"/>
              </a:solidFill>
            </a:endParaRPr>
          </a:p>
        </p:txBody>
      </p:sp>
      <p:sp>
        <p:nvSpPr>
          <p:cNvPr id="20" name="TextBox 19"/>
          <p:cNvSpPr txBox="1"/>
          <p:nvPr/>
        </p:nvSpPr>
        <p:spPr>
          <a:xfrm>
            <a:off x="1035500" y="6487403"/>
            <a:ext cx="7504946" cy="400110"/>
          </a:xfrm>
          <a:prstGeom prst="rect">
            <a:avLst/>
          </a:prstGeom>
          <a:noFill/>
        </p:spPr>
        <p:txBody>
          <a:bodyPr wrap="square" rtlCol="0" anchor="ctr">
            <a:spAutoFit/>
          </a:bodyPr>
          <a:lstStyle/>
          <a:p>
            <a:r>
              <a:rPr lang="ru-RU" sz="2000" dirty="0" smtClean="0">
                <a:solidFill>
                  <a:srgbClr val="B42E2B"/>
                </a:solidFill>
              </a:rPr>
              <a:t>Иосиф Виссарионович Сталин </a:t>
            </a:r>
            <a:endParaRPr lang="ru-RU" sz="2000" dirty="0">
              <a:solidFill>
                <a:srgbClr val="B42E2B"/>
              </a:solidFill>
            </a:endParaRPr>
          </a:p>
        </p:txBody>
      </p:sp>
      <p:sp>
        <p:nvSpPr>
          <p:cNvPr id="21" name="Прямоугольник 20"/>
          <p:cNvSpPr/>
          <p:nvPr/>
        </p:nvSpPr>
        <p:spPr>
          <a:xfrm flipH="1">
            <a:off x="8787187" y="-5358"/>
            <a:ext cx="356812" cy="6863358"/>
          </a:xfrm>
          <a:prstGeom prst="rect">
            <a:avLst/>
          </a:prstGeom>
          <a:gradFill flip="none" rotWithShape="1">
            <a:gsLst>
              <a:gs pos="0">
                <a:schemeClr val="accent1">
                  <a:alpha val="0"/>
                  <a:lumMod val="0"/>
                  <a:lumOff val="100000"/>
                </a:schemeClr>
              </a:gs>
              <a:gs pos="100000">
                <a:srgbClr val="9D6F49"/>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0805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817" y="208147"/>
            <a:ext cx="6904264" cy="1325563"/>
          </a:xfrm>
        </p:spPr>
        <p:txBody>
          <a:bodyPr/>
          <a:lstStyle/>
          <a:p>
            <a:r>
              <a:rPr lang="uk-UA" dirty="0" smtClean="0">
                <a:solidFill>
                  <a:srgbClr val="B42E2B"/>
                </a:solidFill>
              </a:rPr>
              <a:t>Во </a:t>
            </a:r>
            <a:r>
              <a:rPr lang="ru-RU" dirty="0" smtClean="0">
                <a:solidFill>
                  <a:srgbClr val="B42E2B"/>
                </a:solidFill>
              </a:rPr>
              <a:t>главе страны</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8956" y="123117"/>
            <a:ext cx="1546679" cy="1968500"/>
          </a:xfrm>
          <a:prstGeom prst="rect">
            <a:avLst/>
          </a:prstGeom>
        </p:spPr>
      </p:pic>
      <p:sp>
        <p:nvSpPr>
          <p:cNvPr id="3" name="Объект 2"/>
          <p:cNvSpPr>
            <a:spLocks noGrp="1"/>
          </p:cNvSpPr>
          <p:nvPr>
            <p:ph idx="1"/>
          </p:nvPr>
        </p:nvSpPr>
        <p:spPr>
          <a:xfrm>
            <a:off x="209550" y="1599617"/>
            <a:ext cx="6521450" cy="3063875"/>
          </a:xfrm>
        </p:spPr>
        <p:txBody>
          <a:bodyPr>
            <a:normAutofit/>
          </a:bodyPr>
          <a:lstStyle/>
          <a:p>
            <a:pPr marL="0" indent="0">
              <a:buNone/>
            </a:pPr>
            <a:r>
              <a:rPr lang="ru-RU" sz="1800" dirty="0" smtClean="0"/>
              <a:t>   С 1922 года, ввиду болезни, Ленин фактически отошёл от политической деятельности. Внутри Политбюро Сталин, Зиновьев и Каменев организовали «тройку», основанную на противодействии Троцкому.</a:t>
            </a:r>
          </a:p>
          <a:p>
            <a:pPr marL="0" indent="0">
              <a:buNone/>
            </a:pPr>
            <a:r>
              <a:rPr lang="ru-RU" sz="1800" dirty="0" smtClean="0"/>
              <a:t>   </a:t>
            </a:r>
            <a:r>
              <a:rPr lang="ru-RU" sz="1800" dirty="0"/>
              <a:t>После XIII съезда, на котором Троцкий потерпел сокрушительное поражение, началась атака Сталина на своих бывших союзников по «тройке</a:t>
            </a:r>
            <a:r>
              <a:rPr lang="ru-RU" sz="1800" dirty="0" smtClean="0"/>
              <a:t>».</a:t>
            </a:r>
          </a:p>
          <a:p>
            <a:pPr marL="0" indent="0">
              <a:buNone/>
            </a:pPr>
            <a:r>
              <a:rPr lang="ru-RU" sz="1800" dirty="0" smtClean="0"/>
              <a:t>   В </a:t>
            </a:r>
            <a:r>
              <a:rPr lang="ru-RU" sz="1800" dirty="0"/>
              <a:t>1929 году Сталин обвинил Бухарина и его союзников в «правом уклоне» и фактически начал реализовывать программу «левых» на сворачивание НЭПа и форсированную индустриализацию.</a:t>
            </a:r>
          </a:p>
        </p:txBody>
      </p:sp>
      <p:sp>
        <p:nvSpPr>
          <p:cNvPr id="5" name="Полилиния 4">
            <a:hlinkClick r:id="rId3" action="ppaction://hlinksldjump"/>
          </p:cNvPr>
          <p:cNvSpPr/>
          <p:nvPr/>
        </p:nvSpPr>
        <p:spPr>
          <a:xfrm>
            <a:off x="7482997"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hlinkClick r:id="rId3" action="ppaction://hlinksldjump"/>
          </p:cNvPr>
          <p:cNvSpPr txBox="1"/>
          <p:nvPr/>
        </p:nvSpPr>
        <p:spPr>
          <a:xfrm>
            <a:off x="7752517"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7" name="TextBox 6">
            <a:hlinkClick r:id="" action="ppaction://hlinkshowjump?jump=nextslide"/>
          </p:cNvPr>
          <p:cNvSpPr txBox="1"/>
          <p:nvPr/>
        </p:nvSpPr>
        <p:spPr>
          <a:xfrm>
            <a:off x="7746619"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8" name="Стрелка вниз 7">
            <a:hlinkClick r:id="" action="ppaction://hlinkshowjump?jump=nextslide"/>
          </p:cNvPr>
          <p:cNvSpPr/>
          <p:nvPr/>
        </p:nvSpPr>
        <p:spPr>
          <a:xfrm rot="16200000">
            <a:off x="7546613"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 action="ppaction://hlinkshowjump?jump=previousslide"/>
          </p:cNvPr>
          <p:cNvSpPr txBox="1"/>
          <p:nvPr/>
        </p:nvSpPr>
        <p:spPr>
          <a:xfrm>
            <a:off x="7744709"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0" name="Стрелка вниз 9">
            <a:hlinkClick r:id="" action="ppaction://hlinkshowjump?jump=previousslide"/>
          </p:cNvPr>
          <p:cNvSpPr/>
          <p:nvPr/>
        </p:nvSpPr>
        <p:spPr>
          <a:xfrm rot="5400000" flipH="1">
            <a:off x="7543084"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 action="ppaction://hlinkshowjump?jump=lastslide"/>
          </p:cNvPr>
          <p:cNvSpPr txBox="1"/>
          <p:nvPr/>
        </p:nvSpPr>
        <p:spPr>
          <a:xfrm>
            <a:off x="7744709"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2" name="Picture 2">
            <a:hlinkClick r:id="" action="ppaction://hlinkshowjump?jump=las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49150" y="3489925"/>
            <a:ext cx="319316" cy="328708"/>
          </a:xfrm>
          <a:prstGeom prst="rect">
            <a:avLst/>
          </a:prstGeom>
          <a:noFill/>
        </p:spPr>
      </p:pic>
      <p:sp>
        <p:nvSpPr>
          <p:cNvPr id="13" name="Дуга 12"/>
          <p:cNvSpPr/>
          <p:nvPr/>
        </p:nvSpPr>
        <p:spPr>
          <a:xfrm>
            <a:off x="8302172"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4" name="Прямая соединительная линия 13"/>
          <p:cNvCxnSpPr/>
          <p:nvPr/>
        </p:nvCxnSpPr>
        <p:spPr>
          <a:xfrm>
            <a:off x="0"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19887" y="6456626"/>
            <a:ext cx="377372" cy="461665"/>
          </a:xfrm>
          <a:prstGeom prst="rect">
            <a:avLst/>
          </a:prstGeom>
          <a:noFill/>
        </p:spPr>
        <p:txBody>
          <a:bodyPr wrap="square" rtlCol="0" anchor="ctr">
            <a:spAutoFit/>
          </a:bodyPr>
          <a:lstStyle/>
          <a:p>
            <a:pPr algn="ctr"/>
            <a:r>
              <a:rPr lang="ru-RU" sz="2400" dirty="0" smtClean="0">
                <a:solidFill>
                  <a:srgbClr val="B42E2B"/>
                </a:solidFill>
              </a:rPr>
              <a:t>6</a:t>
            </a:r>
            <a:endParaRPr lang="ru-RU" sz="2400" dirty="0">
              <a:solidFill>
                <a:srgbClr val="B42E2B"/>
              </a:solidFill>
            </a:endParaRPr>
          </a:p>
        </p:txBody>
      </p:sp>
      <p:sp>
        <p:nvSpPr>
          <p:cNvPr id="17" name="TextBox 16"/>
          <p:cNvSpPr txBox="1"/>
          <p:nvPr/>
        </p:nvSpPr>
        <p:spPr>
          <a:xfrm>
            <a:off x="817980" y="6487887"/>
            <a:ext cx="7504946" cy="400110"/>
          </a:xfrm>
          <a:prstGeom prst="rect">
            <a:avLst/>
          </a:prstGeom>
          <a:noFill/>
        </p:spPr>
        <p:txBody>
          <a:bodyPr wrap="square" rtlCol="0" anchor="ctr">
            <a:spAutoFit/>
          </a:bodyPr>
          <a:lstStyle/>
          <a:p>
            <a:pPr algn="r"/>
            <a:r>
              <a:rPr lang="ru-RU" sz="2000" dirty="0" smtClean="0">
                <a:solidFill>
                  <a:srgbClr val="B42E2B"/>
                </a:solidFill>
              </a:rPr>
              <a:t>Жизнь и деятельность великого вождя народов</a:t>
            </a:r>
            <a:endParaRPr lang="ru-RU" sz="2000" dirty="0">
              <a:solidFill>
                <a:srgbClr val="B42E2B"/>
              </a:solidFill>
            </a:endParaRPr>
          </a:p>
        </p:txBody>
      </p:sp>
      <p:sp>
        <p:nvSpPr>
          <p:cNvPr id="18" name="Прямоугольник 17"/>
          <p:cNvSpPr/>
          <p:nvPr/>
        </p:nvSpPr>
        <p:spPr>
          <a:xfrm>
            <a:off x="0" y="-5358"/>
            <a:ext cx="403303" cy="6863358"/>
          </a:xfrm>
          <a:prstGeom prst="rect">
            <a:avLst/>
          </a:prstGeom>
          <a:gradFill>
            <a:gsLst>
              <a:gs pos="0">
                <a:schemeClr val="accent1">
                  <a:alpha val="0"/>
                  <a:lumMod val="0"/>
                  <a:lumOff val="100000"/>
                </a:schemeClr>
              </a:gs>
              <a:gs pos="100000">
                <a:srgbClr val="9D6F4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4433242"/>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6494" y="431318"/>
            <a:ext cx="6904264" cy="1325563"/>
          </a:xfrm>
        </p:spPr>
        <p:txBody>
          <a:bodyPr/>
          <a:lstStyle/>
          <a:p>
            <a:pPr algn="ctr"/>
            <a:r>
              <a:rPr lang="ru-RU" dirty="0" smtClean="0">
                <a:solidFill>
                  <a:srgbClr val="B42E2B"/>
                </a:solidFill>
              </a:rPr>
              <a:t>Политика после прихода к власти</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25" y="123117"/>
            <a:ext cx="1546679" cy="1968500"/>
          </a:xfrm>
          <a:prstGeom prst="rect">
            <a:avLst/>
          </a:prstGeom>
        </p:spPr>
      </p:pic>
      <p:sp>
        <p:nvSpPr>
          <p:cNvPr id="3" name="Объект 2"/>
          <p:cNvSpPr>
            <a:spLocks noGrp="1"/>
          </p:cNvSpPr>
          <p:nvPr>
            <p:ph idx="1"/>
          </p:nvPr>
        </p:nvSpPr>
        <p:spPr>
          <a:xfrm>
            <a:off x="5914554" y="1889031"/>
            <a:ext cx="3117239" cy="4549869"/>
          </a:xfrm>
          <a:ln>
            <a:noFill/>
          </a:ln>
        </p:spPr>
        <p:txBody>
          <a:bodyPr>
            <a:normAutofit/>
          </a:bodyPr>
          <a:lstStyle/>
          <a:p>
            <a:pPr marL="0" indent="0" algn="ctr">
              <a:buNone/>
            </a:pPr>
            <a:r>
              <a:rPr lang="ru-RU" sz="2400" dirty="0" smtClean="0">
                <a:solidFill>
                  <a:srgbClr val="661A18"/>
                </a:solidFill>
              </a:rPr>
              <a:t>Коллективизация</a:t>
            </a:r>
          </a:p>
          <a:p>
            <a:pPr marL="0" indent="0">
              <a:buNone/>
            </a:pPr>
            <a:r>
              <a:rPr lang="ru-RU" sz="1800" dirty="0" smtClean="0">
                <a:solidFill>
                  <a:srgbClr val="661A18"/>
                </a:solidFill>
              </a:rPr>
              <a:t>   </a:t>
            </a:r>
            <a:r>
              <a:rPr lang="ru-RU" sz="1800" b="1" dirty="0" smtClean="0"/>
              <a:t>Коллективизация</a:t>
            </a:r>
            <a:r>
              <a:rPr lang="ru-RU" sz="1800" dirty="0"/>
              <a:t> — процесс объединения единоличных крестьянских хозяйств в коллективные хозяйства (колхозы в СССР). Решение о коллективизации было принято на XV съезде ВКП (б) в1927 году. Проводилась в СССР в конце 1920-х — начале 1930-х </a:t>
            </a:r>
            <a:r>
              <a:rPr lang="ru-RU" sz="1800" dirty="0" err="1"/>
              <a:t>гг</a:t>
            </a:r>
            <a:r>
              <a:rPr lang="ru-RU" sz="1800" dirty="0"/>
              <a:t> (1928-1933); в западных районах Украины, Белоруссии и Молдавии, в Эстонии, Латвии и Литве коллективизация была завершена в 1949—1950 гг.</a:t>
            </a:r>
            <a:endParaRPr lang="ru-RU" sz="1800" dirty="0">
              <a:solidFill>
                <a:srgbClr val="661A18"/>
              </a:solidFill>
            </a:endParaRPr>
          </a:p>
        </p:txBody>
      </p:sp>
      <p:sp>
        <p:nvSpPr>
          <p:cNvPr id="5" name="Полилиния 4">
            <a:hlinkClick r:id="rId3" action="ppaction://hlinksldjump"/>
          </p:cNvPr>
          <p:cNvSpPr/>
          <p:nvPr/>
        </p:nvSpPr>
        <p:spPr>
          <a:xfrm>
            <a:off x="498666"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hlinkClick r:id="rId3" action="ppaction://hlinksldjump"/>
          </p:cNvPr>
          <p:cNvSpPr txBox="1"/>
          <p:nvPr/>
        </p:nvSpPr>
        <p:spPr>
          <a:xfrm>
            <a:off x="768186"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7" name="TextBox 6">
            <a:hlinkClick r:id="" action="ppaction://hlinkshowjump?jump=nextslide"/>
          </p:cNvPr>
          <p:cNvSpPr txBox="1"/>
          <p:nvPr/>
        </p:nvSpPr>
        <p:spPr>
          <a:xfrm>
            <a:off x="762288"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8" name="Стрелка вниз 7">
            <a:hlinkClick r:id="" action="ppaction://hlinkshowjump?jump=nextslide"/>
          </p:cNvPr>
          <p:cNvSpPr/>
          <p:nvPr/>
        </p:nvSpPr>
        <p:spPr>
          <a:xfrm rot="16200000">
            <a:off x="562282"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 action="ppaction://hlinkshowjump?jump=previousslide"/>
          </p:cNvPr>
          <p:cNvSpPr txBox="1"/>
          <p:nvPr/>
        </p:nvSpPr>
        <p:spPr>
          <a:xfrm>
            <a:off x="760378"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0" name="Стрелка вниз 9">
            <a:hlinkClick r:id="" action="ppaction://hlinkshowjump?jump=previousslide"/>
          </p:cNvPr>
          <p:cNvSpPr/>
          <p:nvPr/>
        </p:nvSpPr>
        <p:spPr>
          <a:xfrm rot="5400000" flipH="1">
            <a:off x="558753"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 action="ppaction://hlinkshowjump?jump=lastslide"/>
          </p:cNvPr>
          <p:cNvSpPr txBox="1"/>
          <p:nvPr/>
        </p:nvSpPr>
        <p:spPr>
          <a:xfrm>
            <a:off x="760378"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2" name="Picture 2">
            <a:hlinkClick r:id="" action="ppaction://hlinkshowjump?jump=las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4819" y="3489925"/>
            <a:ext cx="319316" cy="328708"/>
          </a:xfrm>
          <a:prstGeom prst="rect">
            <a:avLst/>
          </a:prstGeom>
          <a:noFill/>
        </p:spPr>
      </p:pic>
      <p:pic>
        <p:nvPicPr>
          <p:cNvPr id="7170" name="Picture 2" descr="http://colxoz.com/wp-content/uploads/2011/10/kolho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9332" y="2079531"/>
            <a:ext cx="2280444" cy="160827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7172" name="Picture 4" descr="http://saratov.rusarchives.ru/exhib/Victory60/images/8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7786" y="2560727"/>
            <a:ext cx="1392269" cy="94072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7174" name="Picture 6" descr="http://www.swamp.ru/zelenograd/oldphoto/people/people5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7787" y="3588033"/>
            <a:ext cx="1392269" cy="213538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7176" name="Picture 8" descr="http://img.encyc.yandex.net/illustrations/bse/pictures/02246/05065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9332" y="3740201"/>
            <a:ext cx="2274843" cy="116927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7178" name="Picture 10" descr="http://img-fotki.yandex.ru/get/9218/13354011.119a/0_cb770_4d7bd961_ori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89331" y="5024345"/>
            <a:ext cx="2274843" cy="125715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8" name="Дуга 17"/>
          <p:cNvSpPr/>
          <p:nvPr/>
        </p:nvSpPr>
        <p:spPr>
          <a:xfrm>
            <a:off x="-1"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9" name="Прямая соединительная линия 18"/>
          <p:cNvCxnSpPr/>
          <p:nvPr/>
        </p:nvCxnSpPr>
        <p:spPr>
          <a:xfrm>
            <a:off x="420913"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7714" y="6456626"/>
            <a:ext cx="377372" cy="461665"/>
          </a:xfrm>
          <a:prstGeom prst="rect">
            <a:avLst/>
          </a:prstGeom>
          <a:noFill/>
        </p:spPr>
        <p:txBody>
          <a:bodyPr wrap="square" rtlCol="0" anchor="ctr">
            <a:spAutoFit/>
          </a:bodyPr>
          <a:lstStyle/>
          <a:p>
            <a:pPr algn="ctr"/>
            <a:r>
              <a:rPr lang="ru-RU" sz="2400" dirty="0" smtClean="0">
                <a:solidFill>
                  <a:srgbClr val="B42E2B"/>
                </a:solidFill>
              </a:rPr>
              <a:t>7</a:t>
            </a:r>
            <a:endParaRPr lang="ru-RU" sz="2400" dirty="0">
              <a:solidFill>
                <a:srgbClr val="B42E2B"/>
              </a:solidFill>
            </a:endParaRPr>
          </a:p>
        </p:txBody>
      </p:sp>
      <p:sp>
        <p:nvSpPr>
          <p:cNvPr id="21" name="TextBox 20"/>
          <p:cNvSpPr txBox="1"/>
          <p:nvPr/>
        </p:nvSpPr>
        <p:spPr>
          <a:xfrm>
            <a:off x="1035500" y="6487403"/>
            <a:ext cx="7504946" cy="400110"/>
          </a:xfrm>
          <a:prstGeom prst="rect">
            <a:avLst/>
          </a:prstGeom>
          <a:noFill/>
        </p:spPr>
        <p:txBody>
          <a:bodyPr wrap="square" rtlCol="0" anchor="ctr">
            <a:spAutoFit/>
          </a:bodyPr>
          <a:lstStyle/>
          <a:p>
            <a:r>
              <a:rPr lang="ru-RU" sz="2000" dirty="0" smtClean="0">
                <a:solidFill>
                  <a:srgbClr val="B42E2B"/>
                </a:solidFill>
              </a:rPr>
              <a:t>Иосиф Виссарионович Сталин </a:t>
            </a:r>
            <a:endParaRPr lang="ru-RU" sz="2000" dirty="0">
              <a:solidFill>
                <a:srgbClr val="B42E2B"/>
              </a:solidFill>
            </a:endParaRPr>
          </a:p>
        </p:txBody>
      </p:sp>
      <p:sp>
        <p:nvSpPr>
          <p:cNvPr id="22" name="Прямоугольник 21"/>
          <p:cNvSpPr/>
          <p:nvPr/>
        </p:nvSpPr>
        <p:spPr>
          <a:xfrm flipH="1">
            <a:off x="8787187" y="-5358"/>
            <a:ext cx="356812" cy="6863358"/>
          </a:xfrm>
          <a:prstGeom prst="rect">
            <a:avLst/>
          </a:prstGeom>
          <a:gradFill flip="none" rotWithShape="1">
            <a:gsLst>
              <a:gs pos="0">
                <a:schemeClr val="accent1">
                  <a:alpha val="0"/>
                  <a:lumMod val="0"/>
                  <a:lumOff val="100000"/>
                </a:schemeClr>
              </a:gs>
              <a:gs pos="100000">
                <a:srgbClr val="9D6F49"/>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4822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738" y="208147"/>
            <a:ext cx="6904264" cy="1325563"/>
          </a:xfrm>
        </p:spPr>
        <p:txBody>
          <a:bodyPr/>
          <a:lstStyle/>
          <a:p>
            <a:pPr algn="ctr"/>
            <a:r>
              <a:rPr lang="ru-RU" dirty="0" smtClean="0">
                <a:solidFill>
                  <a:srgbClr val="B42E2B"/>
                </a:solidFill>
              </a:rPr>
              <a:t>Политика после прихода к власти</a:t>
            </a:r>
            <a:endParaRPr lang="ru-RU" dirty="0">
              <a:solidFill>
                <a:srgbClr val="B42E2B"/>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7223" y="123117"/>
            <a:ext cx="1546679" cy="1968500"/>
          </a:xfrm>
          <a:prstGeom prst="rect">
            <a:avLst/>
          </a:prstGeom>
        </p:spPr>
      </p:pic>
      <p:sp>
        <p:nvSpPr>
          <p:cNvPr id="3" name="Объект 2"/>
          <p:cNvSpPr>
            <a:spLocks noGrp="1"/>
          </p:cNvSpPr>
          <p:nvPr>
            <p:ph idx="1"/>
          </p:nvPr>
        </p:nvSpPr>
        <p:spPr>
          <a:xfrm>
            <a:off x="530319" y="1718340"/>
            <a:ext cx="3274318" cy="4652017"/>
          </a:xfrm>
          <a:ln>
            <a:noFill/>
          </a:ln>
        </p:spPr>
        <p:txBody>
          <a:bodyPr>
            <a:normAutofit/>
          </a:bodyPr>
          <a:lstStyle/>
          <a:p>
            <a:pPr marL="0" indent="0" algn="ctr">
              <a:buNone/>
            </a:pPr>
            <a:r>
              <a:rPr lang="ru-RU" sz="2400" dirty="0" smtClean="0">
                <a:solidFill>
                  <a:srgbClr val="661A18"/>
                </a:solidFill>
              </a:rPr>
              <a:t>Индустриализация</a:t>
            </a:r>
          </a:p>
          <a:p>
            <a:pPr marL="0" indent="0">
              <a:buNone/>
            </a:pPr>
            <a:r>
              <a:rPr lang="ru-RU" sz="1800" dirty="0" smtClean="0">
                <a:solidFill>
                  <a:srgbClr val="661A18"/>
                </a:solidFill>
              </a:rPr>
              <a:t>   </a:t>
            </a:r>
            <a:r>
              <a:rPr lang="ru-RU" sz="1800" b="1" dirty="0" smtClean="0"/>
              <a:t>Социалистическая индустриализация </a:t>
            </a:r>
            <a:r>
              <a:rPr lang="ru-RU" sz="1800" b="1" dirty="0"/>
              <a:t>СССР</a:t>
            </a:r>
            <a:r>
              <a:rPr lang="ru-RU" sz="1800" dirty="0"/>
              <a:t> </a:t>
            </a:r>
            <a:r>
              <a:rPr lang="ru-RU" sz="1800" dirty="0" smtClean="0"/>
              <a:t>(</a:t>
            </a:r>
            <a:r>
              <a:rPr lang="ru-RU" sz="1800" b="1" dirty="0" smtClean="0"/>
              <a:t>Сталинская индустриализация</a:t>
            </a:r>
            <a:r>
              <a:rPr lang="ru-RU" sz="1800" dirty="0" smtClean="0"/>
              <a:t>) </a:t>
            </a:r>
            <a:r>
              <a:rPr lang="ru-RU" sz="1800" dirty="0"/>
              <a:t>— процесс форсированного наращивания промышленного потенциала СССР для сокращения отставания экономики от развитых капиталистических стран, осуществлявшийся в 1930-е годы. Официальной задачей индустриализации было превращение СССР из преимущественно аграрной страны в ведущую индустриальную державу.</a:t>
            </a:r>
            <a:endParaRPr lang="ru-RU" sz="1800" dirty="0">
              <a:solidFill>
                <a:srgbClr val="661A18"/>
              </a:solidFill>
            </a:endParaRPr>
          </a:p>
        </p:txBody>
      </p:sp>
      <p:sp>
        <p:nvSpPr>
          <p:cNvPr id="5" name="Полилиния 4">
            <a:hlinkClick r:id="rId3" action="ppaction://hlinksldjump"/>
          </p:cNvPr>
          <p:cNvSpPr/>
          <p:nvPr/>
        </p:nvSpPr>
        <p:spPr>
          <a:xfrm>
            <a:off x="7365781" y="2517474"/>
            <a:ext cx="261712" cy="199681"/>
          </a:xfrm>
          <a:custGeom>
            <a:avLst/>
            <a:gdLst>
              <a:gd name="connsiteX0" fmla="*/ 7620 w 261712"/>
              <a:gd name="connsiteY0" fmla="*/ 153962 h 199681"/>
              <a:gd name="connsiteX1" fmla="*/ 254092 w 261712"/>
              <a:gd name="connsiteY1" fmla="*/ 153962 h 199681"/>
              <a:gd name="connsiteX2" fmla="*/ 261712 w 261712"/>
              <a:gd name="connsiteY2" fmla="*/ 161582 h 199681"/>
              <a:gd name="connsiteX3" fmla="*/ 261712 w 261712"/>
              <a:gd name="connsiteY3" fmla="*/ 192061 h 199681"/>
              <a:gd name="connsiteX4" fmla="*/ 254092 w 261712"/>
              <a:gd name="connsiteY4" fmla="*/ 199681 h 199681"/>
              <a:gd name="connsiteX5" fmla="*/ 7620 w 261712"/>
              <a:gd name="connsiteY5" fmla="*/ 199681 h 199681"/>
              <a:gd name="connsiteX6" fmla="*/ 0 w 261712"/>
              <a:gd name="connsiteY6" fmla="*/ 192061 h 199681"/>
              <a:gd name="connsiteX7" fmla="*/ 0 w 261712"/>
              <a:gd name="connsiteY7" fmla="*/ 161582 h 199681"/>
              <a:gd name="connsiteX8" fmla="*/ 7620 w 261712"/>
              <a:gd name="connsiteY8" fmla="*/ 153962 h 199681"/>
              <a:gd name="connsiteX9" fmla="*/ 7620 w 261712"/>
              <a:gd name="connsiteY9" fmla="*/ 76981 h 199681"/>
              <a:gd name="connsiteX10" fmla="*/ 254092 w 261712"/>
              <a:gd name="connsiteY10" fmla="*/ 76981 h 199681"/>
              <a:gd name="connsiteX11" fmla="*/ 261712 w 261712"/>
              <a:gd name="connsiteY11" fmla="*/ 84601 h 199681"/>
              <a:gd name="connsiteX12" fmla="*/ 261712 w 261712"/>
              <a:gd name="connsiteY12" fmla="*/ 115080 h 199681"/>
              <a:gd name="connsiteX13" fmla="*/ 254092 w 261712"/>
              <a:gd name="connsiteY13" fmla="*/ 122700 h 199681"/>
              <a:gd name="connsiteX14" fmla="*/ 7620 w 261712"/>
              <a:gd name="connsiteY14" fmla="*/ 122700 h 199681"/>
              <a:gd name="connsiteX15" fmla="*/ 0 w 261712"/>
              <a:gd name="connsiteY15" fmla="*/ 115080 h 199681"/>
              <a:gd name="connsiteX16" fmla="*/ 0 w 261712"/>
              <a:gd name="connsiteY16" fmla="*/ 84601 h 199681"/>
              <a:gd name="connsiteX17" fmla="*/ 7620 w 261712"/>
              <a:gd name="connsiteY17" fmla="*/ 76981 h 199681"/>
              <a:gd name="connsiteX18" fmla="*/ 7620 w 261712"/>
              <a:gd name="connsiteY18" fmla="*/ 0 h 199681"/>
              <a:gd name="connsiteX19" fmla="*/ 254092 w 261712"/>
              <a:gd name="connsiteY19" fmla="*/ 0 h 199681"/>
              <a:gd name="connsiteX20" fmla="*/ 261712 w 261712"/>
              <a:gd name="connsiteY20" fmla="*/ 7620 h 199681"/>
              <a:gd name="connsiteX21" fmla="*/ 261712 w 261712"/>
              <a:gd name="connsiteY21" fmla="*/ 38099 h 199681"/>
              <a:gd name="connsiteX22" fmla="*/ 254092 w 261712"/>
              <a:gd name="connsiteY22" fmla="*/ 45719 h 199681"/>
              <a:gd name="connsiteX23" fmla="*/ 7620 w 261712"/>
              <a:gd name="connsiteY23" fmla="*/ 45719 h 199681"/>
              <a:gd name="connsiteX24" fmla="*/ 0 w 261712"/>
              <a:gd name="connsiteY24" fmla="*/ 38099 h 199681"/>
              <a:gd name="connsiteX25" fmla="*/ 0 w 261712"/>
              <a:gd name="connsiteY25" fmla="*/ 7620 h 199681"/>
              <a:gd name="connsiteX26" fmla="*/ 7620 w 261712"/>
              <a:gd name="connsiteY26" fmla="*/ 0 h 19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712" h="199681">
                <a:moveTo>
                  <a:pt x="7620" y="153962"/>
                </a:moveTo>
                <a:lnTo>
                  <a:pt x="254092" y="153962"/>
                </a:lnTo>
                <a:cubicBezTo>
                  <a:pt x="258300" y="153962"/>
                  <a:pt x="261712" y="157374"/>
                  <a:pt x="261712" y="161582"/>
                </a:cubicBezTo>
                <a:lnTo>
                  <a:pt x="261712" y="192061"/>
                </a:lnTo>
                <a:cubicBezTo>
                  <a:pt x="261712" y="196269"/>
                  <a:pt x="258300" y="199681"/>
                  <a:pt x="254092" y="199681"/>
                </a:cubicBezTo>
                <a:lnTo>
                  <a:pt x="7620" y="199681"/>
                </a:lnTo>
                <a:cubicBezTo>
                  <a:pt x="3412" y="199681"/>
                  <a:pt x="0" y="196269"/>
                  <a:pt x="0" y="192061"/>
                </a:cubicBezTo>
                <a:lnTo>
                  <a:pt x="0" y="161582"/>
                </a:lnTo>
                <a:cubicBezTo>
                  <a:pt x="0" y="157374"/>
                  <a:pt x="3412" y="153962"/>
                  <a:pt x="7620" y="153962"/>
                </a:cubicBezTo>
                <a:close/>
                <a:moveTo>
                  <a:pt x="7620" y="76981"/>
                </a:moveTo>
                <a:lnTo>
                  <a:pt x="254092" y="76981"/>
                </a:lnTo>
                <a:cubicBezTo>
                  <a:pt x="258300" y="76981"/>
                  <a:pt x="261712" y="80393"/>
                  <a:pt x="261712" y="84601"/>
                </a:cubicBezTo>
                <a:lnTo>
                  <a:pt x="261712" y="115080"/>
                </a:lnTo>
                <a:cubicBezTo>
                  <a:pt x="261712" y="119288"/>
                  <a:pt x="258300" y="122700"/>
                  <a:pt x="254092" y="122700"/>
                </a:cubicBezTo>
                <a:lnTo>
                  <a:pt x="7620" y="122700"/>
                </a:lnTo>
                <a:cubicBezTo>
                  <a:pt x="3412" y="122700"/>
                  <a:pt x="0" y="119288"/>
                  <a:pt x="0" y="115080"/>
                </a:cubicBezTo>
                <a:lnTo>
                  <a:pt x="0" y="84601"/>
                </a:lnTo>
                <a:cubicBezTo>
                  <a:pt x="0" y="80393"/>
                  <a:pt x="3412" y="76981"/>
                  <a:pt x="7620" y="76981"/>
                </a:cubicBezTo>
                <a:close/>
                <a:moveTo>
                  <a:pt x="7620" y="0"/>
                </a:moveTo>
                <a:lnTo>
                  <a:pt x="254092" y="0"/>
                </a:lnTo>
                <a:cubicBezTo>
                  <a:pt x="258300" y="0"/>
                  <a:pt x="261712" y="3412"/>
                  <a:pt x="261712" y="7620"/>
                </a:cubicBezTo>
                <a:lnTo>
                  <a:pt x="261712" y="38099"/>
                </a:lnTo>
                <a:cubicBezTo>
                  <a:pt x="261712" y="42307"/>
                  <a:pt x="258300" y="45719"/>
                  <a:pt x="254092" y="45719"/>
                </a:cubicBezTo>
                <a:lnTo>
                  <a:pt x="7620" y="45719"/>
                </a:lnTo>
                <a:cubicBezTo>
                  <a:pt x="3412" y="45719"/>
                  <a:pt x="0" y="42307"/>
                  <a:pt x="0" y="38099"/>
                </a:cubicBezTo>
                <a:lnTo>
                  <a:pt x="0" y="7620"/>
                </a:lnTo>
                <a:cubicBezTo>
                  <a:pt x="0" y="3412"/>
                  <a:pt x="3412" y="0"/>
                  <a:pt x="7620" y="0"/>
                </a:cubicBezTo>
                <a:close/>
              </a:path>
            </a:pathLst>
          </a:cu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hlinkClick r:id="rId3" action="ppaction://hlinksldjump"/>
          </p:cNvPr>
          <p:cNvSpPr txBox="1"/>
          <p:nvPr/>
        </p:nvSpPr>
        <p:spPr>
          <a:xfrm>
            <a:off x="7635301" y="2463425"/>
            <a:ext cx="1140818" cy="307777"/>
          </a:xfrm>
          <a:prstGeom prst="rect">
            <a:avLst/>
          </a:prstGeom>
          <a:noFill/>
        </p:spPr>
        <p:txBody>
          <a:bodyPr wrap="square" rtlCol="0">
            <a:spAutoFit/>
          </a:bodyPr>
          <a:lstStyle/>
          <a:p>
            <a:r>
              <a:rPr lang="ru-RU" sz="1400" dirty="0" smtClean="0">
                <a:solidFill>
                  <a:srgbClr val="B42E2B"/>
                </a:solidFill>
              </a:rPr>
              <a:t>Содержание</a:t>
            </a:r>
            <a:endParaRPr lang="ru-RU" sz="1400" dirty="0">
              <a:solidFill>
                <a:srgbClr val="B42E2B"/>
              </a:solidFill>
            </a:endParaRPr>
          </a:p>
        </p:txBody>
      </p:sp>
      <p:sp>
        <p:nvSpPr>
          <p:cNvPr id="7" name="TextBox 6">
            <a:hlinkClick r:id="" action="ppaction://hlinkshowjump?jump=nextslide"/>
          </p:cNvPr>
          <p:cNvSpPr txBox="1"/>
          <p:nvPr/>
        </p:nvSpPr>
        <p:spPr>
          <a:xfrm>
            <a:off x="7629403" y="2823778"/>
            <a:ext cx="1140818" cy="307777"/>
          </a:xfrm>
          <a:prstGeom prst="rect">
            <a:avLst/>
          </a:prstGeom>
          <a:noFill/>
        </p:spPr>
        <p:txBody>
          <a:bodyPr wrap="square" rtlCol="0">
            <a:spAutoFit/>
          </a:bodyPr>
          <a:lstStyle/>
          <a:p>
            <a:r>
              <a:rPr lang="ru-RU" sz="1400" dirty="0" smtClean="0">
                <a:solidFill>
                  <a:srgbClr val="B42E2B"/>
                </a:solidFill>
              </a:rPr>
              <a:t>Далее</a:t>
            </a:r>
            <a:endParaRPr lang="ru-RU" sz="1400" dirty="0">
              <a:solidFill>
                <a:srgbClr val="B42E2B"/>
              </a:solidFill>
            </a:endParaRPr>
          </a:p>
        </p:txBody>
      </p:sp>
      <p:sp>
        <p:nvSpPr>
          <p:cNvPr id="8" name="Стрелка вниз 7">
            <a:hlinkClick r:id="" action="ppaction://hlinkshowjump?jump=nextslide"/>
          </p:cNvPr>
          <p:cNvSpPr/>
          <p:nvPr/>
        </p:nvSpPr>
        <p:spPr>
          <a:xfrm rot="16200000">
            <a:off x="7429397" y="282357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hlinkClick r:id="" action="ppaction://hlinkshowjump?jump=previousslide"/>
          </p:cNvPr>
          <p:cNvSpPr txBox="1"/>
          <p:nvPr/>
        </p:nvSpPr>
        <p:spPr>
          <a:xfrm>
            <a:off x="7627493" y="3156852"/>
            <a:ext cx="1140818" cy="307777"/>
          </a:xfrm>
          <a:prstGeom prst="rect">
            <a:avLst/>
          </a:prstGeom>
          <a:noFill/>
        </p:spPr>
        <p:txBody>
          <a:bodyPr wrap="square" rtlCol="0">
            <a:spAutoFit/>
          </a:bodyPr>
          <a:lstStyle/>
          <a:p>
            <a:r>
              <a:rPr lang="ru-RU" sz="1400" dirty="0" smtClean="0">
                <a:solidFill>
                  <a:srgbClr val="B42E2B"/>
                </a:solidFill>
              </a:rPr>
              <a:t>Назад</a:t>
            </a:r>
            <a:endParaRPr lang="ru-RU" sz="1400" dirty="0">
              <a:solidFill>
                <a:srgbClr val="B42E2B"/>
              </a:solidFill>
            </a:endParaRPr>
          </a:p>
        </p:txBody>
      </p:sp>
      <p:sp>
        <p:nvSpPr>
          <p:cNvPr id="10" name="Стрелка вниз 9">
            <a:hlinkClick r:id="" action="ppaction://hlinkshowjump?jump=previousslide"/>
          </p:cNvPr>
          <p:cNvSpPr/>
          <p:nvPr/>
        </p:nvSpPr>
        <p:spPr>
          <a:xfrm rot="5400000" flipH="1">
            <a:off x="7425868" y="3155427"/>
            <a:ext cx="149345" cy="269524"/>
          </a:xfrm>
          <a:prstGeom prst="downArrow">
            <a:avLst>
              <a:gd name="adj1" fmla="val 12774"/>
              <a:gd name="adj2" fmla="val 41528"/>
            </a:avLst>
          </a:prstGeom>
          <a:solidFill>
            <a:srgbClr val="B42E2B"/>
          </a:solidFill>
          <a:ln>
            <a:solidFill>
              <a:srgbClr val="661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hlinkClick r:id="" action="ppaction://hlinkshowjump?jump=lastslide"/>
          </p:cNvPr>
          <p:cNvSpPr txBox="1"/>
          <p:nvPr/>
        </p:nvSpPr>
        <p:spPr>
          <a:xfrm>
            <a:off x="7627493" y="3489926"/>
            <a:ext cx="1140818" cy="307777"/>
          </a:xfrm>
          <a:prstGeom prst="rect">
            <a:avLst/>
          </a:prstGeom>
          <a:noFill/>
        </p:spPr>
        <p:txBody>
          <a:bodyPr wrap="square" rtlCol="0">
            <a:spAutoFit/>
          </a:bodyPr>
          <a:lstStyle/>
          <a:p>
            <a:r>
              <a:rPr lang="ru-RU" sz="1400" dirty="0" smtClean="0">
                <a:solidFill>
                  <a:srgbClr val="B42E2B"/>
                </a:solidFill>
              </a:rPr>
              <a:t>Выход</a:t>
            </a:r>
            <a:endParaRPr lang="ru-RU" sz="1400" dirty="0">
              <a:solidFill>
                <a:srgbClr val="B42E2B"/>
              </a:solidFill>
            </a:endParaRPr>
          </a:p>
        </p:txBody>
      </p:sp>
      <p:pic>
        <p:nvPicPr>
          <p:cNvPr id="12" name="Picture 2">
            <a:hlinkClick r:id="" action="ppaction://hlinkshowjump?jump=las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31934" y="3489925"/>
            <a:ext cx="319316" cy="328708"/>
          </a:xfrm>
          <a:prstGeom prst="rect">
            <a:avLst/>
          </a:prstGeom>
          <a:noFill/>
        </p:spPr>
      </p:pic>
      <p:pic>
        <p:nvPicPr>
          <p:cNvPr id="8194" name="Picture 2" descr="http://www.rus-obr.ru/files/eacb708f876921d2543958b1ecd_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142" y="3951848"/>
            <a:ext cx="1479731" cy="121860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8196" name="Picture 4" descr="http://img11.nnm.ru/5/a/6/c/c/3cc8a18c4daa1a1e9bf1d64a9a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8342" y="1718340"/>
            <a:ext cx="3054531" cy="22191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8198" name="Picture 6" descr="http://www.redavantgarde.com/i/content/269/1/big_274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8342" y="3937444"/>
            <a:ext cx="1527921" cy="236581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8200" name="Picture 8" descr="http://salon-collection.ru/d/200865/d/1941g-rabochi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4567" y="5184854"/>
            <a:ext cx="839359" cy="1118402"/>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8202" name="Picture 10" descr="http://savok.name/uploads/plakaty/22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V="1">
            <a:off x="6313180" y="5199761"/>
            <a:ext cx="742261" cy="1103495"/>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3" name="Дуга 22"/>
          <p:cNvSpPr/>
          <p:nvPr/>
        </p:nvSpPr>
        <p:spPr>
          <a:xfrm>
            <a:off x="8302172" y="6487888"/>
            <a:ext cx="841828" cy="740226"/>
          </a:xfrm>
          <a:prstGeom prst="arc">
            <a:avLst>
              <a:gd name="adj1" fmla="val 10846548"/>
              <a:gd name="adj2" fmla="val 69667"/>
            </a:avLst>
          </a:prstGeom>
          <a:ln w="28575">
            <a:solidFill>
              <a:srgbClr val="B42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4" name="Прямая соединительная линия 23"/>
          <p:cNvCxnSpPr/>
          <p:nvPr/>
        </p:nvCxnSpPr>
        <p:spPr>
          <a:xfrm>
            <a:off x="0" y="6487888"/>
            <a:ext cx="8723087" cy="0"/>
          </a:xfrm>
          <a:prstGeom prst="line">
            <a:avLst/>
          </a:prstGeom>
          <a:ln w="28575">
            <a:solidFill>
              <a:srgbClr val="B42E2B"/>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519887" y="6456626"/>
            <a:ext cx="377372" cy="461665"/>
          </a:xfrm>
          <a:prstGeom prst="rect">
            <a:avLst/>
          </a:prstGeom>
          <a:noFill/>
        </p:spPr>
        <p:txBody>
          <a:bodyPr wrap="square" rtlCol="0" anchor="ctr">
            <a:spAutoFit/>
          </a:bodyPr>
          <a:lstStyle/>
          <a:p>
            <a:pPr algn="ctr"/>
            <a:r>
              <a:rPr lang="ru-RU" sz="2400" dirty="0" smtClean="0">
                <a:solidFill>
                  <a:srgbClr val="B42E2B"/>
                </a:solidFill>
              </a:rPr>
              <a:t>8</a:t>
            </a:r>
            <a:endParaRPr lang="ru-RU" sz="2400" dirty="0">
              <a:solidFill>
                <a:srgbClr val="B42E2B"/>
              </a:solidFill>
            </a:endParaRPr>
          </a:p>
        </p:txBody>
      </p:sp>
      <p:sp>
        <p:nvSpPr>
          <p:cNvPr id="26" name="TextBox 25"/>
          <p:cNvSpPr txBox="1"/>
          <p:nvPr/>
        </p:nvSpPr>
        <p:spPr>
          <a:xfrm>
            <a:off x="817980" y="6487887"/>
            <a:ext cx="7504946" cy="400110"/>
          </a:xfrm>
          <a:prstGeom prst="rect">
            <a:avLst/>
          </a:prstGeom>
          <a:noFill/>
        </p:spPr>
        <p:txBody>
          <a:bodyPr wrap="square" rtlCol="0" anchor="ctr">
            <a:spAutoFit/>
          </a:bodyPr>
          <a:lstStyle/>
          <a:p>
            <a:pPr algn="r"/>
            <a:r>
              <a:rPr lang="ru-RU" sz="2000" dirty="0" smtClean="0">
                <a:solidFill>
                  <a:srgbClr val="B42E2B"/>
                </a:solidFill>
              </a:rPr>
              <a:t>Жизнь и деятельность великого вождя народов</a:t>
            </a:r>
            <a:endParaRPr lang="ru-RU" sz="2000" dirty="0">
              <a:solidFill>
                <a:srgbClr val="B42E2B"/>
              </a:solidFill>
            </a:endParaRPr>
          </a:p>
        </p:txBody>
      </p:sp>
      <p:sp>
        <p:nvSpPr>
          <p:cNvPr id="22" name="Прямоугольник 21"/>
          <p:cNvSpPr/>
          <p:nvPr/>
        </p:nvSpPr>
        <p:spPr>
          <a:xfrm>
            <a:off x="0" y="-5358"/>
            <a:ext cx="403303" cy="6863358"/>
          </a:xfrm>
          <a:prstGeom prst="rect">
            <a:avLst/>
          </a:prstGeom>
          <a:gradFill>
            <a:gsLst>
              <a:gs pos="0">
                <a:schemeClr val="accent1">
                  <a:alpha val="0"/>
                  <a:lumMod val="0"/>
                  <a:lumOff val="100000"/>
                </a:schemeClr>
              </a:gs>
              <a:gs pos="100000">
                <a:srgbClr val="9D6F4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1493109"/>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TotalTime>
  <Words>668</Words>
  <Application>Microsoft Office PowerPoint</Application>
  <PresentationFormat>Экран (4:3)</PresentationFormat>
  <Paragraphs>134</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Иосиф Виссарионович Сталин</vt:lpstr>
      <vt:lpstr>Содержание</vt:lpstr>
      <vt:lpstr>Общие сведения</vt:lpstr>
      <vt:lpstr>Становление революционера</vt:lpstr>
      <vt:lpstr>Становление революционера</vt:lpstr>
      <vt:lpstr>Путь к власти</vt:lpstr>
      <vt:lpstr>Во главе страны</vt:lpstr>
      <vt:lpstr>Политика после прихода к власти</vt:lpstr>
      <vt:lpstr>Политика после прихода к власти</vt:lpstr>
      <vt:lpstr>Репрессии, террор</vt:lpstr>
      <vt:lpstr>Вторая Мировая война</vt:lpstr>
      <vt:lpstr>Вторая Мировая война</vt:lpstr>
      <vt:lpstr>Послевоенное время</vt:lpstr>
      <vt:lpstr>Смерть</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Иосиф Виссарионович Сталин</dc:title>
  <dc:creator>Dima Lazyan</dc:creator>
  <cp:lastModifiedBy>Дмитрий Лазян</cp:lastModifiedBy>
  <cp:revision>50</cp:revision>
  <dcterms:created xsi:type="dcterms:W3CDTF">2013-09-03T18:00:56Z</dcterms:created>
  <dcterms:modified xsi:type="dcterms:W3CDTF">2014-03-23T20:49:38Z</dcterms:modified>
</cp:coreProperties>
</file>