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82" r:id="rId8"/>
    <p:sldId id="283" r:id="rId9"/>
    <p:sldId id="273" r:id="rId10"/>
    <p:sldId id="271" r:id="rId11"/>
    <p:sldId id="264" r:id="rId12"/>
    <p:sldId id="285" r:id="rId13"/>
    <p:sldId id="286" r:id="rId14"/>
    <p:sldId id="275" r:id="rId15"/>
    <p:sldId id="287" r:id="rId16"/>
    <p:sldId id="274" r:id="rId17"/>
    <p:sldId id="288" r:id="rId18"/>
    <p:sldId id="277" r:id="rId19"/>
    <p:sldId id="289" r:id="rId20"/>
    <p:sldId id="284" r:id="rId21"/>
    <p:sldId id="26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0" autoAdjust="0"/>
  </p:normalViewPr>
  <p:slideViewPr>
    <p:cSldViewPr>
      <p:cViewPr varScale="1">
        <p:scale>
          <a:sx n="61" d="100"/>
          <a:sy n="61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C735C-E361-4153-850D-87DE135E7925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5CA7-48C6-4895-950A-0DC28FA1D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018C-E666-4C86-924C-9F27652155C2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D8A1D-D146-43BA-8CE6-05D0838AD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38840-6BFF-493A-B0B8-117B6A3308D0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02F3-3620-48D0-8DAD-21FAD3BE4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7D0C5-E3B1-4AAD-BDD0-B0137715D02F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9D2D-A04D-46F2-85AB-957B7CA7CF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urier New" pitchFamily="49" charset="0"/>
                <a:ea typeface="+mj-ea"/>
                <a:cs typeface="Courier New" pitchFamily="49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D8208-F564-41C4-A8D7-C4F51AB46D20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3FF2-E386-41C6-AABC-D7994C4D8F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5CC3-E13C-4BD4-A44E-4491D55B3DB7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C2C96-C69A-4E80-BB42-42CE83FA7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7B2C-4115-4CDB-9049-AB97B7178642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13C5B-F59E-4F79-B32F-1085C4C76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B38B8-211C-4657-B819-80C5675D3276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CF343-D268-4872-A7EE-C5E9D78A5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401F9-7EC2-43D7-AE1D-E94EF59B0FBF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543C6-C71F-466C-8888-C651F805D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6F701-8DC5-42CE-814F-E9746CC8148F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BD29-8BAE-4F3E-9C3A-C13E5332F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35696" y="1844824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latin typeface="Courier New" pitchFamily="49" charset="0"/>
                <a:cs typeface="Courier New" pitchFamily="49" charset="0"/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92DDD-8967-446A-85A9-52925AEACC63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A25A1-EF75-4CFE-BF78-DC3266473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04EC13F7-9C06-49CB-8C9C-887B1CFFA1CD}" type="datetimeFigureOut">
              <a:rPr lang="ru-RU"/>
              <a:pPr>
                <a:defRPr/>
              </a:pPr>
              <a:t>23.04.2012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shade val="50000"/>
                  </a:schemeClr>
                </a:solidFill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82C9B2-8236-4B75-AEB8-2BDD56364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Courier New" pitchFamily="49" charset="0"/>
          <a:ea typeface="+mj-ea"/>
          <a:cs typeface="Courier New" pitchFamily="49" charset="0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urier New" pitchFamily="49" charset="0"/>
          <a:cs typeface="Courier New" pitchFamily="49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Румунія</a:t>
            </a:r>
            <a:br>
              <a:rPr lang="uk-UA" dirty="0" smtClean="0"/>
            </a:br>
            <a:r>
              <a:rPr lang="uk-UA" dirty="0" smtClean="0"/>
              <a:t>1918 - 1939</a:t>
            </a:r>
            <a:endParaRPr lang="ru-RU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115888"/>
            <a:ext cx="2492375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52950"/>
            <a:ext cx="1676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864235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250825" y="4508500"/>
            <a:ext cx="85693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latin typeface="Courier New" pitchFamily="49" charset="0"/>
                <a:cs typeface="Courier New" pitchFamily="49" charset="0"/>
              </a:rPr>
              <a:t>На основі даних таблиці:</a:t>
            </a:r>
          </a:p>
          <a:p>
            <a:r>
              <a:rPr lang="uk-UA" sz="1600" b="1">
                <a:latin typeface="Courier New" pitchFamily="49" charset="0"/>
                <a:cs typeface="Courier New" pitchFamily="49" charset="0"/>
              </a:rPr>
              <a:t>1. Проаналізуйте національний склад населення Румунії в 1939 році. Які висновки можна зробити?</a:t>
            </a:r>
            <a:endParaRPr lang="ru-RU" sz="16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2"/>
          <p:cNvSpPr txBox="1">
            <a:spLocks noChangeArrowheads="1"/>
          </p:cNvSpPr>
          <p:nvPr/>
        </p:nvSpPr>
        <p:spPr bwMode="auto">
          <a:xfrm rot="-2603740">
            <a:off x="547688" y="2870200"/>
            <a:ext cx="7200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 b="1">
                <a:latin typeface="Courier New" pitchFamily="49" charset="0"/>
                <a:cs typeface="Courier New" pitchFamily="49" charset="0"/>
              </a:rPr>
              <a:t>Фактори розвитку Румунії</a:t>
            </a:r>
            <a:endParaRPr lang="ru-RU" sz="3200" b="1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29013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275" y="3883025"/>
            <a:ext cx="4856163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руглений прямокутник 1"/>
          <p:cNvSpPr/>
          <p:nvPr/>
        </p:nvSpPr>
        <p:spPr>
          <a:xfrm>
            <a:off x="2916238" y="2565400"/>
            <a:ext cx="2879725" cy="7191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Реформи в сфері економіки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2922588" y="758825"/>
            <a:ext cx="2879725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Фінансова реформа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107950" y="4221163"/>
            <a:ext cx="2016125" cy="863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Аграрна реформа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2700338" y="4221163"/>
            <a:ext cx="2879725" cy="15843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Етапи: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1918 – Румунія;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1919 – Буковина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1921 - Трансільванія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6011863" y="4221163"/>
            <a:ext cx="3024187" cy="20875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Результат -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значно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зросла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кількість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селян з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високим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і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середнім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достатком,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розширився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внутрішній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ринок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активізувався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грошовий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обіг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179388" y="5589588"/>
            <a:ext cx="1871662" cy="10795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500 тис. селян не мали землі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9" name="Пряма зі стрілкою 8"/>
          <p:cNvCxnSpPr>
            <a:stCxn id="2" idx="2"/>
          </p:cNvCxnSpPr>
          <p:nvPr/>
        </p:nvCxnSpPr>
        <p:spPr>
          <a:xfrm flipH="1">
            <a:off x="2124075" y="3284538"/>
            <a:ext cx="2232025" cy="936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stCxn id="2" idx="0"/>
          </p:cNvCxnSpPr>
          <p:nvPr/>
        </p:nvCxnSpPr>
        <p:spPr>
          <a:xfrm flipV="1">
            <a:off x="4356100" y="1628775"/>
            <a:ext cx="0" cy="9366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Політичний розвиток Румунії</a:t>
            </a:r>
            <a:endParaRPr lang="ru-RU" dirty="0"/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900113" y="1484313"/>
            <a:ext cx="7127875" cy="6492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І етап ( 1918 – 1928 ) – домінування ліберальної партії. </a:t>
            </a: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Прем»єрство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братів </a:t>
            </a: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Братіану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 ( 1922 – 1928) 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34925" y="2708275"/>
            <a:ext cx="2952750" cy="6492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Судова реформа 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4925" y="3789363"/>
            <a:ext cx="2952750" cy="143986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Закон про заснування патріархії ( 1925 )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Закон про діяльність Румунської православної церкви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( 1925 )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34925" y="5661025"/>
            <a:ext cx="2952750" cy="10080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Закон про початкове навчання ( 1924)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4067175" y="2708275"/>
            <a:ext cx="4537075" cy="7921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Конституція 1923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779838" y="3860800"/>
            <a:ext cx="5256212" cy="295275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проголошувалася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конституційна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монархія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запроваджувалося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загальне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виборче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право, яке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враховувало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ценз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осілості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свобода 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слова,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мітингів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зборів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інших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політичних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і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соціальних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прав;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циган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деякі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національні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меншини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сільськогосподарські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робітники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та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жінки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виборчих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прав не </a:t>
            </a:r>
            <a:r>
              <a:rPr lang="ru-RU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отримали</a:t>
            </a:r>
            <a:r>
              <a:rPr lang="ru-RU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 зі стрілкою 10"/>
          <p:cNvCxnSpPr/>
          <p:nvPr/>
        </p:nvCxnSpPr>
        <p:spPr>
          <a:xfrm flipH="1">
            <a:off x="2916238" y="2133600"/>
            <a:ext cx="935037" cy="34559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H="1">
            <a:off x="2916238" y="2133600"/>
            <a:ext cx="935037" cy="16557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/>
          <p:cNvCxnSpPr/>
          <p:nvPr/>
        </p:nvCxnSpPr>
        <p:spPr>
          <a:xfrm flipH="1">
            <a:off x="2987675" y="2133600"/>
            <a:ext cx="863600" cy="5746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>
            <a:off x="3851275" y="2133600"/>
            <a:ext cx="612775" cy="5032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13"/>
            <a:ext cx="90360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/>
              <a:t>Політичний розвиток Румунії</a:t>
            </a:r>
            <a:endParaRPr lang="ru-RU" dirty="0"/>
          </a:p>
        </p:txBody>
      </p:sp>
      <p:sp>
        <p:nvSpPr>
          <p:cNvPr id="3" name="Округлений прямокутник 2"/>
          <p:cNvSpPr/>
          <p:nvPr/>
        </p:nvSpPr>
        <p:spPr>
          <a:xfrm>
            <a:off x="900113" y="1484313"/>
            <a:ext cx="7127875" cy="6492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ІІ етап ( 1928 – 1930 ) – перебування при владі націонал – селянської ( </a:t>
            </a: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царанистської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) партії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Округлений прямокутник 3"/>
          <p:cNvSpPr/>
          <p:nvPr/>
        </p:nvSpPr>
        <p:spPr>
          <a:xfrm>
            <a:off x="896938" y="3500438"/>
            <a:ext cx="7127875" cy="6492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ІІІ етап ( 1930 – 1940 ) – правління короля Кароля ІІ. Королівська диктатура ( 1938 – 1940 )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900113" y="6092825"/>
            <a:ext cx="7127875" cy="64928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І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етап ( 19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40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– 19</a:t>
            </a: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44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) – диктатура Й.</a:t>
            </a: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Антонеску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1042988" y="2276475"/>
            <a:ext cx="6842125" cy="936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Династична криза, посилення правих партій, особливо фашистських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Вигнута вліво стрілка 6"/>
          <p:cNvSpPr/>
          <p:nvPr/>
        </p:nvSpPr>
        <p:spPr>
          <a:xfrm>
            <a:off x="107950" y="1700213"/>
            <a:ext cx="788988" cy="2305050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1116013" y="4292600"/>
            <a:ext cx="6696075" cy="12239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Посилення авторитарної влади;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загравання з фашистською організацією «Залізна гвардія»;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Терорестична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діяльність </a:t>
            </a: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залазногвардійців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, їх переслідування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Вигнута вправо стрілка 8"/>
          <p:cNvSpPr/>
          <p:nvPr/>
        </p:nvSpPr>
        <p:spPr>
          <a:xfrm>
            <a:off x="8027988" y="3824288"/>
            <a:ext cx="576262" cy="2592387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З </a:t>
            </a:r>
            <a:r>
              <a:rPr lang="ru-RU" sz="2800" dirty="0" err="1"/>
              <a:t>виступу</a:t>
            </a:r>
            <a:r>
              <a:rPr lang="ru-RU" sz="2800" dirty="0"/>
              <a:t> Кодряну, одного з </a:t>
            </a:r>
            <a:r>
              <a:rPr lang="ru-RU" sz="2800" dirty="0" err="1"/>
              <a:t>лідерів</a:t>
            </a:r>
            <a:r>
              <a:rPr lang="ru-RU" sz="2800" dirty="0"/>
              <a:t> "</a:t>
            </a:r>
            <a:r>
              <a:rPr lang="ru-RU" sz="2800" dirty="0" err="1"/>
              <a:t>Залізної</a:t>
            </a:r>
            <a:r>
              <a:rPr lang="ru-RU" sz="2800" dirty="0"/>
              <a:t> </a:t>
            </a:r>
            <a:r>
              <a:rPr lang="ru-RU" sz="2800" dirty="0" err="1"/>
              <a:t>гвардії</a:t>
            </a:r>
            <a:r>
              <a:rPr lang="ru-RU" sz="2800" dirty="0"/>
              <a:t>", </a:t>
            </a:r>
            <a:r>
              <a:rPr lang="ru-RU" sz="2800" dirty="0" err="1"/>
              <a:t>наприкінці</a:t>
            </a:r>
            <a:r>
              <a:rPr lang="ru-RU" sz="2800" dirty="0"/>
              <a:t> 1937 р.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>
            <a:normAutofit fontScale="77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dirty="0" smtClean="0"/>
              <a:t>"…</a:t>
            </a:r>
            <a:r>
              <a:rPr lang="ru-RU" b="1" dirty="0"/>
              <a:t>Я </a:t>
            </a:r>
            <a:r>
              <a:rPr lang="ru-RU" b="1" dirty="0" err="1"/>
              <a:t>проти</a:t>
            </a:r>
            <a:r>
              <a:rPr lang="ru-RU" b="1" dirty="0"/>
              <a:t> великих </a:t>
            </a:r>
            <a:r>
              <a:rPr lang="ru-RU" b="1" dirty="0" err="1"/>
              <a:t>демократичних</a:t>
            </a:r>
            <a:r>
              <a:rPr lang="ru-RU" b="1" dirty="0"/>
              <a:t> засад,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Малої</a:t>
            </a:r>
            <a:r>
              <a:rPr lang="ru-RU" b="1" dirty="0"/>
              <a:t> та </a:t>
            </a:r>
            <a:r>
              <a:rPr lang="ru-RU" b="1" dirty="0" err="1"/>
              <a:t>Балканської</a:t>
            </a:r>
            <a:r>
              <a:rPr lang="ru-RU" b="1" dirty="0"/>
              <a:t> Антант, не маю </a:t>
            </a:r>
            <a:r>
              <a:rPr lang="ru-RU" b="1" dirty="0" err="1"/>
              <a:t>ніякої</a:t>
            </a:r>
            <a:r>
              <a:rPr lang="ru-RU" b="1" dirty="0"/>
              <a:t> </a:t>
            </a:r>
            <a:r>
              <a:rPr lang="ru-RU" b="1" dirty="0" err="1"/>
              <a:t>довіри</a:t>
            </a:r>
            <a:r>
              <a:rPr lang="ru-RU" b="1" dirty="0"/>
              <a:t> до </a:t>
            </a:r>
            <a:r>
              <a:rPr lang="ru-RU" b="1" dirty="0" err="1"/>
              <a:t>Ліги</a:t>
            </a:r>
            <a:r>
              <a:rPr lang="ru-RU" b="1" dirty="0"/>
              <a:t> </a:t>
            </a:r>
            <a:r>
              <a:rPr lang="ru-RU" b="1" dirty="0" err="1"/>
              <a:t>Націй</a:t>
            </a:r>
            <a:r>
              <a:rPr lang="ru-RU" b="1" dirty="0"/>
              <a:t>. Я за </a:t>
            </a:r>
            <a:r>
              <a:rPr lang="ru-RU" b="1" dirty="0" err="1"/>
              <a:t>зовнішню</a:t>
            </a:r>
            <a:r>
              <a:rPr lang="ru-RU" b="1" dirty="0"/>
              <a:t> </a:t>
            </a:r>
            <a:r>
              <a:rPr lang="ru-RU" b="1" dirty="0" err="1"/>
              <a:t>політику</a:t>
            </a:r>
            <a:r>
              <a:rPr lang="ru-RU" b="1" dirty="0"/>
              <a:t> </a:t>
            </a:r>
            <a:r>
              <a:rPr lang="ru-RU" b="1" dirty="0" err="1"/>
              <a:t>Румунії</a:t>
            </a:r>
            <a:r>
              <a:rPr lang="ru-RU" b="1" dirty="0"/>
              <a:t> разом </a:t>
            </a:r>
            <a:r>
              <a:rPr lang="ru-RU" b="1" dirty="0" err="1"/>
              <a:t>із</a:t>
            </a:r>
            <a:r>
              <a:rPr lang="ru-RU" b="1" dirty="0"/>
              <a:t> Римом та </a:t>
            </a:r>
            <a:r>
              <a:rPr lang="ru-RU" b="1" dirty="0" err="1"/>
              <a:t>Берліном</a:t>
            </a:r>
            <a:r>
              <a:rPr lang="ru-RU" b="1" dirty="0"/>
              <a:t>,  разом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націонал-революційними</a:t>
            </a:r>
            <a:r>
              <a:rPr lang="ru-RU" b="1" dirty="0"/>
              <a:t> державами. </a:t>
            </a:r>
            <a:r>
              <a:rPr lang="ru-RU" b="1" dirty="0" err="1"/>
              <a:t>Проти</a:t>
            </a:r>
            <a:r>
              <a:rPr lang="ru-RU" b="1" dirty="0"/>
              <a:t> </a:t>
            </a:r>
            <a:r>
              <a:rPr lang="ru-RU" b="1" dirty="0" err="1"/>
              <a:t>більшовизму</a:t>
            </a:r>
            <a:r>
              <a:rPr lang="ru-RU" b="1" dirty="0"/>
              <a:t>… Через 48 годин </a:t>
            </a:r>
            <a:r>
              <a:rPr lang="ru-RU" b="1" dirty="0" err="1"/>
              <a:t>після</a:t>
            </a:r>
            <a:r>
              <a:rPr lang="ru-RU" b="1" dirty="0"/>
              <a:t> перемоги </a:t>
            </a:r>
            <a:r>
              <a:rPr lang="ru-RU" b="1" dirty="0" err="1"/>
              <a:t>легіонерського</a:t>
            </a:r>
            <a:r>
              <a:rPr lang="ru-RU" b="1" dirty="0"/>
              <a:t> </a:t>
            </a:r>
            <a:r>
              <a:rPr lang="ru-RU" b="1" dirty="0" err="1"/>
              <a:t>руху</a:t>
            </a:r>
            <a:r>
              <a:rPr lang="ru-RU" b="1" dirty="0"/>
              <a:t> </a:t>
            </a:r>
            <a:r>
              <a:rPr lang="ru-RU" b="1" dirty="0" err="1"/>
              <a:t>Румунія</a:t>
            </a:r>
            <a:r>
              <a:rPr lang="ru-RU" b="1" dirty="0"/>
              <a:t> укладе союз </a:t>
            </a:r>
            <a:r>
              <a:rPr lang="ru-RU" b="1" dirty="0" err="1"/>
              <a:t>із</a:t>
            </a:r>
            <a:r>
              <a:rPr lang="ru-RU" b="1" dirty="0"/>
              <a:t> Римом та </a:t>
            </a:r>
            <a:r>
              <a:rPr lang="ru-RU" b="1" dirty="0" err="1"/>
              <a:t>Берліном</a:t>
            </a:r>
            <a:r>
              <a:rPr lang="ru-RU" b="1" dirty="0"/>
              <a:t>".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dirty="0" smtClean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err="1" smtClean="0"/>
              <a:t>Запитання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smtClean="0"/>
              <a:t>документа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1.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зовнішньополітичні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проголошували</a:t>
            </a:r>
            <a:r>
              <a:rPr lang="ru-RU" dirty="0"/>
              <a:t> </a:t>
            </a:r>
            <a:r>
              <a:rPr lang="ru-RU" dirty="0" err="1"/>
              <a:t>лідери</a:t>
            </a:r>
            <a:r>
              <a:rPr lang="ru-RU" dirty="0"/>
              <a:t> "</a:t>
            </a:r>
            <a:r>
              <a:rPr lang="ru-RU" dirty="0" err="1"/>
              <a:t>Залізної</a:t>
            </a:r>
            <a:r>
              <a:rPr lang="ru-RU" dirty="0"/>
              <a:t> </a:t>
            </a:r>
            <a:r>
              <a:rPr lang="ru-RU" dirty="0" err="1"/>
              <a:t>гвардії</a:t>
            </a:r>
            <a:r>
              <a:rPr lang="ru-RU" dirty="0" smtClean="0"/>
              <a:t>"?</a:t>
            </a:r>
            <a:endParaRPr lang="ru-RU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2.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зростанню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і приходу до </a:t>
            </a:r>
            <a:r>
              <a:rPr lang="ru-RU" dirty="0" err="1"/>
              <a:t>влади</a:t>
            </a:r>
            <a:r>
              <a:rPr lang="ru-RU" dirty="0"/>
              <a:t> в </a:t>
            </a:r>
            <a:r>
              <a:rPr lang="ru-RU" dirty="0" err="1"/>
              <a:t>Румунії</a:t>
            </a:r>
            <a:r>
              <a:rPr lang="ru-RU" dirty="0"/>
              <a:t> </a:t>
            </a:r>
            <a:r>
              <a:rPr lang="ru-RU" dirty="0" err="1"/>
              <a:t>ультраправих</a:t>
            </a:r>
            <a:r>
              <a:rPr lang="ru-RU" dirty="0"/>
              <a:t> сил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Антонеску</a:t>
            </a:r>
            <a:r>
              <a:rPr lang="ru-RU" dirty="0"/>
              <a:t>? Яку </a:t>
            </a:r>
            <a:r>
              <a:rPr lang="ru-RU" dirty="0" err="1"/>
              <a:t>зовнішню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 вони проводили?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 зі стрілкою 13"/>
          <p:cNvCxnSpPr>
            <a:stCxn id="6" idx="2"/>
          </p:cNvCxnSpPr>
          <p:nvPr/>
        </p:nvCxnSpPr>
        <p:spPr>
          <a:xfrm>
            <a:off x="4572000" y="1052513"/>
            <a:ext cx="0" cy="10080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круглений прямокутник 3"/>
          <p:cNvSpPr/>
          <p:nvPr/>
        </p:nvSpPr>
        <p:spPr>
          <a:xfrm>
            <a:off x="2447925" y="2060575"/>
            <a:ext cx="4103688" cy="7207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Режим Й.</a:t>
            </a:r>
            <a:r>
              <a:rPr lang="uk-UA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Антонеску</a:t>
            </a:r>
            <a:endParaRPr lang="uk-UA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1940 - 1944</a:t>
            </a:r>
            <a:endParaRPr lang="ru-RU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Округлений прямокутник 4"/>
          <p:cNvSpPr/>
          <p:nvPr/>
        </p:nvSpPr>
        <p:spPr>
          <a:xfrm>
            <a:off x="9525" y="115888"/>
            <a:ext cx="2447925" cy="936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Криза королівської диктатури Кароля ІІ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Округлений прямокутник 5"/>
          <p:cNvSpPr/>
          <p:nvPr/>
        </p:nvSpPr>
        <p:spPr>
          <a:xfrm>
            <a:off x="3348038" y="117475"/>
            <a:ext cx="2447925" cy="9350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Посилення авторитарних тенденцій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6588125" y="115888"/>
            <a:ext cx="2447925" cy="936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Зближення з Італією та Німеччиною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Округлений прямокутник 7"/>
          <p:cNvSpPr/>
          <p:nvPr/>
        </p:nvSpPr>
        <p:spPr>
          <a:xfrm>
            <a:off x="2124075" y="1233488"/>
            <a:ext cx="4608513" cy="5032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Привід – територіальні втрати Румунії в 1940 році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Пряма зі стрілкою 9"/>
          <p:cNvCxnSpPr>
            <a:stCxn id="7" idx="2"/>
          </p:cNvCxnSpPr>
          <p:nvPr/>
        </p:nvCxnSpPr>
        <p:spPr>
          <a:xfrm flipH="1">
            <a:off x="6588125" y="1052513"/>
            <a:ext cx="1223963" cy="1081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stCxn id="5" idx="2"/>
          </p:cNvCxnSpPr>
          <p:nvPr/>
        </p:nvCxnSpPr>
        <p:spPr>
          <a:xfrm>
            <a:off x="1233488" y="1052513"/>
            <a:ext cx="1106487" cy="10810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круглений прямокутник 14"/>
          <p:cNvSpPr/>
          <p:nvPr/>
        </p:nvSpPr>
        <p:spPr>
          <a:xfrm>
            <a:off x="157163" y="3141663"/>
            <a:ext cx="2447925" cy="9350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Й.</a:t>
            </a:r>
            <a:r>
              <a:rPr lang="uk-UA" sz="1600" b="1" dirty="0" err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Антонеску</a:t>
            </a: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 - вождь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896938" y="4508500"/>
            <a:ext cx="2447925" cy="936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Скасування конституції, розпуск парламенту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1803400" y="5805488"/>
            <a:ext cx="2447925" cy="936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Скасування громадських прав і свобод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551613" y="3141663"/>
            <a:ext cx="2449512" cy="93503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Мілітаризація економіки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5976938" y="4508500"/>
            <a:ext cx="2447925" cy="936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Репресії проти противників режиму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5076825" y="5805488"/>
            <a:ext cx="2447925" cy="9366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Початок антисемітської кампанії</a:t>
            </a:r>
            <a:endParaRPr lang="ru-RU" sz="16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22" name="Пряма зі стрілкою 21"/>
          <p:cNvCxnSpPr>
            <a:stCxn id="4" idx="2"/>
          </p:cNvCxnSpPr>
          <p:nvPr/>
        </p:nvCxnSpPr>
        <p:spPr>
          <a:xfrm flipH="1">
            <a:off x="2700338" y="2781300"/>
            <a:ext cx="1800225" cy="935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/>
          <p:cNvCxnSpPr>
            <a:stCxn id="4" idx="2"/>
          </p:cNvCxnSpPr>
          <p:nvPr/>
        </p:nvCxnSpPr>
        <p:spPr>
          <a:xfrm flipH="1">
            <a:off x="3316288" y="2781300"/>
            <a:ext cx="1184275" cy="18669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зі стрілкою 24"/>
          <p:cNvCxnSpPr>
            <a:stCxn id="4" idx="2"/>
          </p:cNvCxnSpPr>
          <p:nvPr/>
        </p:nvCxnSpPr>
        <p:spPr>
          <a:xfrm flipH="1">
            <a:off x="4027488" y="2781300"/>
            <a:ext cx="473075" cy="29511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зі стрілкою 26"/>
          <p:cNvCxnSpPr>
            <a:stCxn id="4" idx="2"/>
          </p:cNvCxnSpPr>
          <p:nvPr/>
        </p:nvCxnSpPr>
        <p:spPr>
          <a:xfrm>
            <a:off x="4500563" y="2781300"/>
            <a:ext cx="719137" cy="29511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>
            <a:off x="4500563" y="2852738"/>
            <a:ext cx="1439862" cy="1714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/>
          <p:cNvCxnSpPr>
            <a:stCxn id="4" idx="2"/>
          </p:cNvCxnSpPr>
          <p:nvPr/>
        </p:nvCxnSpPr>
        <p:spPr>
          <a:xfrm>
            <a:off x="4500563" y="2781300"/>
            <a:ext cx="1943100" cy="8270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Завдання уроку</a:t>
            </a:r>
            <a:endParaRPr lang="ru-RU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Познайомитися з соціально – екномічним та політичним розвитком Румунії у міжвоєнний період;</a:t>
            </a:r>
          </a:p>
          <a:p>
            <a:r>
              <a:rPr lang="uk-UA" smtClean="0"/>
              <a:t>Вчится встановлювати причинно – наслідкові зв»язки, працювати з документами, робити висновки та узагальнення.</a:t>
            </a:r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800"/>
            <a:ext cx="3057525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7650" y="474663"/>
            <a:ext cx="4762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3603625"/>
            <a:ext cx="9144000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atin typeface="Courier New" pitchFamily="49" charset="0"/>
                <a:cs typeface="Courier New" pitchFamily="49" charset="0"/>
              </a:rPr>
              <a:t>Результати політики Й.</a:t>
            </a:r>
            <a:r>
              <a:rPr lang="uk-UA" sz="2400" b="1" dirty="0" err="1">
                <a:latin typeface="Courier New" pitchFamily="49" charset="0"/>
                <a:cs typeface="Courier New" pitchFamily="49" charset="0"/>
              </a:rPr>
              <a:t>Антонеску</a:t>
            </a:r>
            <a:r>
              <a:rPr lang="uk-UA" sz="2400" b="1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b="1" dirty="0">
                <a:latin typeface="Courier New" pitchFamily="49" charset="0"/>
                <a:cs typeface="Courier New" pitchFamily="49" charset="0"/>
              </a:rPr>
              <a:t>Перетворення Румунії на сировинну базу Німеччини;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b="1" dirty="0">
                <a:latin typeface="Courier New" pitchFamily="49" charset="0"/>
                <a:cs typeface="Courier New" pitchFamily="49" charset="0"/>
              </a:rPr>
              <a:t>Встановлення Німеччиною контролю над економікою Румунії;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b="1" dirty="0">
                <a:latin typeface="Courier New" pitchFamily="49" charset="0"/>
                <a:cs typeface="Courier New" pitchFamily="49" charset="0"/>
              </a:rPr>
              <a:t>Приєднання Румунії до Антикомінтернівського пакту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uk-UA" sz="2400" b="1" dirty="0">
                <a:latin typeface="Courier New" pitchFamily="49" charset="0"/>
                <a:cs typeface="Courier New" pitchFamily="49" charset="0"/>
              </a:rPr>
              <a:t>Вступ у Другу світову війну на боці Німеччини.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1600" b="1" dirty="0">
              <a:latin typeface="Courier New" pitchFamily="49" charset="0"/>
              <a:cs typeface="Courier New" pitchFamily="49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uk-UA" sz="1600" b="1" dirty="0">
              <a:latin typeface="Courier New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Закріплення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/>
              <a:t>1.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територіальні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в </a:t>
            </a:r>
            <a:r>
              <a:rPr lang="ru-RU" dirty="0" err="1"/>
              <a:t>Румунії</a:t>
            </a:r>
            <a:r>
              <a:rPr lang="ru-RU" dirty="0"/>
              <a:t> </a:t>
            </a:r>
            <a:r>
              <a:rPr lang="ru-RU" dirty="0" err="1"/>
              <a:t>сталися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 smtClean="0"/>
              <a:t>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2.Які економічні реформи були проведені в Румунії у міжвоєнний період?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3. Які політичні реформи відбулися в Румунії в середині 20-х років?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4. Чому відбувається посилення правих партій в Румунії? </a:t>
            </a:r>
            <a:endParaRPr lang="ru-RU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5.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риси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притаманні</a:t>
            </a:r>
            <a:r>
              <a:rPr lang="ru-RU" dirty="0"/>
              <a:t> </a:t>
            </a:r>
            <a:r>
              <a:rPr lang="ru-RU" dirty="0" err="1"/>
              <a:t>режимові</a:t>
            </a:r>
            <a:r>
              <a:rPr lang="ru-RU" dirty="0"/>
              <a:t> </a:t>
            </a:r>
            <a:r>
              <a:rPr lang="ru-RU" dirty="0" err="1"/>
              <a:t>Антонеску</a:t>
            </a:r>
            <a:r>
              <a:rPr lang="ru-RU" dirty="0" smtClean="0"/>
              <a:t>?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/>
              <a:t>6.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скористалася</a:t>
            </a:r>
            <a:r>
              <a:rPr lang="ru-RU" dirty="0"/>
              <a:t> </a:t>
            </a:r>
            <a:r>
              <a:rPr lang="ru-RU" dirty="0" err="1"/>
              <a:t>Румунія</a:t>
            </a:r>
            <a:r>
              <a:rPr lang="ru-RU" dirty="0"/>
              <a:t> </a:t>
            </a:r>
            <a:r>
              <a:rPr lang="ru-RU" dirty="0" err="1"/>
              <a:t>сприятливим</a:t>
            </a:r>
            <a:r>
              <a:rPr lang="ru-RU" dirty="0"/>
              <a:t> </a:t>
            </a:r>
            <a:r>
              <a:rPr lang="ru-RU" dirty="0" err="1"/>
              <a:t>історичним</a:t>
            </a:r>
            <a:r>
              <a:rPr lang="ru-RU" dirty="0"/>
              <a:t> шансом для </a:t>
            </a:r>
            <a:r>
              <a:rPr lang="ru-RU" dirty="0" err="1"/>
              <a:t>модернізації</a:t>
            </a:r>
            <a:r>
              <a:rPr lang="ru-RU" dirty="0"/>
              <a:t>? Свою точку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обгрунтуйте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План уроку</a:t>
            </a:r>
            <a:endParaRPr lang="ru-RU" dirty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mtClean="0"/>
              <a:t>Становище країни після Першої світової війни.</a:t>
            </a:r>
          </a:p>
          <a:p>
            <a:r>
              <a:rPr lang="ru-RU" smtClean="0"/>
              <a:t>Формування території післявоєнної Румунії.</a:t>
            </a:r>
          </a:p>
          <a:p>
            <a:r>
              <a:rPr lang="ru-RU" smtClean="0"/>
              <a:t>Внутрішньополітичне становище країни</a:t>
            </a:r>
          </a:p>
          <a:p>
            <a:r>
              <a:rPr lang="ru-RU" smtClean="0"/>
              <a:t>Встановлення режиму Й. Антонеску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Опорні поняття і дати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6000" b="1" dirty="0" smtClean="0"/>
              <a:t>Опорні поняття: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5000" b="1" dirty="0" smtClean="0"/>
              <a:t>Авторитарний режим;</a:t>
            </a:r>
            <a:endParaRPr lang="ru-RU" sz="50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13350"/>
          </a:xfrm>
        </p:spPr>
        <p:txBody>
          <a:bodyPr>
            <a:normAutofit fontScale="40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uk-UA" sz="6000" b="1" dirty="0" smtClean="0"/>
              <a:t>Опорні дати: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500" b="1" dirty="0"/>
              <a:t>1918 р. </a:t>
            </a:r>
            <a:r>
              <a:rPr lang="ru-RU" sz="4500" b="1" dirty="0" smtClean="0"/>
              <a:t>-  </a:t>
            </a:r>
            <a:r>
              <a:rPr lang="ru-RU" sz="4500" b="1" dirty="0" err="1"/>
              <a:t>п</a:t>
            </a:r>
            <a:r>
              <a:rPr lang="ru-RU" sz="4500" b="1" dirty="0" err="1" smtClean="0"/>
              <a:t>риєднання</a:t>
            </a:r>
            <a:r>
              <a:rPr lang="ru-RU" sz="4500" b="1" dirty="0" smtClean="0"/>
              <a:t> </a:t>
            </a:r>
            <a:r>
              <a:rPr lang="ru-RU" sz="4500" b="1" dirty="0" err="1"/>
              <a:t>Румунією</a:t>
            </a:r>
            <a:r>
              <a:rPr lang="ru-RU" sz="4500" b="1" dirty="0"/>
              <a:t> </a:t>
            </a:r>
            <a:r>
              <a:rPr lang="ru-RU" sz="4500" b="1" dirty="0" err="1"/>
              <a:t>Бессарабії</a:t>
            </a:r>
            <a:r>
              <a:rPr lang="ru-RU" sz="4500" b="1" dirty="0"/>
              <a:t> та </a:t>
            </a:r>
            <a:r>
              <a:rPr lang="ru-RU" sz="4500" b="1" dirty="0" err="1"/>
              <a:t>Північної</a:t>
            </a:r>
            <a:r>
              <a:rPr lang="ru-RU" sz="4500" b="1" dirty="0"/>
              <a:t> </a:t>
            </a:r>
            <a:r>
              <a:rPr lang="ru-RU" sz="4500" b="1" dirty="0" err="1"/>
              <a:t>Буковини</a:t>
            </a:r>
            <a:r>
              <a:rPr lang="ru-RU" sz="4500" b="1" dirty="0" smtClean="0"/>
              <a:t>.</a:t>
            </a:r>
            <a:endParaRPr lang="ru-RU" sz="45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500" b="1" dirty="0" smtClean="0"/>
              <a:t>10 </a:t>
            </a:r>
            <a:r>
              <a:rPr lang="ru-RU" sz="4500" b="1" dirty="0"/>
              <a:t>лютого 1938 р. – </a:t>
            </a:r>
            <a:r>
              <a:rPr lang="ru-RU" sz="4500" b="1" dirty="0" err="1"/>
              <a:t>встановлення</a:t>
            </a:r>
            <a:r>
              <a:rPr lang="ru-RU" sz="4500" b="1" dirty="0"/>
              <a:t> </a:t>
            </a:r>
            <a:r>
              <a:rPr lang="ru-RU" sz="4500" b="1" dirty="0" err="1"/>
              <a:t>королівської</a:t>
            </a:r>
            <a:r>
              <a:rPr lang="ru-RU" sz="4500" b="1" dirty="0"/>
              <a:t> </a:t>
            </a:r>
            <a:r>
              <a:rPr lang="ru-RU" sz="4500" b="1" dirty="0" err="1"/>
              <a:t>диктатури</a:t>
            </a:r>
            <a:r>
              <a:rPr lang="ru-RU" sz="4500" b="1" dirty="0"/>
              <a:t> </a:t>
            </a:r>
            <a:r>
              <a:rPr lang="ru-RU" sz="4500" b="1" dirty="0" err="1"/>
              <a:t>Кароля</a:t>
            </a:r>
            <a:r>
              <a:rPr lang="ru-RU" sz="4500" b="1" dirty="0"/>
              <a:t> ІІ</a:t>
            </a:r>
            <a:r>
              <a:rPr lang="ru-RU" sz="4500" b="1" dirty="0" smtClean="0"/>
              <a:t>.</a:t>
            </a:r>
            <a:endParaRPr lang="ru-RU" sz="45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500" b="1" dirty="0"/>
              <a:t>1940 р. </a:t>
            </a:r>
            <a:r>
              <a:rPr lang="ru-RU" sz="4500" b="1" dirty="0" smtClean="0"/>
              <a:t>-  </a:t>
            </a:r>
            <a:r>
              <a:rPr lang="ru-RU" sz="4500" b="1" dirty="0" err="1"/>
              <a:t>п</a:t>
            </a:r>
            <a:r>
              <a:rPr lang="ru-RU" sz="4500" b="1" dirty="0" err="1" smtClean="0"/>
              <a:t>риєднання</a:t>
            </a:r>
            <a:r>
              <a:rPr lang="ru-RU" sz="4500" b="1" dirty="0" smtClean="0"/>
              <a:t> </a:t>
            </a:r>
            <a:r>
              <a:rPr lang="ru-RU" sz="4500" b="1" dirty="0"/>
              <a:t>до СРСР </a:t>
            </a:r>
            <a:r>
              <a:rPr lang="ru-RU" sz="4500" b="1" dirty="0" err="1"/>
              <a:t>Бессарабії</a:t>
            </a:r>
            <a:r>
              <a:rPr lang="ru-RU" sz="4500" b="1" dirty="0"/>
              <a:t> та </a:t>
            </a:r>
            <a:r>
              <a:rPr lang="ru-RU" sz="4500" b="1" dirty="0" err="1"/>
              <a:t>Північної</a:t>
            </a:r>
            <a:r>
              <a:rPr lang="ru-RU" sz="4500" b="1" dirty="0"/>
              <a:t> </a:t>
            </a:r>
            <a:r>
              <a:rPr lang="ru-RU" sz="4500" b="1" dirty="0" err="1"/>
              <a:t>Буковини</a:t>
            </a:r>
            <a:r>
              <a:rPr lang="ru-RU" sz="4500" b="1" dirty="0"/>
              <a:t>; до </a:t>
            </a:r>
            <a:r>
              <a:rPr lang="ru-RU" sz="4500" b="1" dirty="0" err="1"/>
              <a:t>Угорщини</a:t>
            </a:r>
            <a:r>
              <a:rPr lang="ru-RU" sz="4500" b="1" dirty="0"/>
              <a:t> – </a:t>
            </a:r>
            <a:r>
              <a:rPr lang="ru-RU" sz="4500" b="1" dirty="0" err="1"/>
              <a:t>Північної</a:t>
            </a:r>
            <a:r>
              <a:rPr lang="ru-RU" sz="4500" b="1" dirty="0"/>
              <a:t> </a:t>
            </a:r>
            <a:r>
              <a:rPr lang="ru-RU" sz="4500" b="1" dirty="0" err="1"/>
              <a:t>частини</a:t>
            </a:r>
            <a:r>
              <a:rPr lang="ru-RU" sz="4500" b="1" dirty="0"/>
              <a:t> </a:t>
            </a:r>
            <a:r>
              <a:rPr lang="ru-RU" sz="4500" b="1" dirty="0" err="1"/>
              <a:t>Трансильванії</a:t>
            </a:r>
            <a:r>
              <a:rPr lang="ru-RU" sz="4500" b="1" dirty="0"/>
              <a:t>; до </a:t>
            </a:r>
            <a:r>
              <a:rPr lang="ru-RU" sz="4500" b="1" dirty="0" err="1"/>
              <a:t>Болгарії</a:t>
            </a:r>
            <a:r>
              <a:rPr lang="ru-RU" sz="4500" b="1" dirty="0"/>
              <a:t> – </a:t>
            </a:r>
            <a:r>
              <a:rPr lang="ru-RU" sz="4500" b="1" dirty="0" err="1"/>
              <a:t>Південної</a:t>
            </a:r>
            <a:r>
              <a:rPr lang="ru-RU" sz="4500" b="1" dirty="0"/>
              <a:t> </a:t>
            </a:r>
            <a:r>
              <a:rPr lang="ru-RU" sz="4500" b="1" dirty="0" err="1"/>
              <a:t>Добруджи</a:t>
            </a:r>
            <a:r>
              <a:rPr lang="ru-RU" sz="4500" b="1" dirty="0" smtClean="0"/>
              <a:t>.</a:t>
            </a:r>
            <a:endParaRPr lang="ru-RU" sz="4500" b="1" dirty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4500" b="1" dirty="0"/>
              <a:t>1940-1944 </a:t>
            </a:r>
            <a:r>
              <a:rPr lang="ru-RU" sz="4500" b="1" dirty="0" err="1"/>
              <a:t>рр</a:t>
            </a:r>
            <a:r>
              <a:rPr lang="ru-RU" sz="4500" b="1" dirty="0"/>
              <a:t>. – диктатура </a:t>
            </a:r>
            <a:r>
              <a:rPr lang="ru-RU" sz="4500" b="1" dirty="0" err="1"/>
              <a:t>Й.Антонеску</a:t>
            </a:r>
            <a:r>
              <a:rPr lang="ru-RU" sz="4500" b="1" dirty="0"/>
              <a:t> в </a:t>
            </a:r>
            <a:r>
              <a:rPr lang="ru-RU" sz="4500" b="1" dirty="0" err="1"/>
              <a:t>Румунії</a:t>
            </a:r>
            <a:r>
              <a:rPr lang="ru-RU" sz="4500" b="1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Проблемне завдання</a:t>
            </a:r>
            <a:endParaRPr lang="ru-RU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Чи скористалася Румунія сприятливим історичним шансом для модернізації? Свою точку зору обгрунтуйте.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Становище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 err="1" smtClean="0"/>
              <a:t>Війна</a:t>
            </a:r>
            <a:r>
              <a:rPr lang="ru-RU" dirty="0" smtClean="0"/>
              <a:t> </a:t>
            </a:r>
            <a:r>
              <a:rPr lang="ru-RU" dirty="0"/>
              <a:t>не принесла </a:t>
            </a:r>
            <a:r>
              <a:rPr lang="ru-RU" dirty="0" err="1"/>
              <a:t>Румунії</a:t>
            </a:r>
            <a:r>
              <a:rPr lang="ru-RU" dirty="0"/>
              <a:t> </a:t>
            </a:r>
            <a:r>
              <a:rPr lang="ru-RU" dirty="0" err="1"/>
              <a:t>лаврів</a:t>
            </a:r>
            <a:r>
              <a:rPr lang="ru-RU" dirty="0"/>
              <a:t> </a:t>
            </a:r>
            <a:r>
              <a:rPr lang="ru-RU" dirty="0" err="1"/>
              <a:t>звитяжця</a:t>
            </a:r>
            <a:r>
              <a:rPr lang="ru-RU" dirty="0"/>
              <a:t>: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окуповано</a:t>
            </a:r>
            <a:r>
              <a:rPr lang="ru-RU" dirty="0"/>
              <a:t>,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погіршилося</a:t>
            </a:r>
            <a:r>
              <a:rPr lang="ru-RU" dirty="0"/>
              <a:t> </a:t>
            </a:r>
            <a:r>
              <a:rPr lang="ru-RU" dirty="0" err="1"/>
              <a:t>економічне</a:t>
            </a:r>
            <a:r>
              <a:rPr lang="ru-RU" dirty="0"/>
              <a:t> становище, </a:t>
            </a:r>
            <a:r>
              <a:rPr lang="ru-RU" dirty="0" err="1"/>
              <a:t>загострилися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суперечності</a:t>
            </a:r>
            <a:r>
              <a:rPr lang="ru-RU" dirty="0"/>
              <a:t>. </a:t>
            </a:r>
            <a:r>
              <a:rPr lang="ru-RU" dirty="0" err="1"/>
              <a:t>Нерозв'язаність</a:t>
            </a:r>
            <a:r>
              <a:rPr lang="ru-RU" dirty="0"/>
              <a:t> земельного </a:t>
            </a:r>
            <a:r>
              <a:rPr lang="ru-RU" dirty="0" err="1"/>
              <a:t>питання</a:t>
            </a:r>
            <a:r>
              <a:rPr lang="ru-RU" dirty="0"/>
              <a:t> негативно </a:t>
            </a:r>
            <a:r>
              <a:rPr lang="ru-RU" dirty="0" err="1"/>
              <a:t>позначалася</a:t>
            </a:r>
            <a:r>
              <a:rPr lang="ru-RU" dirty="0"/>
              <a:t> на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стабільності</a:t>
            </a:r>
            <a:r>
              <a:rPr lang="ru-RU" dirty="0"/>
              <a:t> та </a:t>
            </a:r>
            <a:r>
              <a:rPr lang="ru-RU" dirty="0" err="1"/>
              <a:t>економічному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основою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сільськогосподарське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. </a:t>
            </a:r>
            <a:r>
              <a:rPr lang="ru-RU" dirty="0" err="1"/>
              <a:t>Показовим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Румунії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80 %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жило в </a:t>
            </a:r>
            <a:r>
              <a:rPr lang="ru-RU" dirty="0" err="1"/>
              <a:t>сільській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dirty="0"/>
              <a:t>   </a:t>
            </a:r>
            <a:r>
              <a:rPr lang="ru-RU" dirty="0" err="1"/>
              <a:t>Повстання</a:t>
            </a:r>
            <a:r>
              <a:rPr lang="ru-RU" dirty="0"/>
              <a:t> </a:t>
            </a:r>
            <a:r>
              <a:rPr lang="ru-RU" dirty="0" err="1"/>
              <a:t>військових</a:t>
            </a:r>
            <a:r>
              <a:rPr lang="ru-RU" dirty="0"/>
              <a:t> </a:t>
            </a:r>
            <a:r>
              <a:rPr lang="ru-RU" dirty="0" err="1"/>
              <a:t>моряків</a:t>
            </a:r>
            <a:r>
              <a:rPr lang="ru-RU" dirty="0"/>
              <a:t> на початку 1918 р. </a:t>
            </a:r>
            <a:r>
              <a:rPr lang="ru-RU" dirty="0" err="1"/>
              <a:t>змусили</a:t>
            </a:r>
            <a:r>
              <a:rPr lang="ru-RU" dirty="0"/>
              <a:t> короля Фердинанда І </a:t>
            </a:r>
            <a:r>
              <a:rPr lang="ru-RU" dirty="0" err="1"/>
              <a:t>укласти</a:t>
            </a:r>
            <a:r>
              <a:rPr lang="ru-RU" dirty="0"/>
              <a:t> у </a:t>
            </a:r>
            <a:r>
              <a:rPr lang="ru-RU" dirty="0" err="1"/>
              <a:t>травні</a:t>
            </a:r>
            <a:r>
              <a:rPr lang="ru-RU" dirty="0"/>
              <a:t> того ж року </a:t>
            </a:r>
            <a:r>
              <a:rPr lang="ru-RU" dirty="0" err="1"/>
              <a:t>сепаратний</a:t>
            </a:r>
            <a:r>
              <a:rPr lang="ru-RU" dirty="0"/>
              <a:t> мир з </a:t>
            </a:r>
            <a:r>
              <a:rPr lang="ru-RU" dirty="0" err="1"/>
              <a:t>Німеччиною</a:t>
            </a:r>
            <a:r>
              <a:rPr lang="ru-RU" dirty="0"/>
              <a:t> та Австро-</a:t>
            </a:r>
            <a:r>
              <a:rPr lang="ru-RU" dirty="0" err="1"/>
              <a:t>Угорщиною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4600"/>
            <a:ext cx="67532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післявоєнної</a:t>
            </a:r>
            <a:r>
              <a:rPr lang="ru-RU" dirty="0"/>
              <a:t> </a:t>
            </a:r>
            <a:r>
              <a:rPr lang="ru-RU" dirty="0" err="1"/>
              <a:t>Румунії</a:t>
            </a:r>
            <a:endParaRPr lang="ru-RU" dirty="0"/>
          </a:p>
        </p:txBody>
      </p:sp>
      <p:cxnSp>
        <p:nvCxnSpPr>
          <p:cNvPr id="6" name="Пряма зі стрілкою 5"/>
          <p:cNvCxnSpPr/>
          <p:nvPr/>
        </p:nvCxnSpPr>
        <p:spPr>
          <a:xfrm flipV="1">
            <a:off x="4067175" y="3319463"/>
            <a:ext cx="865188" cy="14398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 flipH="1" flipV="1">
            <a:off x="3635375" y="2708275"/>
            <a:ext cx="431800" cy="205105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6875463" y="1412875"/>
            <a:ext cx="20891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latin typeface="Courier New" pitchFamily="49" charset="0"/>
                <a:cs typeface="Courier New" pitchFamily="49" charset="0"/>
              </a:rPr>
              <a:t>Протягом грудня 1917 – листопада 1918 року Румунія загарбала Бессарабію та Північну Буковину. </a:t>
            </a:r>
            <a:endParaRPr lang="ru-RU" sz="16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4600"/>
            <a:ext cx="6753225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післявоєнної</a:t>
            </a:r>
            <a:r>
              <a:rPr lang="ru-RU" dirty="0"/>
              <a:t> </a:t>
            </a:r>
            <a:r>
              <a:rPr lang="ru-RU" dirty="0" err="1"/>
              <a:t>Румунії</a:t>
            </a:r>
            <a:endParaRPr lang="ru-RU" dirty="0"/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6875463" y="1412875"/>
            <a:ext cx="208915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 b="1">
                <a:latin typeface="Courier New" pitchFamily="49" charset="0"/>
                <a:cs typeface="Courier New" pitchFamily="49" charset="0"/>
              </a:rPr>
              <a:t>В червні 1940 року Бессарабія та Північна Буковина відійшли до СРСР.</a:t>
            </a:r>
          </a:p>
          <a:p>
            <a:r>
              <a:rPr lang="uk-UA" sz="1600" b="1">
                <a:latin typeface="Courier New" pitchFamily="49" charset="0"/>
                <a:cs typeface="Courier New" pitchFamily="49" charset="0"/>
              </a:rPr>
              <a:t>У серпні 1940 р. північна частина  Трансільванії перейшла до Угорщини.</a:t>
            </a:r>
          </a:p>
          <a:p>
            <a:r>
              <a:rPr lang="uk-UA" sz="1600" b="1">
                <a:latin typeface="Courier New" pitchFamily="49" charset="0"/>
                <a:cs typeface="Courier New" pitchFamily="49" charset="0"/>
              </a:rPr>
              <a:t>У вересні 1940р. Південна Добруджа відійшла до Болгарії </a:t>
            </a:r>
            <a:endParaRPr lang="ru-RU" sz="16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4975"/>
            <a:ext cx="9144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900113" y="333375"/>
            <a:ext cx="7343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 b="1">
                <a:latin typeface="Courier New" pitchFamily="49" charset="0"/>
                <a:cs typeface="Courier New" pitchFamily="49" charset="0"/>
              </a:rPr>
              <a:t>Закон про адміністративний устрій ( 1925)</a:t>
            </a:r>
            <a:endParaRPr lang="ru-RU" sz="2800" b="1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FF0000"/>
      </a:dk1>
      <a:lt1>
        <a:srgbClr val="FFFF00"/>
      </a:lt1>
      <a:dk2>
        <a:srgbClr val="00B0F0"/>
      </a:dk2>
      <a:lt2>
        <a:srgbClr val="92D050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608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Times New Roman</vt:lpstr>
      <vt:lpstr>Arial</vt:lpstr>
      <vt:lpstr>Courier New</vt:lpstr>
      <vt:lpstr>Wingdings 2</vt:lpstr>
      <vt:lpstr>Wingdings</vt:lpstr>
      <vt:lpstr>Wingdings 3</vt:lpstr>
      <vt:lpstr>Calibri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Makas</cp:lastModifiedBy>
  <cp:revision>22</cp:revision>
  <dcterms:modified xsi:type="dcterms:W3CDTF">2012-04-23T13:50:27Z</dcterms:modified>
</cp:coreProperties>
</file>