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71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146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14.05.2014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14.05.2014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14.05.2014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14.05.2014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14.05.2014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14.05.2014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14.05.2014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14.05.2014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14.05.2014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14.05.2014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14.05.2014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14.05.2014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www.google.com.ua/url?sa=i&amp;rct=j&amp;q=&amp;esrc=s&amp;source=images&amp;cd=&amp;cad=rja&amp;uact=8&amp;docid=7VSptbdGk3dh0M&amp;tbnid=7mbJmOCZ0u4UiM:&amp;ved=0CAUQjRw&amp;url=http://www.tonnel.ru/?l=gzl&amp;uid=1044&amp;op=bio&amp;ei=36RzU-bTJuX-ygO8p4HACQ&amp;bvm=bv.66699033,d.bGQ&amp;psig=AFQjCNHWajmGcKUya21GfkbMdfgA6tivLw&amp;ust=1400174169978859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hyperlink" Target="http://www.google.com.ua/url?sa=i&amp;rct=j&amp;q=&amp;esrc=s&amp;source=images&amp;cd=&amp;cad=rja&amp;uact=8&amp;docid=kuAYbDUiJxiZtM&amp;tbnid=KACrCdnOsHrrvM:&amp;ved=0CAUQjRw&amp;url=http://lenta.ru/articles/2013/06/24/turkeyfinal/&amp;ei=4qtzU7H_F4z44QSF4YHQBw&amp;bvm=bv.66699033,d.bGQ&amp;psig=AFQjCNHWajmGcKUya21GfkbMdfgA6tivLw&amp;ust=1400174169978859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hyperlink" Target="http://uk.wikipedia.org/wiki/%D0%A4%D0%B0%D0%B9%D0%BB:Signature_of_Mustafa_Kemal_Atat%C3%BCrk.svg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hyperlink" Target="http://www.google.com.ua/url?sa=i&amp;rct=j&amp;q=&amp;esrc=s&amp;source=images&amp;cd=&amp;cad=rja&amp;uact=8&amp;docid=4uOCx7SaxxASrM&amp;tbnid=A0ioXZzQUJ5mWM:&amp;ved=0CAUQjRw&amp;url=http://post.kards.qip.ru/celebration/show/251/9464570/9/mustafa_kemal_atatjurk.htm&amp;ei=FK5zU-v9Juf04QS9mYDoDA&amp;bvm=bv.66699033,d.bGQ&amp;psig=AFQjCNHWajmGcKUya21GfkbMdfgA6tivLw&amp;ust=1400174169978859" TargetMode="Externa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www.google.com.ua/url?sa=i&amp;rct=j&amp;q=&amp;esrc=s&amp;source=images&amp;cd=&amp;cad=rja&amp;uact=8&amp;docid=boKQnRUOVvy87M&amp;tbnid=HSlUurlH6hkbzM:&amp;ved=0CAUQjRw&amp;url=http://geography.su/books/item/f00/s00/z0000007/st003.shtml&amp;ei=VqZzU4jzD8nnygPRioHYDg&amp;bvm=bv.66699033,d.bGQ&amp;psig=AFQjCNHWajmGcKUya21GfkbMdfgA6tivLw&amp;ust=1400174169978859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://uk.wikipedia.org/wiki/%D0%A4%D0%B0%D0%B9%D0%BB:%D0%9F%D1%83%D0%B1%D0%BB%D1%96%D1%87%D0%BD%D0%B0_%D0%B4%D0%B5%D0%BC%D0%BE%D0%BD%D1%81%D1%82%D1%80%D0%B0%D1%86%D1%96%D1%8F_%D0%A1%D1%82%D0%B0%D0%BC%D0%B1%D1%83%D0%BB_1908.JPG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uk.wikipedia.org/wiki/%D0%A4%D0%B0%D0%B9%D0%BB:Mustafa_Kemal_November_1918.png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hyperlink" Target="http://uk.wikipedia.org/wiki/%D0%A4%D0%B0%D0%B9%D0%BB:Mustafa_Kemal_Atat%C3%BCrk_(1918).jpg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hyperlink" Target="http://www.google.com.ua/url?sa=i&amp;rct=j&amp;q=&amp;esrc=s&amp;source=images&amp;cd=&amp;cad=rja&amp;uact=8&amp;docid=dmfgQkDdgShW0M&amp;tbnid=JjPXu7E8q2Tq0M:&amp;ved=0CAUQjRw&amp;url=http://www.taninfo.ru/guide/view?id=204&amp;ei=dapzU_OYKOzLywPxy4HYAQ&amp;bvm=bv.66699033,d.bGQ&amp;psig=AFQjCNHWajmGcKUya21GfkbMdfgA6tivLw&amp;ust=1400174169978859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hyperlink" Target="http://upload.wikimedia.org/wikipedia/commons/4/4f/Atat%C3%BCrk_with_his_signature.jpg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-171400"/>
            <a:ext cx="7772400" cy="1470025"/>
          </a:xfrm>
        </p:spPr>
        <p:txBody>
          <a:bodyPr/>
          <a:lstStyle/>
          <a:p>
            <a:r>
              <a:rPr lang="uk-UA" b="1" dirty="0" smtClean="0"/>
              <a:t>Мустафа Кемаль Ататюрк</a:t>
            </a:r>
            <a:endParaRPr lang="en-US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39552" y="4941168"/>
            <a:ext cx="8424936" cy="1752600"/>
          </a:xfrm>
        </p:spPr>
        <p:txBody>
          <a:bodyPr>
            <a:normAutofit fontScale="77500" lnSpcReduction="20000"/>
          </a:bodyPr>
          <a:lstStyle/>
          <a:p>
            <a:r>
              <a:rPr lang="uk-UA" b="1" dirty="0" smtClean="0">
                <a:solidFill>
                  <a:schemeClr val="tx1"/>
                </a:solidFill>
              </a:rPr>
              <a:t>Мустафа Кемаль Ататюрк</a:t>
            </a:r>
            <a:r>
              <a:rPr lang="uk-UA" dirty="0" smtClean="0">
                <a:solidFill>
                  <a:schemeClr val="tx1"/>
                </a:solidFill>
              </a:rPr>
              <a:t> (</a:t>
            </a:r>
            <a:r>
              <a:rPr lang="en-US" dirty="0" smtClean="0">
                <a:solidFill>
                  <a:schemeClr val="tx1"/>
                </a:solidFill>
              </a:rPr>
              <a:t>19 </a:t>
            </a:r>
            <a:r>
              <a:rPr lang="uk-UA" dirty="0" smtClean="0">
                <a:solidFill>
                  <a:schemeClr val="tx1"/>
                </a:solidFill>
              </a:rPr>
              <a:t>травня 1881р.-10 листопада 1938р.) — видатний державний і політичний діяч Туреччини, турецький генерал; перший президент Туреччини; лідер Турецької війни за незалежність проти поділу колишньої Османської імперії після 1-ї Світової війни.</a:t>
            </a:r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1026" name="Picture 2" descr="http://www.tonnel.ru/gzl/511147212_tonnel.gif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131840" y="1124744"/>
            <a:ext cx="2809875" cy="37433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 smtClean="0"/>
              <a:t>Суспільні зміни</a:t>
            </a:r>
            <a:endParaRPr lang="en-US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uk-UA" dirty="0" smtClean="0"/>
              <a:t>Надання жінкам рівних з чоловіками прав (1926-34 роки).</a:t>
            </a:r>
          </a:p>
          <a:p>
            <a:r>
              <a:rPr lang="uk-UA" dirty="0" smtClean="0"/>
              <a:t>Реформа головних уборів і одягу (25 листопада 1925 року).</a:t>
            </a:r>
          </a:p>
          <a:p>
            <a:r>
              <a:rPr lang="uk-UA" dirty="0" smtClean="0"/>
              <a:t>Заборона на діяльність релігійних осередків й орденів (30 листопада 1925 року).</a:t>
            </a:r>
          </a:p>
          <a:p>
            <a:r>
              <a:rPr lang="uk-UA" dirty="0" smtClean="0"/>
              <a:t>Закон про прізвища (21 червня 1934 року).</a:t>
            </a:r>
          </a:p>
          <a:p>
            <a:r>
              <a:rPr lang="uk-UA" dirty="0" smtClean="0"/>
              <a:t>Скасування приставок до імен у вигляді прізвиськ і звань (26 листопада 1934 року).</a:t>
            </a:r>
          </a:p>
          <a:p>
            <a:r>
              <a:rPr lang="uk-UA" dirty="0" smtClean="0"/>
              <a:t>Введення міжнародних систем часу, календаря і мір (1925-31 роки).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 smtClean="0"/>
              <a:t>Аграрна реформа</a:t>
            </a:r>
            <a:endParaRPr lang="en-US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484784"/>
            <a:ext cx="8291264" cy="2376264"/>
          </a:xfrm>
        </p:spPr>
        <p:txBody>
          <a:bodyPr>
            <a:normAutofit fontScale="70000" lnSpcReduction="20000"/>
          </a:bodyPr>
          <a:lstStyle/>
          <a:p>
            <a:r>
              <a:rPr lang="uk-UA" dirty="0" smtClean="0"/>
              <a:t>В аграрній політиці держава розподіляла серед безземельних і малоземельних селян націоналізовану державну, </a:t>
            </a:r>
            <a:r>
              <a:rPr lang="uk-UA" dirty="0" err="1" smtClean="0"/>
              <a:t>вакуфну</a:t>
            </a:r>
            <a:r>
              <a:rPr lang="uk-UA" dirty="0" smtClean="0"/>
              <a:t> власності, а також землі християн, що померли або залишили Туреччину. Після курдського повстання шейха </a:t>
            </a:r>
            <a:r>
              <a:rPr lang="uk-UA" dirty="0" err="1" smtClean="0"/>
              <a:t>Саїда</a:t>
            </a:r>
            <a:r>
              <a:rPr lang="uk-UA" dirty="0" smtClean="0"/>
              <a:t> були прийняті закони про скасування натурального податку </a:t>
            </a:r>
            <a:r>
              <a:rPr lang="uk-UA" dirty="0" err="1" smtClean="0"/>
              <a:t>ашариту</a:t>
            </a:r>
            <a:r>
              <a:rPr lang="uk-UA" dirty="0" smtClean="0"/>
              <a:t> та ліквідації іноземної тютюнової фірми «</a:t>
            </a:r>
            <a:r>
              <a:rPr lang="uk-UA" dirty="0" err="1" smtClean="0"/>
              <a:t>Режі</a:t>
            </a:r>
            <a:r>
              <a:rPr lang="uk-UA" dirty="0" smtClean="0"/>
              <a:t>» (1925). Держава заохочувала створення сільськогосподарських кооперативів.</a:t>
            </a:r>
            <a:endParaRPr lang="en-US" dirty="0"/>
          </a:p>
        </p:txBody>
      </p:sp>
      <p:pic>
        <p:nvPicPr>
          <p:cNvPr id="21506" name="Picture 2" descr="http://icdn.lenta.ru/images/2013/06/23/14/20130623145617177/detail_07223a86066733d025fb674560b69095.jp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339752" y="3717032"/>
            <a:ext cx="4392488" cy="292584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 smtClean="0"/>
              <a:t>Економічні реформи</a:t>
            </a:r>
            <a:endParaRPr lang="en-US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uk-UA" dirty="0" smtClean="0"/>
              <a:t>Скасування системи </a:t>
            </a:r>
            <a:r>
              <a:rPr lang="uk-UA" dirty="0" err="1" smtClean="0"/>
              <a:t>ашарит</a:t>
            </a:r>
            <a:r>
              <a:rPr lang="uk-UA" dirty="0" smtClean="0"/>
              <a:t> (застарілого оподаткування сільського господарства).</a:t>
            </a:r>
          </a:p>
          <a:p>
            <a:r>
              <a:rPr lang="uk-UA" dirty="0" smtClean="0"/>
              <a:t>Заохочення приватного підприємництва в сільському господарстві.</a:t>
            </a:r>
          </a:p>
          <a:p>
            <a:r>
              <a:rPr lang="uk-UA" dirty="0" smtClean="0"/>
              <a:t>Створення зразкових сільськогосподарських підприємств.</a:t>
            </a:r>
          </a:p>
          <a:p>
            <a:r>
              <a:rPr lang="uk-UA" dirty="0" smtClean="0"/>
              <a:t>Видання Закону про промисловість і створення промислових підприємств.</a:t>
            </a:r>
          </a:p>
          <a:p>
            <a:r>
              <a:rPr lang="uk-UA" dirty="0" smtClean="0"/>
              <a:t>Прийняття 1-го і 2-го планів індустріального розвитку (1933-37 роки), будівництво доріг на території всієї країни.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 smtClean="0"/>
              <a:t>Мовна реформа</a:t>
            </a:r>
            <a:endParaRPr lang="en-US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3556992"/>
          </a:xfrm>
        </p:spPr>
        <p:txBody>
          <a:bodyPr>
            <a:normAutofit fontScale="85000" lnSpcReduction="20000"/>
          </a:bodyPr>
          <a:lstStyle/>
          <a:p>
            <a:r>
              <a:rPr lang="uk-UA" dirty="0" smtClean="0"/>
              <a:t>В 1920 турецька мова містила лише 20 відсотків слів тюркського походження. Внаслідок проведеної Ататюрком мовної реформи, 1980 року в турецькій мові залишилося 10 відсотків слів іншомовного походження. Розвиток йшов шляхом відновлення давно забутих слів, осучаснення їх і навіть надання нового змісту. Реформа включала також перехід з арабського письма, яке погано підходило для відображення турецької фонетики, на латинську абетку.</a:t>
            </a:r>
            <a:endParaRPr lang="en-US" dirty="0"/>
          </a:p>
        </p:txBody>
      </p:sp>
      <p:pic>
        <p:nvPicPr>
          <p:cNvPr id="23554" name="Picture 2" descr="Signature of Mustafa Kemal Atatürk.sv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436096" y="5157192"/>
            <a:ext cx="2938636" cy="1061176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6156176" y="6309320"/>
            <a:ext cx="193995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dirty="0" smtClean="0"/>
              <a:t>Особистий підпис</a:t>
            </a:r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 smtClean="0"/>
              <a:t>Освіта</a:t>
            </a:r>
            <a:endParaRPr lang="en-US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 smtClean="0"/>
              <a:t>Об'єднання всіх органів освіти під єдиним керівництвом (3 березня 1924 року).</a:t>
            </a:r>
          </a:p>
          <a:p>
            <a:r>
              <a:rPr lang="uk-UA" dirty="0" smtClean="0"/>
              <a:t>Прийняття нового турецького алфавіту</a:t>
            </a:r>
          </a:p>
          <a:p>
            <a:r>
              <a:rPr lang="uk-UA" dirty="0" smtClean="0"/>
              <a:t>Установа Турецького лінгвістичного та Турецького історичного товариств.</a:t>
            </a:r>
          </a:p>
          <a:p>
            <a:r>
              <a:rPr lang="uk-UA" dirty="0" smtClean="0"/>
              <a:t>Впорядкування університетської освіти (31 травня 1933 року).</a:t>
            </a:r>
          </a:p>
          <a:p>
            <a:r>
              <a:rPr lang="uk-UA" dirty="0" smtClean="0"/>
              <a:t>Нововведення у сфері витончених мистецтв.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3861048"/>
            <a:ext cx="8229600" cy="2664296"/>
          </a:xfrm>
        </p:spPr>
        <p:txBody>
          <a:bodyPr>
            <a:normAutofit fontScale="62500" lnSpcReduction="20000"/>
          </a:bodyPr>
          <a:lstStyle/>
          <a:p>
            <a:r>
              <a:rPr lang="uk-UA" dirty="0" smtClean="0"/>
              <a:t>Ататюрк двічі, 24 квітня 1920 і 13 серпня 1923 року, обирався на пост спікера </a:t>
            </a:r>
            <a:r>
              <a:rPr lang="uk-UA" dirty="0" smtClean="0"/>
              <a:t>ВНЗТ</a:t>
            </a:r>
            <a:r>
              <a:rPr lang="uk-UA" b="1" dirty="0" smtClean="0"/>
              <a:t> </a:t>
            </a:r>
            <a:r>
              <a:rPr lang="uk-UA" dirty="0" smtClean="0"/>
              <a:t>(Великі національні збори Туреччини).</a:t>
            </a:r>
            <a:r>
              <a:rPr lang="uk-UA" b="1" dirty="0" smtClean="0"/>
              <a:t> </a:t>
            </a:r>
            <a:r>
              <a:rPr lang="uk-UA" dirty="0" smtClean="0"/>
              <a:t>Цей пост поєднував у собі пости глав держави і уряду. 29 жовтня 1923 була проголошена республіка Туреччина, і Ататюрк був обраний першим її президентом. Відповідно до конституції, вибори президента країни проводилися раз на чотири роки, і Велике Національні Збори Туреччини обирало Ататюрка на цей пост в 1927, 1931 і 1935 роках. 24 листопада 1934 турецький парламент присвоїв йому прізвище «Ататюрк» («батько турків» або «великий турків», самі турки віддають перевагу другому варіанту перекладу).</a:t>
            </a:r>
            <a:endParaRPr lang="en-US" dirty="0"/>
          </a:p>
        </p:txBody>
      </p:sp>
      <p:pic>
        <p:nvPicPr>
          <p:cNvPr id="27650" name="Picture 2" descr="http://post.kards.qip.ru/images/postcard/fa/6a/9464570.jp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411760" y="332656"/>
            <a:ext cx="4464496" cy="305686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Висновок </a:t>
            </a:r>
            <a:endParaRPr lang="en-US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uk-UA" dirty="0" smtClean="0"/>
              <a:t>Мустафа Кемаль Ататюрк </a:t>
            </a:r>
            <a:r>
              <a:rPr lang="uk-UA" dirty="0" err="1" smtClean="0"/>
              <a:t>–засновник</a:t>
            </a:r>
            <a:r>
              <a:rPr lang="uk-UA" dirty="0" smtClean="0"/>
              <a:t> Турецької держави </a:t>
            </a:r>
            <a:r>
              <a:rPr lang="uk-UA" dirty="0" err="1" smtClean="0"/>
              <a:t>.Він</a:t>
            </a:r>
            <a:r>
              <a:rPr lang="uk-UA" dirty="0" smtClean="0"/>
              <a:t> створив сучасну турецьку армію,створив нову форму правління ,де саме  армія є гарантом </a:t>
            </a:r>
            <a:r>
              <a:rPr lang="uk-UA" dirty="0" err="1" smtClean="0"/>
              <a:t>демократії.Провів</a:t>
            </a:r>
            <a:r>
              <a:rPr lang="uk-UA" dirty="0" smtClean="0"/>
              <a:t> реформи , які перетворили стару,корумповану та недійову Туреччину на європейську країну ,що прогресувала швидкими темпами.</a:t>
            </a:r>
          </a:p>
          <a:p>
            <a:r>
              <a:rPr lang="uk-UA" dirty="0" smtClean="0"/>
              <a:t>Стільки скільки він зробив для своєї країні , мабуть , ніхто  іще в історії держави не зробив.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 smtClean="0"/>
              <a:t>Походження, дитинство і освіта</a:t>
            </a:r>
            <a:endParaRPr lang="en-US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1484784"/>
            <a:ext cx="4762872" cy="4525963"/>
          </a:xfrm>
        </p:spPr>
        <p:txBody>
          <a:bodyPr>
            <a:normAutofit fontScale="77500" lnSpcReduction="20000"/>
          </a:bodyPr>
          <a:lstStyle/>
          <a:p>
            <a:r>
              <a:rPr lang="uk-UA" dirty="0" smtClean="0"/>
              <a:t>Народився в 1881 у кварталі </a:t>
            </a:r>
            <a:r>
              <a:rPr lang="uk-UA" dirty="0" err="1" smtClean="0"/>
              <a:t>Ходжакасим</a:t>
            </a:r>
            <a:r>
              <a:rPr lang="uk-UA" dirty="0" smtClean="0"/>
              <a:t> оттоманського міста Салоніки (нині Греція) в сім'ї дрібного лісоторговця.</a:t>
            </a:r>
          </a:p>
          <a:p>
            <a:r>
              <a:rPr lang="uk-UA" dirty="0" smtClean="0"/>
              <a:t>Вчився на офіцера в (1896–1899), у середньому військовому училищі в Монастирі (нині </a:t>
            </a:r>
            <a:r>
              <a:rPr lang="uk-UA" dirty="0" err="1" smtClean="0"/>
              <a:t>Бітола</a:t>
            </a:r>
            <a:r>
              <a:rPr lang="uk-UA" dirty="0" smtClean="0"/>
              <a:t>,Македонія). 1902 закінчив Стамбульське військове училище у званні лейтенанта, продовжив навчання у Військовій академії і закінчив її 1905 року.</a:t>
            </a:r>
          </a:p>
          <a:p>
            <a:endParaRPr lang="en-US" dirty="0"/>
          </a:p>
        </p:txBody>
      </p:sp>
      <p:pic>
        <p:nvPicPr>
          <p:cNvPr id="14338" name="Picture 2" descr="http://geography.su/books/item/f00/s00/z0000007/pic/000001.jp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220072" y="1340768"/>
            <a:ext cx="3275062" cy="540798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 smtClean="0"/>
              <a:t>Початок служби. </a:t>
            </a:r>
            <a:r>
              <a:rPr lang="uk-UA" b="1" dirty="0" err="1" smtClean="0"/>
              <a:t>Младотурки</a:t>
            </a:r>
            <a:endParaRPr lang="en-US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1268760"/>
            <a:ext cx="8229600" cy="2116832"/>
          </a:xfrm>
        </p:spPr>
        <p:txBody>
          <a:bodyPr>
            <a:normAutofit fontScale="92500" lnSpcReduction="20000"/>
          </a:bodyPr>
          <a:lstStyle/>
          <a:p>
            <a:r>
              <a:rPr lang="uk-UA" dirty="0" smtClean="0"/>
              <a:t>Вже під час навчання в Салоніках Кемаль брав участь у революційних товариствах; після закінчення Академії приєднався до </a:t>
            </a:r>
            <a:r>
              <a:rPr lang="uk-UA" dirty="0" err="1" smtClean="0"/>
              <a:t>младотурків</a:t>
            </a:r>
            <a:r>
              <a:rPr lang="uk-UA" dirty="0" smtClean="0"/>
              <a:t>, брав участь у підготовці та проведенні Молодотурецької революції 1908;</a:t>
            </a:r>
          </a:p>
          <a:p>
            <a:endParaRPr lang="en-US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467544" y="6093296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uk-UA" i="1" dirty="0" smtClean="0"/>
              <a:t>Публічна демонстрація у районі </a:t>
            </a:r>
            <a:r>
              <a:rPr lang="uk-UA" i="1" dirty="0" err="1" smtClean="0"/>
              <a:t>Султанахмет</a:t>
            </a:r>
            <a:r>
              <a:rPr lang="uk-UA" i="1" dirty="0" smtClean="0"/>
              <a:t>, Стамбул, 1908</a:t>
            </a:r>
            <a:endParaRPr lang="en-US" dirty="0"/>
          </a:p>
        </p:txBody>
      </p:sp>
      <p:pic>
        <p:nvPicPr>
          <p:cNvPr id="15362" name="Picture 2" descr="http://upload.wikimedia.org/wikipedia/uk/thumb/7/71/%D0%9F%D1%83%D0%B1%D0%BB%D1%96%D1%87%D0%BD%D0%B0_%D0%B4%D0%B5%D0%BC%D0%BE%D0%BD%D1%81%D1%82%D1%80%D0%B0%D1%86%D1%96%D1%8F_%D0%A1%D1%82%D0%B0%D0%BC%D0%B1%D1%83%D0%BB_1908.JPG/300px-%D0%9F%D1%83%D0%B1%D0%BB%D1%96%D1%87%D0%BD%D0%B0_%D0%B4%D0%B5%D0%BC%D0%BE%D0%BD%D1%81%D1%82%D1%80%D0%B0%D1%86%D1%96%D1%8F_%D0%A1%D1%82%D0%B0%D0%BC%D0%B1%D1%83%D0%BB_1908.JP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9552" y="3212976"/>
            <a:ext cx="3744416" cy="2820793"/>
          </a:xfrm>
          <a:prstGeom prst="rect">
            <a:avLst/>
          </a:prstGeom>
          <a:noFill/>
        </p:spPr>
      </p:pic>
      <p:sp>
        <p:nvSpPr>
          <p:cNvPr id="6" name="Прямоугольник 5"/>
          <p:cNvSpPr/>
          <p:nvPr/>
        </p:nvSpPr>
        <p:spPr>
          <a:xfrm>
            <a:off x="4355976" y="4221088"/>
            <a:ext cx="4572000" cy="1477328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uk-UA" b="1" dirty="0" err="1" smtClean="0"/>
              <a:t>Молодотуре́цька</a:t>
            </a:r>
            <a:r>
              <a:rPr lang="uk-UA" b="1" dirty="0" smtClean="0"/>
              <a:t> </a:t>
            </a:r>
            <a:r>
              <a:rPr lang="uk-UA" b="1" dirty="0" err="1" smtClean="0"/>
              <a:t>револю́ція</a:t>
            </a:r>
            <a:r>
              <a:rPr lang="uk-UA" dirty="0" smtClean="0"/>
              <a:t> — революція 1908р. в Туреччині, що мала на меті повалення деспотичного режиму султана </a:t>
            </a:r>
            <a:r>
              <a:rPr lang="uk-UA" dirty="0" err="1" smtClean="0"/>
              <a:t>Абдула-Гаміда</a:t>
            </a:r>
            <a:r>
              <a:rPr lang="uk-UA" dirty="0" smtClean="0"/>
              <a:t> II, введення конституційного ладу.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260648"/>
            <a:ext cx="8229600" cy="4525963"/>
          </a:xfrm>
        </p:spPr>
        <p:txBody>
          <a:bodyPr/>
          <a:lstStyle/>
          <a:p>
            <a:r>
              <a:rPr lang="uk-UA" dirty="0" smtClean="0"/>
              <a:t>Був на фронтах </a:t>
            </a:r>
            <a:r>
              <a:rPr lang="uk-UA" dirty="0" err="1" smtClean="0"/>
              <a:t>італо-турецької</a:t>
            </a:r>
            <a:r>
              <a:rPr lang="uk-UA" dirty="0" smtClean="0"/>
              <a:t> (1911–1912 роки), другої Балканської та Першої світової війн, де за вмілі командирські якості отримав титул «паша».</a:t>
            </a:r>
            <a:endParaRPr lang="en-US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2555776" y="6309320"/>
            <a:ext cx="313508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dirty="0" smtClean="0"/>
              <a:t>Мустафа Кемаль паша, 1918 р</a:t>
            </a:r>
            <a:endParaRPr lang="en-US" dirty="0"/>
          </a:p>
        </p:txBody>
      </p:sp>
      <p:pic>
        <p:nvPicPr>
          <p:cNvPr id="16386" name="Picture 2" descr="http://upload.wikimedia.org/wikipedia/commons/thumb/5/50/Mustafa_Kemal_November_1918.png/250px-Mustafa_Kemal_November_1918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699792" y="2276872"/>
            <a:ext cx="2669282" cy="410001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 smtClean="0"/>
              <a:t>Кемаль у Першій світовій війні</a:t>
            </a:r>
            <a:endParaRPr lang="en-US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628800"/>
            <a:ext cx="5292080" cy="4680520"/>
          </a:xfrm>
        </p:spPr>
        <p:txBody>
          <a:bodyPr>
            <a:normAutofit fontScale="70000" lnSpcReduction="20000"/>
          </a:bodyPr>
          <a:lstStyle/>
          <a:p>
            <a:r>
              <a:rPr lang="uk-UA" dirty="0" smtClean="0"/>
              <a:t>На початку Першої світової війни Мустафа Кемаль успішно командував турецькими військами у битві за </a:t>
            </a:r>
            <a:r>
              <a:rPr lang="uk-UA" dirty="0" err="1" smtClean="0"/>
              <a:t>Чанаккале</a:t>
            </a:r>
            <a:r>
              <a:rPr lang="uk-UA" dirty="0" smtClean="0"/>
              <a:t>. (За перемогу Мустафа Кемаль був підвищений до звання полковника)</a:t>
            </a:r>
          </a:p>
          <a:p>
            <a:r>
              <a:rPr lang="uk-UA" dirty="0" smtClean="0"/>
              <a:t>Наступними були перемога при </a:t>
            </a:r>
            <a:r>
              <a:rPr lang="uk-UA" dirty="0" err="1" smtClean="0"/>
              <a:t>Кіречтепе</a:t>
            </a:r>
            <a:r>
              <a:rPr lang="uk-UA" dirty="0" smtClean="0"/>
              <a:t> (17 серпня) і друга перемога при </a:t>
            </a:r>
            <a:r>
              <a:rPr lang="uk-UA" dirty="0" err="1" smtClean="0"/>
              <a:t>Анафарталарі</a:t>
            </a:r>
            <a:r>
              <a:rPr lang="uk-UA" dirty="0" smtClean="0"/>
              <a:t> (21 серпня).</a:t>
            </a:r>
          </a:p>
          <a:p>
            <a:r>
              <a:rPr lang="uk-UA" dirty="0" smtClean="0"/>
              <a:t>Після битв за Дарданелли Мустафа Кемаль командував військами в Адріанополі і </a:t>
            </a:r>
            <a:r>
              <a:rPr lang="uk-UA" dirty="0" err="1" smtClean="0"/>
              <a:t>Діярбакирі</a:t>
            </a:r>
            <a:r>
              <a:rPr lang="uk-UA" dirty="0" smtClean="0"/>
              <a:t>. 1 квітня 1916 він був підвищений в дивізійні генерали (генерал-лейтенант) і призначений командувачем 2-ї армії .</a:t>
            </a:r>
            <a:endParaRPr lang="en-US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5292080" y="5661248"/>
            <a:ext cx="370790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dirty="0" smtClean="0"/>
              <a:t>Ататюрк, у той час командувач армією, (1918).</a:t>
            </a:r>
            <a:endParaRPr lang="en-US" dirty="0"/>
          </a:p>
        </p:txBody>
      </p:sp>
      <p:pic>
        <p:nvPicPr>
          <p:cNvPr id="17410" name="Picture 2" descr="http://upload.wikimedia.org/wikipedia/commons/thumb/a/a1/Mustafa_Kemal_Atat%C3%BCrk_%281918%29.jpg/220px-Mustafa_Kemal_Atat%C3%BCrk_%281918%29.jp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292080" y="1196752"/>
            <a:ext cx="2952328" cy="426745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476672"/>
            <a:ext cx="8229600" cy="5793507"/>
          </a:xfrm>
        </p:spPr>
        <p:txBody>
          <a:bodyPr>
            <a:normAutofit fontScale="85000" lnSpcReduction="10000"/>
          </a:bodyPr>
          <a:lstStyle/>
          <a:p>
            <a:r>
              <a:rPr lang="uk-UA" dirty="0" smtClean="0"/>
              <a:t>Після короткострокової служби в Дамаску і Халебі Мустафа Кемаль повернувся в Константинополь. Звідси разом з наслідним принцом </a:t>
            </a:r>
            <a:r>
              <a:rPr lang="uk-UA" dirty="0" err="1" smtClean="0"/>
              <a:t>Вахідеттіном</a:t>
            </a:r>
            <a:r>
              <a:rPr lang="uk-UA" dirty="0" smtClean="0"/>
              <a:t> ефенді відправився в Німеччину на лінію фронту для проведення інспекції. Після повернення з цієї поїздки серйозно захворів і був відправлений на лікування до Відня і Баден-Бадену.</a:t>
            </a:r>
          </a:p>
          <a:p>
            <a:r>
              <a:rPr lang="uk-UA" dirty="0" smtClean="0"/>
              <a:t>15 серпня 1918 повернувся в Халеб на посаді Командира 7-ою армією. Під його командуванням армія успішно оборонялася від атак англійських військ.</a:t>
            </a:r>
          </a:p>
          <a:p>
            <a:r>
              <a:rPr lang="uk-UA" dirty="0" smtClean="0"/>
              <a:t>Після розпуску цієї армії Мустафа Кемаль 13 листопада 1918 повернувся до Константинополя, де почав працювати в Міністерстві оборони.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404664"/>
            <a:ext cx="8229600" cy="2404864"/>
          </a:xfrm>
        </p:spPr>
        <p:txBody>
          <a:bodyPr>
            <a:normAutofit fontScale="77500" lnSpcReduction="20000"/>
          </a:bodyPr>
          <a:lstStyle/>
          <a:p>
            <a:r>
              <a:rPr lang="uk-UA" dirty="0" smtClean="0"/>
              <a:t>1919 — очолив національно-визвольний рух проти Антанти, що привів до проголошення Турецької республіки. 1921 сформував тимчасовий уряд в Анкарі. 1923 після проголошення республіки став її першим президентом; правив авторитарно, впроваджуючи реформи, що мали європеїзувати і модернізувати Туреччину. Дбав Ататюрк і про розвиток промисловості.</a:t>
            </a:r>
            <a:endParaRPr lang="en-US" dirty="0"/>
          </a:p>
        </p:txBody>
      </p:sp>
      <p:pic>
        <p:nvPicPr>
          <p:cNvPr id="19458" name="Picture 2" descr="http://www.taninfo.ru/uploads/images/2012/06/26/69d7859631fa651b94108d28e4e11c33_615crop.jp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75656" y="2852936"/>
            <a:ext cx="5848350" cy="371475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 smtClean="0"/>
              <a:t>Смерть</a:t>
            </a:r>
            <a:endParaRPr lang="en-US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3610744" cy="4525963"/>
          </a:xfrm>
        </p:spPr>
        <p:txBody>
          <a:bodyPr>
            <a:normAutofit fontScale="92500" lnSpcReduction="10000"/>
          </a:bodyPr>
          <a:lstStyle/>
          <a:p>
            <a:r>
              <a:rPr lang="uk-UA" dirty="0" smtClean="0"/>
              <a:t>10 листопада 1938 року від цирозу печінки, оскільки в останні роки свого життя зловживав алкоголем, що було пов'язане з важкими моральними навантаженнями.</a:t>
            </a:r>
            <a:endParaRPr lang="en-US" dirty="0"/>
          </a:p>
        </p:txBody>
      </p:sp>
      <p:pic>
        <p:nvPicPr>
          <p:cNvPr id="25602" name="Picture 2" descr="Файл:Atatürk with his signature.jp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932040" y="1196752"/>
            <a:ext cx="3995936" cy="531903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 smtClean="0"/>
              <a:t>Реформи</a:t>
            </a:r>
            <a:endParaRPr lang="en-US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uk-UA" b="1" dirty="0" smtClean="0"/>
              <a:t>Реформа владної вертикалі:</a:t>
            </a:r>
          </a:p>
          <a:p>
            <a:r>
              <a:rPr lang="uk-UA" dirty="0" smtClean="0"/>
              <a:t>Скасування султанату (1 листопада 1922 року).</a:t>
            </a:r>
          </a:p>
          <a:p>
            <a:r>
              <a:rPr lang="uk-UA" dirty="0" smtClean="0"/>
              <a:t>Створення Народної партії та встановлення однопартійної політичної системи (9 вересня 1923 року).</a:t>
            </a:r>
          </a:p>
          <a:p>
            <a:r>
              <a:rPr lang="uk-UA" dirty="0" smtClean="0"/>
              <a:t>Проголошення Республіки (29 жовтня 1923 року).</a:t>
            </a:r>
          </a:p>
          <a:p>
            <a:r>
              <a:rPr lang="uk-UA" dirty="0" smtClean="0"/>
              <a:t>Скасування халіфату (3 березня 1924 року).</a:t>
            </a:r>
          </a:p>
          <a:p>
            <a:r>
              <a:rPr lang="uk-UA" b="1" dirty="0" smtClean="0"/>
              <a:t>Перетворення в правовій сфері:</a:t>
            </a:r>
            <a:endParaRPr lang="uk-UA" dirty="0" smtClean="0"/>
          </a:p>
          <a:p>
            <a:r>
              <a:rPr lang="uk-UA" dirty="0" smtClean="0"/>
              <a:t>Скасування </a:t>
            </a:r>
            <a:r>
              <a:rPr lang="uk-UA" dirty="0" err="1" smtClean="0"/>
              <a:t>меджелле</a:t>
            </a:r>
            <a:r>
              <a:rPr lang="uk-UA" dirty="0" smtClean="0"/>
              <a:t> (зводу законів, що ґрунтуються на шаріаті) (1924 — 1937 роки).</a:t>
            </a:r>
          </a:p>
          <a:p>
            <a:r>
              <a:rPr lang="uk-UA" dirty="0" smtClean="0"/>
              <a:t>Прийняття нового Цивільного кодексу та інших законів, в результаті чого став можливим перехід на світську систему державного правління.</a:t>
            </a:r>
          </a:p>
          <a:p>
            <a:endParaRPr lang="uk-UA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54</TotalTime>
  <Words>881</Words>
  <Application>Microsoft Office PowerPoint</Application>
  <PresentationFormat>Экран (4:3)</PresentationFormat>
  <Paragraphs>59</Paragraphs>
  <Slides>16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Тема Office</vt:lpstr>
      <vt:lpstr>Мустафа Кемаль Ататюрк</vt:lpstr>
      <vt:lpstr>Походження, дитинство і освіта</vt:lpstr>
      <vt:lpstr>Початок служби. Младотурки</vt:lpstr>
      <vt:lpstr>Слайд 4</vt:lpstr>
      <vt:lpstr>Кемаль у Першій світовій війні</vt:lpstr>
      <vt:lpstr>Слайд 6</vt:lpstr>
      <vt:lpstr>Слайд 7</vt:lpstr>
      <vt:lpstr>Смерть</vt:lpstr>
      <vt:lpstr>Реформи</vt:lpstr>
      <vt:lpstr>Суспільні зміни</vt:lpstr>
      <vt:lpstr>Аграрна реформа</vt:lpstr>
      <vt:lpstr>Економічні реформи</vt:lpstr>
      <vt:lpstr>Мовна реформа</vt:lpstr>
      <vt:lpstr>Освіта</vt:lpstr>
      <vt:lpstr>Слайд 15</vt:lpstr>
      <vt:lpstr>Висновок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Мустафа Кемаль Ататюрк</dc:title>
  <dc:creator>Юрий</dc:creator>
  <cp:lastModifiedBy>Юрий</cp:lastModifiedBy>
  <cp:revision>8</cp:revision>
  <dcterms:created xsi:type="dcterms:W3CDTF">2014-05-14T17:13:18Z</dcterms:created>
  <dcterms:modified xsi:type="dcterms:W3CDTF">2014-05-14T18:18:28Z</dcterms:modified>
</cp:coreProperties>
</file>