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9" r:id="rId4"/>
    <p:sldId id="270" r:id="rId5"/>
    <p:sldId id="257" r:id="rId6"/>
    <p:sldId id="256" r:id="rId7"/>
    <p:sldId id="258" r:id="rId8"/>
    <p:sldId id="265" r:id="rId9"/>
    <p:sldId id="260" r:id="rId10"/>
    <p:sldId id="262" r:id="rId11"/>
    <p:sldId id="264" r:id="rId12"/>
    <p:sldId id="266" r:id="rId13"/>
    <p:sldId id="267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FF"/>
    <a:srgbClr val="0000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1%81%D1%82%D0%BE%D1%80%D1%96%D0%BE%D0%B3%D1%80%D0%B0%D1%84%D1%96%D1%8F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3%D1%81%D1%96%D0%B4%D1%81%D1%8C%D0%BA%D0%B0_%D0%BE%D0%B1%D1%89%D0%B8%D0%BD%D0%B0" TargetMode="External"/><Relationship Id="rId5" Type="http://schemas.openxmlformats.org/officeDocument/2006/relationships/hyperlink" Target="http://uk.wikipedia.org/wiki/%D0%9F%D0%B0%D1%82%D1%80%D1%96%D0%B0%D1%80%D1%85%D0%B0%D1%82" TargetMode="External"/><Relationship Id="rId4" Type="http://schemas.openxmlformats.org/officeDocument/2006/relationships/hyperlink" Target="http://uk.wikipedia.org/wiki/%D0%9C%D0%B0%D1%82%D1%80%D1%96%D0%B0%D1%80%D1%85%D0%B0%D1%8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E%D0%BB%D1%8F" TargetMode="External"/><Relationship Id="rId3" Type="http://schemas.openxmlformats.org/officeDocument/2006/relationships/hyperlink" Target="http://uk.wikipedia.org/wiki/%D0%95%D0%B2%D0%BE%D0%BB%D1%8E%D1%86%D1%96%D1%8F" TargetMode="External"/><Relationship Id="rId7" Type="http://schemas.openxmlformats.org/officeDocument/2006/relationships/hyperlink" Target="http://uk.wikipedia.org/wiki/%D0%9F%D0%BE%D1%87%D1%83%D1%82%D1%82%D1%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8%D0%BD%D0%BA%D1%80%D0%B5%D1%82%D0%B8%D0%B7%D0%BC" TargetMode="External"/><Relationship Id="rId5" Type="http://schemas.openxmlformats.org/officeDocument/2006/relationships/hyperlink" Target="http://uk.wikipedia.org/wiki/%D0%9A%D1%83%D0%BB%D1%8C%D1%82%D1%83%D1%80%D0%B0" TargetMode="External"/><Relationship Id="rId4" Type="http://schemas.openxmlformats.org/officeDocument/2006/relationships/hyperlink" Target="http://uk.wikipedia.org/wiki/%D0%86%D0%BD%D1%81%D1%82%D0%B8%D0%BD%D0%BA%D1%82" TargetMode="External"/><Relationship Id="rId9" Type="http://schemas.openxmlformats.org/officeDocument/2006/relationships/hyperlink" Target="http://uk.wikipedia.org/wiki/%D0%86%D0%BD%D1%82%D0%B5%D0%BB%D0%B5%D0%BA%D1%8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0%B5%D0%BE%D0%BB%D1%96%D1%82" TargetMode="External"/><Relationship Id="rId13" Type="http://schemas.openxmlformats.org/officeDocument/2006/relationships/hyperlink" Target="http://uk.wikipedia.org/wiki/%D0%A2%D0%BA%D0%B0%D1%86%D1%82%D0%B2%D0%BE" TargetMode="External"/><Relationship Id="rId18" Type="http://schemas.openxmlformats.org/officeDocument/2006/relationships/image" Target="../media/image9.jpeg"/><Relationship Id="rId3" Type="http://schemas.openxmlformats.org/officeDocument/2006/relationships/hyperlink" Target="http://uk.wikipedia.org/wiki/%D0%9A%D0%B0%D0%BC'%D1%8F%D0%BD%D0%B8%D0%B9_%D0%B2%D1%96%D0%BA" TargetMode="External"/><Relationship Id="rId7" Type="http://schemas.openxmlformats.org/officeDocument/2006/relationships/hyperlink" Target="http://uk.wikipedia.org/wiki/%D0%9C%D0%B5%D0%B7%D0%BE%D0%BB%D1%96%D1%82" TargetMode="External"/><Relationship Id="rId12" Type="http://schemas.openxmlformats.org/officeDocument/2006/relationships/hyperlink" Target="http://uk.wikipedia.org/wiki/%D0%9A%D0%B5%D1%80%D0%B0%D0%BC%D1%96%D0%BA%D0%B0" TargetMode="External"/><Relationship Id="rId17" Type="http://schemas.openxmlformats.org/officeDocument/2006/relationships/image" Target="../media/image8.jpeg"/><Relationship Id="rId2" Type="http://schemas.openxmlformats.org/officeDocument/2006/relationships/image" Target="../media/image2.jpeg"/><Relationship Id="rId16" Type="http://schemas.openxmlformats.org/officeDocument/2006/relationships/hyperlink" Target="http://uk.wikipedia.org/wiki/%D0%A1%D0%BA%D0%BE%D1%82%D0%B0%D1%80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7%D0%B1%D0%B8%D1%80%D0%B0%D0%BB%D1%8C%D0%BD%D0%B8%D1%86%D1%82%D0%B2%D0%BE" TargetMode="External"/><Relationship Id="rId11" Type="http://schemas.openxmlformats.org/officeDocument/2006/relationships/hyperlink" Target="http://uk.wikipedia.org/wiki/%D0%A8%D0%BB%D1%96%D1%84%D1%83%D0%B2%D0%B0%D0%BD%D0%BD%D1%8F" TargetMode="External"/><Relationship Id="rId5" Type="http://schemas.openxmlformats.org/officeDocument/2006/relationships/hyperlink" Target="http://uk.wikipedia.org/wiki/%D0%9F%D0%BE%D0%BB%D1%8E%D0%B2%D0%B0%D0%BD%D0%BD%D1%8F" TargetMode="External"/><Relationship Id="rId15" Type="http://schemas.openxmlformats.org/officeDocument/2006/relationships/hyperlink" Target="http://uk.wikipedia.org/wiki/%D0%97%D0%B5%D0%BC%D0%BB%D0%B5%D1%80%D0%BE%D0%B1%D1%81%D1%82%D0%B2%D0%BE" TargetMode="External"/><Relationship Id="rId10" Type="http://schemas.openxmlformats.org/officeDocument/2006/relationships/hyperlink" Target="http://uk.wikipedia.org/w/index.php?title=%D0%9F%D0%B8%D0%BB%D1%8F%D0%BD%D0%BD%D1%8F&amp;action=edit&amp;redlink=1" TargetMode="External"/><Relationship Id="rId4" Type="http://schemas.openxmlformats.org/officeDocument/2006/relationships/hyperlink" Target="http://uk.wikipedia.org/wiki/%D0%9F%D0%B0%D0%BB%D0%B5%D0%BE%D0%BB%D1%96%D1%82" TargetMode="External"/><Relationship Id="rId9" Type="http://schemas.openxmlformats.org/officeDocument/2006/relationships/hyperlink" Target="http://uk.wikipedia.org/wiki/%D0%A1%D0%B2%D0%B5%D1%80%D0%B4%D0%BB%D1%96%D0%BD%D0%BD%D1%8F" TargetMode="External"/><Relationship Id="rId14" Type="http://schemas.openxmlformats.org/officeDocument/2006/relationships/hyperlink" Target="http://uk.wikipedia.org/wiki/%D0%9D%D0%B5%D0%BE%D0%BB%D1%96%D1%82%D0%B8%D1%87%D0%BD%D0%B0_%D1%80%D0%B5%D0%B2%D0%BE%D0%BB%D1%8E%D1%86%D1%96%D1%8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A%D0%BE%D1%82%D0%B0%D1%80%D1%81%D1%82%D0%B2%D0%BE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://uk.wikipedia.org/wiki/%D0%9D%D0%B5%D0%BE%D0%BB%D1%96%D1%82" TargetMode="External"/><Relationship Id="rId7" Type="http://schemas.openxmlformats.org/officeDocument/2006/relationships/hyperlink" Target="http://uk.wikipedia.org/wiki/%D0%97%D0%B5%D0%BC%D0%BB%D0%B5%D1%80%D0%BE%D0%B1%D1%81%D1%82%D0%B2%D0%BE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5%D1%80%D0%B2%D1%96%D1%81%D0%BD%D0%BE%D0%BE%D0%B1%D1%89%D0%B8%D0%BD%D0%BD%D0%B8%D0%B9_%D0%BB%D0%B0%D0%B4" TargetMode="External"/><Relationship Id="rId11" Type="http://schemas.openxmlformats.org/officeDocument/2006/relationships/hyperlink" Target="http://uk.wikipedia.org/wiki/%D0%AF%D0%BC%D0%BD%D0%B0_%D0%BA%D1%83%D0%BB%D1%8C%D1%82%D1%83%D1%80%D0%B0" TargetMode="External"/><Relationship Id="rId5" Type="http://schemas.openxmlformats.org/officeDocument/2006/relationships/hyperlink" Target="http://uk.wikipedia.org/wiki/%D0%9C%D1%96%D0%B4%D1%8C" TargetMode="External"/><Relationship Id="rId10" Type="http://schemas.openxmlformats.org/officeDocument/2006/relationships/hyperlink" Target="http://uk.wikipedia.org/wiki/%D0%A2%D1%80%D0%B8%D0%BF%D1%96%D0%BB%D1%8C%D1%81%D1%8C%D0%BA%D0%B0_%D0%BA%D1%83%D0%BB%D1%8C%D1%82%D1%83%D1%80%D0%B0" TargetMode="External"/><Relationship Id="rId4" Type="http://schemas.openxmlformats.org/officeDocument/2006/relationships/hyperlink" Target="http://uk.wikipedia.org/wiki/%D0%91%D1%80%D0%BE%D0%BD%D0%B7%D0%BE%D0%B2%D0%B8%D0%B9_%D0%B2%D1%96%D0%BA" TargetMode="External"/><Relationship Id="rId9" Type="http://schemas.openxmlformats.org/officeDocument/2006/relationships/hyperlink" Target="http://uk.wikipedia.org/wiki/%D0%9F%D0%B0%D1%82%D1%80%D1%96%D0%B0%D1%80%D1%85%D0%B0%D1%8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uk.wikipedia.org/wiki/%D0%95%D0%BD%D0%B5%D0%BE%D0%BB%D1%96%D1%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15238" cy="857256"/>
          </a:xfrm>
          <a:solidFill>
            <a:srgbClr val="FFFFFF">
              <a:alpha val="34902"/>
            </a:srgbClr>
          </a:solidFill>
          <a:ln w="38100" cmpd="thickThin">
            <a:solidFill>
              <a:srgbClr val="CC3300"/>
            </a:solidFill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Первісна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людина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no Pro Captio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 w="38100" cmpd="thinThick">
            <a:solidFill>
              <a:srgbClr val="CC3300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Залізний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вік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900634"/>
          </a:xfrm>
          <a:solidFill>
            <a:srgbClr val="FFFFFF"/>
          </a:solidFill>
          <a:ln>
            <a:solidFill>
              <a:srgbClr val="CC33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latin typeface="Arno Pro Caption" pitchFamily="18" charset="0"/>
              </a:rPr>
              <a:t>Залізний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вік</a:t>
            </a:r>
            <a:r>
              <a:rPr lang="ru-RU" dirty="0" smtClean="0">
                <a:latin typeface="Arno Pro Caption" pitchFamily="18" charset="0"/>
              </a:rPr>
              <a:t> — </a:t>
            </a:r>
            <a:r>
              <a:rPr lang="ru-RU" dirty="0" err="1" smtClean="0">
                <a:latin typeface="Arno Pro Caption" pitchFamily="18" charset="0"/>
              </a:rPr>
              <a:t>історичний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період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який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характеризується</a:t>
            </a:r>
            <a:r>
              <a:rPr lang="ru-RU" dirty="0" smtClean="0">
                <a:latin typeface="Arno Pro Caption" pitchFamily="18" charset="0"/>
              </a:rPr>
              <a:t> початком </a:t>
            </a:r>
            <a:r>
              <a:rPr lang="ru-RU" dirty="0" err="1" smtClean="0">
                <a:latin typeface="Arno Pro Caption" pitchFamily="18" charset="0"/>
              </a:rPr>
              <a:t>обробки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заліза</a:t>
            </a:r>
            <a:r>
              <a:rPr lang="ru-RU" dirty="0" smtClean="0">
                <a:latin typeface="Arno Pro Caption" pitchFamily="18" charset="0"/>
              </a:rPr>
              <a:t> та </a:t>
            </a:r>
            <a:r>
              <a:rPr lang="ru-RU" dirty="0" err="1" smtClean="0">
                <a:latin typeface="Arno Pro Caption" pitchFamily="18" charset="0"/>
              </a:rPr>
              <a:t>виготовленням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нього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зброї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знарядь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праці</a:t>
            </a:r>
            <a:r>
              <a:rPr lang="ru-RU" dirty="0" smtClean="0">
                <a:latin typeface="Arno Pro Caption" pitchFamily="18" charset="0"/>
              </a:rPr>
              <a:t>. </a:t>
            </a:r>
            <a:r>
              <a:rPr lang="ru-RU" dirty="0" err="1" smtClean="0">
                <a:latin typeface="Arno Pro Caption" pitchFamily="18" charset="0"/>
              </a:rPr>
              <a:t>Починається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</a:t>
            </a:r>
            <a:r>
              <a:rPr lang="ru-RU" dirty="0" smtClean="0">
                <a:latin typeface="Arno Pro Caption" pitchFamily="18" charset="0"/>
              </a:rPr>
              <a:t> початку 1-го тис. до н. е. </a:t>
            </a:r>
            <a:r>
              <a:rPr lang="ru-RU" dirty="0" err="1" smtClean="0">
                <a:latin typeface="Arno Pro Caption" pitchFamily="18" charset="0"/>
              </a:rPr>
              <a:t>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продовжується</a:t>
            </a:r>
            <a:r>
              <a:rPr lang="ru-RU" dirty="0" smtClean="0">
                <a:latin typeface="Arno Pro Caption" pitchFamily="18" charset="0"/>
              </a:rPr>
              <a:t> до </a:t>
            </a:r>
            <a:r>
              <a:rPr lang="ru-RU" dirty="0" err="1" smtClean="0">
                <a:latin typeface="Arno Pro Caption" pitchFamily="18" charset="0"/>
              </a:rPr>
              <a:t>сьогодення</a:t>
            </a:r>
            <a:r>
              <a:rPr lang="ru-RU" dirty="0" smtClean="0">
                <a:latin typeface="Arno Pro Caption" pitchFamily="18" charset="0"/>
              </a:rPr>
              <a:t>.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4" name="Рисунок 3" descr="18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00174"/>
            <a:ext cx="4286280" cy="2786082"/>
          </a:xfrm>
          <a:prstGeom prst="rect">
            <a:avLst/>
          </a:prstGeom>
          <a:ln>
            <a:solidFill>
              <a:srgbClr val="CC3300"/>
            </a:solidFill>
          </a:ln>
        </p:spPr>
      </p:pic>
      <p:pic>
        <p:nvPicPr>
          <p:cNvPr id="5" name="Рисунок 4" descr="BCE058A8-0DF7-4D9D-8C59-5D1EECA4B1EC_w640_r1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286256"/>
            <a:ext cx="3881422" cy="2183300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  <a:solidFill>
            <a:srgbClr val="FFFFFF"/>
          </a:solidFill>
          <a:ln w="57150" cmpd="thickThin">
            <a:solidFill>
              <a:srgbClr val="CC3300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Сучасна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історіографія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143932" cy="2571768"/>
          </a:xfrm>
          <a:ln>
            <a:solidFill>
              <a:srgbClr val="CC3300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Arno Pro Caption" pitchFamily="18" charset="0"/>
              </a:rPr>
              <a:t>В </a:t>
            </a:r>
            <a:r>
              <a:rPr lang="ru-RU" dirty="0" err="1" smtClean="0">
                <a:latin typeface="Arno Pro Caption" pitchFamily="18" charset="0"/>
              </a:rPr>
              <a:t>сучасній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  <a:hlinkClick r:id="rId3" tooltip="Історіографія"/>
              </a:rPr>
              <a:t>історіографії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прийнято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таку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періодизацію</a:t>
            </a:r>
            <a:r>
              <a:rPr lang="ru-RU" dirty="0" smtClean="0">
                <a:latin typeface="Arno Pro Caption" pitchFamily="18" charset="0"/>
              </a:rPr>
              <a:t>:</a:t>
            </a:r>
          </a:p>
          <a:p>
            <a:r>
              <a:rPr lang="ru-RU" dirty="0" err="1" smtClean="0">
                <a:latin typeface="Arno Pro Caption" pitchFamily="18" charset="0"/>
              </a:rPr>
              <a:t>первісне</a:t>
            </a:r>
            <a:r>
              <a:rPr lang="ru-RU" dirty="0" smtClean="0">
                <a:latin typeface="Arno Pro Caption" pitchFamily="18" charset="0"/>
              </a:rPr>
              <a:t> стадо;</a:t>
            </a:r>
          </a:p>
          <a:p>
            <a:r>
              <a:rPr lang="ru-RU" dirty="0" err="1" smtClean="0">
                <a:latin typeface="Arno Pro Caption" pitchFamily="18" charset="0"/>
              </a:rPr>
              <a:t>материнський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рід</a:t>
            </a:r>
            <a:r>
              <a:rPr lang="ru-RU" dirty="0" smtClean="0">
                <a:latin typeface="Arno Pro Caption" pitchFamily="18" charset="0"/>
              </a:rPr>
              <a:t> (</a:t>
            </a:r>
            <a:r>
              <a:rPr lang="ru-RU" dirty="0" err="1" smtClean="0">
                <a:latin typeface="Arno Pro Caption" pitchFamily="18" charset="0"/>
                <a:hlinkClick r:id="rId4" tooltip="Матріархат"/>
              </a:rPr>
              <a:t>матріархат</a:t>
            </a:r>
            <a:r>
              <a:rPr lang="ru-RU" dirty="0" smtClean="0">
                <a:latin typeface="Arno Pro Caption" pitchFamily="18" charset="0"/>
              </a:rPr>
              <a:t>), </a:t>
            </a:r>
            <a:r>
              <a:rPr lang="ru-RU" dirty="0" err="1" smtClean="0">
                <a:latin typeface="Arno Pro Caption" pitchFamily="18" charset="0"/>
              </a:rPr>
              <a:t>розквіт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якого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є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вищою</a:t>
            </a:r>
            <a:r>
              <a:rPr lang="ru-RU" dirty="0" smtClean="0">
                <a:latin typeface="Arno Pro Caption" pitchFamily="18" charset="0"/>
              </a:rPr>
              <a:t> точкою </a:t>
            </a:r>
            <a:r>
              <a:rPr lang="ru-RU" dirty="0" err="1" smtClean="0">
                <a:latin typeface="Arno Pro Caption" pitchFamily="18" charset="0"/>
              </a:rPr>
              <a:t>розвитку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докласового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формації</a:t>
            </a:r>
            <a:r>
              <a:rPr lang="ru-RU" dirty="0" smtClean="0">
                <a:latin typeface="Arno Pro Caption" pitchFamily="18" charset="0"/>
              </a:rPr>
              <a:t>;</a:t>
            </a:r>
          </a:p>
          <a:p>
            <a:r>
              <a:rPr lang="ru-RU" dirty="0" err="1" smtClean="0">
                <a:latin typeface="Arno Pro Caption" pitchFamily="18" charset="0"/>
                <a:hlinkClick r:id="rId5" tooltip="Патріархат"/>
              </a:rPr>
              <a:t>патріархат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який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може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складатися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двох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етапів</a:t>
            </a:r>
            <a:r>
              <a:rPr lang="ru-RU" dirty="0" smtClean="0">
                <a:latin typeface="Arno Pro Caption" pitchFamily="18" charset="0"/>
              </a:rPr>
              <a:t>: </a:t>
            </a:r>
          </a:p>
          <a:p>
            <a:pPr lvl="1"/>
            <a:r>
              <a:rPr lang="ru-RU" dirty="0" err="1" smtClean="0">
                <a:latin typeface="Arno Pro Caption" pitchFamily="18" charset="0"/>
              </a:rPr>
              <a:t>батьківський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рід</a:t>
            </a:r>
            <a:r>
              <a:rPr lang="ru-RU" dirty="0" smtClean="0">
                <a:latin typeface="Arno Pro Caption" pitchFamily="18" charset="0"/>
              </a:rPr>
              <a:t>,</a:t>
            </a:r>
          </a:p>
          <a:p>
            <a:pPr lvl="1"/>
            <a:r>
              <a:rPr lang="ru-RU" dirty="0" err="1" smtClean="0">
                <a:latin typeface="Arno Pro Caption" pitchFamily="18" charset="0"/>
                <a:hlinkClick r:id="rId6" tooltip="Сусідська община"/>
              </a:rPr>
              <a:t>сусідська</a:t>
            </a:r>
            <a:r>
              <a:rPr lang="ru-RU" dirty="0" smtClean="0">
                <a:latin typeface="Arno Pro Caption" pitchFamily="18" charset="0"/>
                <a:hlinkClick r:id="rId6" tooltip="Сусідська община"/>
              </a:rPr>
              <a:t> община</a:t>
            </a:r>
            <a:r>
              <a:rPr lang="ru-RU" dirty="0" smtClean="0">
                <a:latin typeface="Arno Pro Caption" pitchFamily="18" charset="0"/>
              </a:rPr>
              <a:t> (</a:t>
            </a:r>
            <a:r>
              <a:rPr lang="ru-RU" dirty="0" err="1" smtClean="0">
                <a:latin typeface="Arno Pro Caption" pitchFamily="18" charset="0"/>
              </a:rPr>
              <a:t>епоха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розкладання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первісно-общинного</a:t>
            </a:r>
            <a:r>
              <a:rPr lang="ru-RU" dirty="0" smtClean="0">
                <a:latin typeface="Arno Pro Caption" pitchFamily="18" charset="0"/>
              </a:rPr>
              <a:t> ладу).</a:t>
            </a:r>
          </a:p>
          <a:p>
            <a:r>
              <a:rPr lang="ru-RU" dirty="0" err="1" smtClean="0">
                <a:latin typeface="Arno Pro Caption" pitchFamily="18" charset="0"/>
              </a:rPr>
              <a:t>Особливість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періоду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патріархату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полягає</a:t>
            </a:r>
            <a:r>
              <a:rPr lang="ru-RU" dirty="0" smtClean="0">
                <a:latin typeface="Arno Pro Caption" pitchFamily="18" charset="0"/>
              </a:rPr>
              <a:t> в тому, </a:t>
            </a:r>
            <a:r>
              <a:rPr lang="ru-RU" dirty="0" err="1" smtClean="0">
                <a:latin typeface="Arno Pro Caption" pitchFamily="18" charset="0"/>
              </a:rPr>
              <a:t>що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батьківський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рід</a:t>
            </a:r>
            <a:r>
              <a:rPr lang="ru-RU" dirty="0" smtClean="0">
                <a:latin typeface="Arno Pro Caption" pitchFamily="18" charset="0"/>
              </a:rPr>
              <a:t> не </a:t>
            </a:r>
            <a:r>
              <a:rPr lang="ru-RU" dirty="0" err="1" smtClean="0">
                <a:latin typeface="Arno Pro Caption" pitchFamily="18" charset="0"/>
              </a:rPr>
              <a:t>є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універсально-історичною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суспільною</a:t>
            </a:r>
            <a:r>
              <a:rPr lang="ru-RU" dirty="0" smtClean="0">
                <a:latin typeface="Arno Pro Caption" pitchFamily="18" charset="0"/>
              </a:rPr>
              <a:t> формою. Не </a:t>
            </a:r>
            <a:r>
              <a:rPr lang="ru-RU" dirty="0" err="1" smtClean="0">
                <a:latin typeface="Arno Pro Caption" pitchFamily="18" charset="0"/>
              </a:rPr>
              <a:t>всі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первісні</a:t>
            </a:r>
            <a:r>
              <a:rPr lang="ru-RU" dirty="0" smtClean="0">
                <a:latin typeface="Arno Pro Caption" pitchFamily="18" charset="0"/>
              </a:rPr>
              <a:t> народи, </a:t>
            </a:r>
            <a:r>
              <a:rPr lang="ru-RU" dirty="0" err="1" smtClean="0">
                <a:latin typeface="Arno Pro Caption" pitchFamily="18" charset="0"/>
              </a:rPr>
              <a:t>що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досягли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класового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суспільства</a:t>
            </a:r>
            <a:r>
              <a:rPr lang="ru-RU" dirty="0" smtClean="0">
                <a:latin typeface="Arno Pro Caption" pitchFamily="18" charset="0"/>
              </a:rPr>
              <a:t>, пережили </a:t>
            </a:r>
            <a:r>
              <a:rPr lang="ru-RU" dirty="0" err="1" smtClean="0">
                <a:latin typeface="Arno Pro Caption" pitchFamily="18" charset="0"/>
              </a:rPr>
              <a:t>цей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етап</a:t>
            </a:r>
            <a:r>
              <a:rPr lang="ru-RU" dirty="0" smtClean="0">
                <a:latin typeface="Arno Pro Caption" pitchFamily="18" charset="0"/>
              </a:rPr>
              <a:t>. У тих </a:t>
            </a:r>
            <a:r>
              <a:rPr lang="ru-RU" dirty="0" err="1" smtClean="0">
                <a:latin typeface="Arno Pro Caption" pitchFamily="18" charset="0"/>
              </a:rPr>
              <a:t>випадках</a:t>
            </a:r>
            <a:r>
              <a:rPr lang="ru-RU" dirty="0" smtClean="0">
                <a:latin typeface="Arno Pro Caption" pitchFamily="18" charset="0"/>
              </a:rPr>
              <a:t>, коли </a:t>
            </a:r>
            <a:r>
              <a:rPr lang="ru-RU" dirty="0" err="1" smtClean="0">
                <a:latin typeface="Arno Pro Caption" pitchFamily="18" charset="0"/>
              </a:rPr>
              <a:t>сусідська</a:t>
            </a:r>
            <a:r>
              <a:rPr lang="ru-RU" dirty="0" smtClean="0">
                <a:latin typeface="Arno Pro Caption" pitchFamily="18" charset="0"/>
              </a:rPr>
              <a:t> община </a:t>
            </a:r>
            <a:r>
              <a:rPr lang="ru-RU" dirty="0" err="1" smtClean="0">
                <a:latin typeface="Arno Pro Caption" pitchFamily="18" charset="0"/>
              </a:rPr>
              <a:t>безпосередньо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виростає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материнського</a:t>
            </a:r>
            <a:r>
              <a:rPr lang="ru-RU" dirty="0" smtClean="0">
                <a:latin typeface="Arno Pro Caption" pitchFamily="18" charset="0"/>
              </a:rPr>
              <a:t> роду, </a:t>
            </a:r>
            <a:r>
              <a:rPr lang="ru-RU" dirty="0" err="1" smtClean="0">
                <a:latin typeface="Arno Pro Caption" pitchFamily="18" charset="0"/>
              </a:rPr>
              <a:t>поняття</a:t>
            </a:r>
            <a:r>
              <a:rPr lang="ru-RU" dirty="0" smtClean="0">
                <a:latin typeface="Arno Pro Caption" pitchFamily="18" charset="0"/>
              </a:rPr>
              <a:t> «</a:t>
            </a:r>
            <a:r>
              <a:rPr lang="ru-RU" dirty="0" err="1" smtClean="0">
                <a:latin typeface="Arno Pro Caption" pitchFamily="18" charset="0"/>
              </a:rPr>
              <a:t>патріархат</a:t>
            </a:r>
            <a:r>
              <a:rPr lang="ru-RU" dirty="0" smtClean="0">
                <a:latin typeface="Arno Pro Caption" pitchFamily="18" charset="0"/>
              </a:rPr>
              <a:t>» </a:t>
            </a:r>
            <a:r>
              <a:rPr lang="ru-RU" dirty="0" err="1" smtClean="0">
                <a:latin typeface="Arno Pro Caption" pitchFamily="18" charset="0"/>
              </a:rPr>
              <a:t>і</a:t>
            </a:r>
            <a:r>
              <a:rPr lang="ru-RU" dirty="0" smtClean="0">
                <a:latin typeface="Arno Pro Caption" pitchFamily="18" charset="0"/>
              </a:rPr>
              <a:t> «</a:t>
            </a:r>
            <a:r>
              <a:rPr lang="ru-RU" dirty="0" err="1" smtClean="0">
                <a:latin typeface="Arno Pro Caption" pitchFamily="18" charset="0"/>
              </a:rPr>
              <a:t>сусідська</a:t>
            </a:r>
            <a:r>
              <a:rPr lang="ru-RU" dirty="0" smtClean="0">
                <a:latin typeface="Arno Pro Caption" pitchFamily="18" charset="0"/>
              </a:rPr>
              <a:t> община» </a:t>
            </a:r>
            <a:r>
              <a:rPr lang="ru-RU" dirty="0" err="1" smtClean="0">
                <a:latin typeface="Arno Pro Caption" pitchFamily="18" charset="0"/>
              </a:rPr>
              <a:t>збігаються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" name="Рисунок 4" descr="34463-scr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3714752"/>
            <a:ext cx="6858000" cy="2895600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 cmpd="thickThin">
            <a:solidFill>
              <a:srgbClr val="CC3300"/>
            </a:solidFill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Культура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первісного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суспільства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CC33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Arno Pro Caption" pitchFamily="18" charset="0"/>
              </a:rPr>
              <a:t>Походження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культури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безпосередньо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пов'язане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походженням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людства</a:t>
            </a:r>
            <a:r>
              <a:rPr lang="ru-RU" dirty="0" smtClean="0">
                <a:latin typeface="Arno Pro Caption" pitchFamily="18" charset="0"/>
              </a:rPr>
              <a:t>. </a:t>
            </a:r>
            <a:r>
              <a:rPr lang="ru-RU" dirty="0" err="1" smtClean="0">
                <a:latin typeface="Arno Pro Caption" pitchFamily="18" charset="0"/>
              </a:rPr>
              <a:t>Протягом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тисячоліть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відбувався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вкрай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повільний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але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надзвичайно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важливий</a:t>
            </a:r>
            <a:r>
              <a:rPr lang="ru-RU" dirty="0" smtClean="0">
                <a:latin typeface="Arno Pro Caption" pitchFamily="18" charset="0"/>
              </a:rPr>
              <a:t> для </a:t>
            </a:r>
            <a:r>
              <a:rPr lang="ru-RU" dirty="0" err="1" smtClean="0">
                <a:latin typeface="Arno Pro Caption" pitchFamily="18" charset="0"/>
              </a:rPr>
              <a:t>подальшої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культурної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  <a:hlinkClick r:id="rId3" tooltip="Еволюція"/>
              </a:rPr>
              <a:t>еволюції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процес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обмеження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біологічних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  <a:hlinkClick r:id="rId4" tooltip="Інстинкт"/>
              </a:rPr>
              <a:t>інстинктів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первісної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людини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що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був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пов'язаний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із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формуванням</a:t>
            </a:r>
            <a:r>
              <a:rPr lang="ru-RU" dirty="0" smtClean="0">
                <a:latin typeface="Arno Pro Caption" pitchFamily="18" charset="0"/>
              </a:rPr>
              <a:t> норм </a:t>
            </a:r>
            <a:r>
              <a:rPr lang="ru-RU" dirty="0" err="1" smtClean="0">
                <a:latin typeface="Arno Pro Caption" pitchFamily="18" charset="0"/>
              </a:rPr>
              <a:t>поведінки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обов'язкових</a:t>
            </a:r>
            <a:r>
              <a:rPr lang="ru-RU" dirty="0" smtClean="0">
                <a:latin typeface="Arno Pro Caption" pitchFamily="18" charset="0"/>
              </a:rPr>
              <a:t> для кожного члена </a:t>
            </a:r>
            <a:r>
              <a:rPr lang="ru-RU" dirty="0" err="1" smtClean="0">
                <a:latin typeface="Arno Pro Caption" pitchFamily="18" charset="0"/>
              </a:rPr>
              <a:t>первісного</a:t>
            </a:r>
            <a:r>
              <a:rPr lang="ru-RU" dirty="0" smtClean="0">
                <a:latin typeface="Arno Pro Caption" pitchFamily="18" charset="0"/>
              </a:rPr>
              <a:t> стада. </a:t>
            </a:r>
            <a:r>
              <a:rPr lang="ru-RU" dirty="0" err="1" smtClean="0">
                <a:latin typeface="Arno Pro Caption" pitchFamily="18" charset="0"/>
              </a:rPr>
              <a:t>Поєднання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матеріального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й</a:t>
            </a:r>
            <a:r>
              <a:rPr lang="ru-RU" dirty="0" smtClean="0">
                <a:latin typeface="Arno Pro Caption" pitchFamily="18" charset="0"/>
              </a:rPr>
              <a:t> духовного </a:t>
            </a:r>
            <a:r>
              <a:rPr lang="ru-RU" dirty="0" err="1" smtClean="0">
                <a:latin typeface="Arno Pro Caption" pitchFamily="18" charset="0"/>
              </a:rPr>
              <a:t>факторів</a:t>
            </a:r>
            <a:r>
              <a:rPr lang="ru-RU" dirty="0" smtClean="0">
                <a:latin typeface="Arno Pro Caption" pitchFamily="18" charset="0"/>
              </a:rPr>
              <a:t> у </a:t>
            </a:r>
            <a:r>
              <a:rPr lang="ru-RU" dirty="0" err="1" smtClean="0">
                <a:latin typeface="Arno Pro Caption" pitchFamily="18" charset="0"/>
              </a:rPr>
              <a:t>житті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первісного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суспільства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й</a:t>
            </a:r>
            <a:r>
              <a:rPr lang="ru-RU" dirty="0" smtClean="0">
                <a:latin typeface="Arno Pro Caption" pitchFamily="18" charset="0"/>
              </a:rPr>
              <a:t> стало початком </a:t>
            </a:r>
            <a:r>
              <a:rPr lang="ru-RU" dirty="0" err="1" smtClean="0">
                <a:latin typeface="Arno Pro Caption" pitchFamily="18" charset="0"/>
              </a:rPr>
              <a:t>зародження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  <a:hlinkClick r:id="rId5" tooltip="Культура"/>
              </a:rPr>
              <a:t>культури</a:t>
            </a:r>
            <a:r>
              <a:rPr lang="ru-RU" dirty="0" smtClean="0">
                <a:latin typeface="Arno Pro Caption" pitchFamily="18" charset="0"/>
              </a:rPr>
              <a:t>, як </a:t>
            </a:r>
            <a:r>
              <a:rPr lang="ru-RU" dirty="0" smtClean="0">
                <a:latin typeface="Arno Pro Caption" pitchFamily="18" charset="0"/>
                <a:hlinkClick r:id="rId6" tooltip="Синкретизм"/>
              </a:rPr>
              <a:t>синкретичного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явища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що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невід'ємно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пов'язує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людські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  <a:hlinkClick r:id="rId7" tooltip="Почуття"/>
              </a:rPr>
              <a:t>почуття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smtClean="0">
                <a:latin typeface="Arno Pro Caption" pitchFamily="18" charset="0"/>
                <a:hlinkClick r:id="rId8" tooltip="Воля"/>
              </a:rPr>
              <a:t>волю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  <a:hlinkClick r:id="rId9" tooltip="Інтелект"/>
              </a:rPr>
              <a:t>інтелект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оточуючим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природним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середовищем</a:t>
            </a:r>
            <a:r>
              <a:rPr lang="ru-RU" dirty="0" smtClean="0">
                <a:latin typeface="Arno Pro Caption" pitchFamily="18" charset="0"/>
              </a:rPr>
              <a:t>. </a:t>
            </a:r>
            <a:r>
              <a:rPr lang="ru-RU" dirty="0" err="1" smtClean="0">
                <a:latin typeface="Arno Pro Caption" pitchFamily="18" charset="0"/>
              </a:rPr>
              <a:t>Поступово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матеріальна</a:t>
            </a:r>
            <a:r>
              <a:rPr lang="ru-RU" dirty="0" smtClean="0">
                <a:latin typeface="Arno Pro Caption" pitchFamily="18" charset="0"/>
              </a:rPr>
              <a:t> культура </a:t>
            </a:r>
            <a:r>
              <a:rPr lang="ru-RU" dirty="0" err="1" smtClean="0">
                <a:latin typeface="Arno Pro Caption" pitchFamily="18" charset="0"/>
              </a:rPr>
              <a:t>первісного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суспільства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розвивалася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вдосконалювалася</a:t>
            </a:r>
            <a:r>
              <a:rPr lang="ru-RU" dirty="0" smtClean="0">
                <a:latin typeface="Arno Pro Caption" pitchFamily="18" charset="0"/>
              </a:rPr>
              <a:t> ( </a:t>
            </a:r>
            <a:r>
              <a:rPr lang="ru-RU" dirty="0" err="1" smtClean="0">
                <a:latin typeface="Arno Pro Caption" pitchFamily="18" charset="0"/>
              </a:rPr>
              <a:t>знаряддя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праці</a:t>
            </a:r>
            <a:r>
              <a:rPr lang="ru-RU" dirty="0" smtClean="0">
                <a:latin typeface="Arno Pro Caption" pitchFamily="18" charset="0"/>
              </a:rPr>
              <a:t>: </a:t>
            </a:r>
            <a:r>
              <a:rPr lang="ru-RU" dirty="0" err="1" smtClean="0">
                <a:latin typeface="Arno Pro Caption" pitchFamily="18" charset="0"/>
              </a:rPr>
              <a:t>різці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голки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сокира</a:t>
            </a:r>
            <a:r>
              <a:rPr lang="ru-RU" dirty="0" smtClean="0">
                <a:latin typeface="Arno Pro Caption" pitchFamily="18" charset="0"/>
              </a:rPr>
              <a:t>, лук, </a:t>
            </a:r>
            <a:r>
              <a:rPr lang="ru-RU" dirty="0" err="1" smtClean="0">
                <a:latin typeface="Arno Pro Caption" pitchFamily="18" charset="0"/>
              </a:rPr>
              <a:t>стріли</a:t>
            </a:r>
            <a:r>
              <a:rPr lang="ru-RU" dirty="0" smtClean="0">
                <a:latin typeface="Arno Pro Caption" pitchFamily="18" charset="0"/>
              </a:rPr>
              <a:t> ), </a:t>
            </a:r>
            <a:r>
              <a:rPr lang="ru-RU" dirty="0" err="1" smtClean="0">
                <a:latin typeface="Arno Pro Caption" pitchFamily="18" charset="0"/>
              </a:rPr>
              <a:t>але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найбільшого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успіху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людство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досягло</a:t>
            </a:r>
            <a:r>
              <a:rPr lang="ru-RU" dirty="0" smtClean="0">
                <a:latin typeface="Arno Pro Caption" pitchFamily="18" charset="0"/>
              </a:rPr>
              <a:t> у </a:t>
            </a:r>
            <a:r>
              <a:rPr lang="ru-RU" dirty="0" err="1" smtClean="0">
                <a:latin typeface="Arno Pro Caption" pitchFamily="18" charset="0"/>
              </a:rPr>
              <a:t>сфері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облаштування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соціальних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відносин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насамперед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приборканні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тваринного</a:t>
            </a:r>
            <a:r>
              <a:rPr lang="ru-RU" dirty="0" smtClean="0">
                <a:latin typeface="Arno Pro Caption" pitchFamily="18" charset="0"/>
              </a:rPr>
              <a:t> начала в </a:t>
            </a:r>
            <a:r>
              <a:rPr lang="ru-RU" dirty="0" err="1" smtClean="0">
                <a:latin typeface="Arno Pro Caption" pitchFamily="18" charset="0"/>
              </a:rPr>
              <a:t>первісному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стаді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цілому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</a:t>
            </a:r>
            <a:r>
              <a:rPr lang="ru-RU" dirty="0" smtClean="0">
                <a:latin typeface="Arno Pro Caption" pitchFamily="18" charset="0"/>
              </a:rPr>
              <a:t> к</a:t>
            </a:r>
            <a:r>
              <a:rPr lang="ru-RU" dirty="0" smtClean="0"/>
              <a:t>ожному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_croods_movie-1280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428736"/>
            <a:ext cx="6836306" cy="507209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285728"/>
            <a:ext cx="4972041" cy="1000132"/>
          </a:xfrm>
          <a:prstGeom prst="rect">
            <a:avLst/>
          </a:prstGeom>
          <a:solidFill>
            <a:schemeClr val="bg1">
              <a:alpha val="56078"/>
            </a:schemeClr>
          </a:solidFill>
          <a:ln w="25400" cap="flat" cmpd="sng" algn="ctr">
            <a:solidFill>
              <a:srgbClr val="CC33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Дякую за увагу!!!</a:t>
            </a: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43932" cy="107157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Arno Pro Caption" pitchFamily="18" charset="0"/>
              </a:rPr>
              <a:t>Уявна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реконструкція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житла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первісної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людини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857364"/>
            <a:ext cx="8143932" cy="45259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58204" cy="3571901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Широко </a:t>
            </a:r>
            <a:r>
              <a:rPr lang="ru-RU" b="1" dirty="0" err="1" smtClean="0"/>
              <a:t>розповсюдженим</a:t>
            </a:r>
            <a:r>
              <a:rPr lang="ru-RU" b="1" dirty="0" smtClean="0"/>
              <a:t> типом </a:t>
            </a:r>
            <a:r>
              <a:rPr lang="ru-RU" b="1" dirty="0" err="1" smtClean="0"/>
              <a:t>жител</a:t>
            </a:r>
            <a:r>
              <a:rPr lang="ru-RU" b="1" dirty="0" smtClean="0"/>
              <a:t> у </a:t>
            </a:r>
            <a:r>
              <a:rPr lang="ru-RU" b="1" dirty="0" err="1" smtClean="0"/>
              <a:t>прильодовикових</a:t>
            </a:r>
            <a:r>
              <a:rPr lang="ru-RU" b="1" dirty="0" smtClean="0"/>
              <a:t> районах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споруди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кісток</a:t>
            </a:r>
            <a:r>
              <a:rPr lang="ru-RU" b="1" dirty="0" smtClean="0"/>
              <a:t> мамонта</a:t>
            </a:r>
            <a:r>
              <a:rPr lang="ru-RU" dirty="0" smtClean="0"/>
              <a:t>.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опорну</a:t>
            </a:r>
            <a:r>
              <a:rPr lang="ru-RU" dirty="0" smtClean="0"/>
              <a:t> </a:t>
            </a:r>
            <a:r>
              <a:rPr lang="ru-RU" dirty="0" err="1" smtClean="0"/>
              <a:t>скелетну</a:t>
            </a:r>
            <a:r>
              <a:rPr lang="ru-RU" dirty="0" smtClean="0"/>
              <a:t> </a:t>
            </a:r>
            <a:r>
              <a:rPr lang="ru-RU" dirty="0" err="1" smtClean="0"/>
              <a:t>конструкцію</a:t>
            </a:r>
            <a:r>
              <a:rPr lang="ru-RU" dirty="0" smtClean="0"/>
              <a:t> </a:t>
            </a:r>
            <a:r>
              <a:rPr lang="ru-RU" dirty="0" err="1" smtClean="0"/>
              <a:t>виготовляли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великих </a:t>
            </a:r>
            <a:r>
              <a:rPr lang="ru-RU" dirty="0" err="1" smtClean="0"/>
              <a:t>довгих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жердин, яку </a:t>
            </a:r>
            <a:r>
              <a:rPr lang="ru-RU" dirty="0" err="1" smtClean="0"/>
              <a:t>зверху</a:t>
            </a:r>
            <a:r>
              <a:rPr lang="ru-RU" dirty="0" smtClean="0"/>
              <a:t> </a:t>
            </a:r>
            <a:r>
              <a:rPr lang="ru-RU" dirty="0" err="1" smtClean="0"/>
              <a:t>перекривали</a:t>
            </a:r>
            <a:r>
              <a:rPr lang="ru-RU" dirty="0" smtClean="0"/>
              <a:t> </a:t>
            </a:r>
            <a:r>
              <a:rPr lang="ru-RU" dirty="0" err="1" smtClean="0"/>
              <a:t>шкірами</a:t>
            </a:r>
            <a:r>
              <a:rPr lang="ru-RU" dirty="0" smtClean="0"/>
              <a:t>, края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притискалися</a:t>
            </a:r>
            <a:r>
              <a:rPr lang="ru-RU" dirty="0" smtClean="0"/>
              <a:t> </a:t>
            </a:r>
            <a:r>
              <a:rPr lang="ru-RU" dirty="0" err="1" smtClean="0"/>
              <a:t>кістками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камінням</a:t>
            </a:r>
            <a:r>
              <a:rPr lang="ru-RU" dirty="0" smtClean="0"/>
              <a:t>.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вірогідно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житла</a:t>
            </a:r>
            <a:r>
              <a:rPr lang="ru-RU" dirty="0" smtClean="0"/>
              <a:t> </a:t>
            </a:r>
            <a:r>
              <a:rPr lang="ru-RU" dirty="0" err="1" smtClean="0"/>
              <a:t>освітлювали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опалювали</a:t>
            </a:r>
            <a:r>
              <a:rPr lang="ru-RU" dirty="0" smtClean="0"/>
              <a:t> </a:t>
            </a:r>
            <a:r>
              <a:rPr lang="ru-RU" dirty="0" err="1" smtClean="0"/>
              <a:t>жировими</a:t>
            </a:r>
            <a:r>
              <a:rPr lang="ru-RU" dirty="0" smtClean="0"/>
              <a:t> лампами,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виготовляли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епіфізів</a:t>
            </a:r>
            <a:r>
              <a:rPr lang="ru-RU" dirty="0" smtClean="0"/>
              <a:t> </a:t>
            </a:r>
            <a:r>
              <a:rPr lang="ru-RU" dirty="0" err="1" smtClean="0"/>
              <a:t>стегнових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 </a:t>
            </a:r>
            <a:r>
              <a:rPr lang="ru-RU" dirty="0" err="1" smtClean="0"/>
              <a:t>мамонтів</a:t>
            </a:r>
            <a:r>
              <a:rPr lang="ru-RU" dirty="0" smtClean="0"/>
              <a:t>. Для </a:t>
            </a:r>
            <a:r>
              <a:rPr lang="ru-RU" dirty="0" err="1" smtClean="0"/>
              <a:t>цієї</a:t>
            </a:r>
            <a:r>
              <a:rPr lang="ru-RU" dirty="0" smtClean="0"/>
              <a:t> ж мети </a:t>
            </a:r>
            <a:r>
              <a:rPr lang="ru-RU" dirty="0" err="1" smtClean="0"/>
              <a:t>слугували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вогнища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складну</a:t>
            </a:r>
            <a:r>
              <a:rPr lang="ru-RU" dirty="0" smtClean="0"/>
              <a:t> </a:t>
            </a:r>
            <a:r>
              <a:rPr lang="ru-RU" dirty="0" err="1" smtClean="0"/>
              <a:t>конструкцію</a:t>
            </a:r>
            <a:r>
              <a:rPr lang="ru-RU" dirty="0" smtClean="0"/>
              <a:t> рожна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 мамонта.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Подністров’ї</a:t>
            </a:r>
            <a:r>
              <a:rPr lang="ru-RU" dirty="0" smtClean="0"/>
              <a:t> та на </a:t>
            </a:r>
            <a:r>
              <a:rPr lang="ru-RU" dirty="0" err="1" smtClean="0"/>
              <a:t>Волині</a:t>
            </a:r>
            <a:r>
              <a:rPr lang="ru-RU" dirty="0" smtClean="0"/>
              <a:t> </a:t>
            </a:r>
            <a:r>
              <a:rPr lang="ru-RU" dirty="0" err="1" smtClean="0"/>
              <a:t>практикували</a:t>
            </a:r>
            <a:r>
              <a:rPr lang="ru-RU" dirty="0" smtClean="0"/>
              <a:t> </a:t>
            </a:r>
            <a:r>
              <a:rPr lang="ru-RU" dirty="0" err="1" smtClean="0"/>
              <a:t>спорудження</a:t>
            </a:r>
            <a:r>
              <a:rPr lang="ru-RU" dirty="0" smtClean="0"/>
              <a:t> </a:t>
            </a:r>
            <a:r>
              <a:rPr lang="ru-RU" dirty="0" err="1" smtClean="0"/>
              <a:t>округлих</a:t>
            </a:r>
            <a:r>
              <a:rPr lang="ru-RU" dirty="0" smtClean="0"/>
              <a:t> </a:t>
            </a:r>
            <a:r>
              <a:rPr lang="ru-RU" dirty="0" err="1" smtClean="0"/>
              <a:t>жител</a:t>
            </a:r>
            <a:r>
              <a:rPr lang="ru-RU" dirty="0" smtClean="0"/>
              <a:t> </a:t>
            </a:r>
            <a:r>
              <a:rPr lang="ru-RU" dirty="0" err="1" smtClean="0"/>
              <a:t>легшої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меншого</a:t>
            </a:r>
            <a:r>
              <a:rPr lang="ru-RU" dirty="0" smtClean="0"/>
              <a:t> числа </a:t>
            </a:r>
            <a:r>
              <a:rPr lang="ru-RU" dirty="0" err="1" smtClean="0"/>
              <a:t>кісток</a:t>
            </a:r>
            <a:r>
              <a:rPr lang="ru-RU" dirty="0" smtClean="0"/>
              <a:t>. При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притискувального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</a:t>
            </a:r>
            <a:r>
              <a:rPr lang="ru-RU" dirty="0" err="1" smtClean="0"/>
              <a:t>камені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жител</a:t>
            </a:r>
            <a:r>
              <a:rPr lang="ru-RU" dirty="0" smtClean="0"/>
              <a:t>, </a:t>
            </a:r>
            <a:r>
              <a:rPr lang="ru-RU" dirty="0" err="1" smtClean="0"/>
              <a:t>господарсько-побутовий</a:t>
            </a:r>
            <a:r>
              <a:rPr lang="ru-RU" dirty="0" smtClean="0"/>
              <a:t> комплекс </a:t>
            </a:r>
            <a:r>
              <a:rPr lang="ru-RU" dirty="0" err="1" smtClean="0"/>
              <a:t>кроманьйонців</a:t>
            </a:r>
            <a:r>
              <a:rPr lang="ru-RU" dirty="0" smtClean="0"/>
              <a:t> включав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господарські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, </a:t>
            </a:r>
            <a:r>
              <a:rPr lang="ru-RU" dirty="0" err="1" smtClean="0"/>
              <a:t>господарські</a:t>
            </a:r>
            <a:r>
              <a:rPr lang="ru-RU" dirty="0" smtClean="0"/>
              <a:t> </a:t>
            </a:r>
            <a:r>
              <a:rPr lang="ru-RU" dirty="0" err="1" smtClean="0"/>
              <a:t>ями</a:t>
            </a:r>
            <a:r>
              <a:rPr lang="ru-RU" dirty="0" smtClean="0"/>
              <a:t>, </a:t>
            </a:r>
            <a:r>
              <a:rPr lang="ru-RU" dirty="0" err="1" smtClean="0"/>
              <a:t>майстерні</a:t>
            </a:r>
            <a:r>
              <a:rPr lang="ru-RU" dirty="0" smtClean="0"/>
              <a:t>,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вогнища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господарсько-побутовий</a:t>
            </a:r>
            <a:r>
              <a:rPr lang="ru-RU" dirty="0" smtClean="0"/>
              <a:t> комплекс, а не </a:t>
            </a:r>
            <a:r>
              <a:rPr lang="ru-RU" dirty="0" err="1" smtClean="0"/>
              <a:t>житло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основною структурною </a:t>
            </a:r>
            <a:r>
              <a:rPr lang="ru-RU" dirty="0" err="1" smtClean="0"/>
              <a:t>одиницею</a:t>
            </a:r>
            <a:r>
              <a:rPr lang="ru-RU" dirty="0" smtClean="0"/>
              <a:t> </a:t>
            </a:r>
            <a:r>
              <a:rPr lang="ru-RU" dirty="0" err="1" smtClean="0"/>
              <a:t>поселення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357562"/>
            <a:ext cx="5751553" cy="3249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86808" cy="78581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no Pro Caption" pitchFamily="18" charset="0"/>
              </a:rPr>
              <a:t>Люди </a:t>
            </a:r>
            <a:r>
              <a:rPr lang="ru-RU" dirty="0" err="1" smtClean="0">
                <a:latin typeface="Arno Pro Caption" pitchFamily="18" charset="0"/>
              </a:rPr>
              <a:t>з</a:t>
            </a:r>
            <a:r>
              <a:rPr lang="ru-RU" dirty="0" smtClean="0">
                <a:latin typeface="Arno Pro Caption" pitchFamily="18" charset="0"/>
              </a:rPr>
              <a:t> грота </a:t>
            </a:r>
            <a:r>
              <a:rPr lang="ru-RU" dirty="0" err="1" smtClean="0">
                <a:latin typeface="Arno Pro Caption" pitchFamily="18" charset="0"/>
              </a:rPr>
              <a:t>КроМаньйон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4" name="Содержимое 3" descr="img1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318" y="1571612"/>
            <a:ext cx="4266885" cy="2357454"/>
          </a:xfrm>
          <a:ln>
            <a:solidFill>
              <a:schemeClr val="tx1"/>
            </a:solidFill>
          </a:ln>
        </p:spPr>
      </p:pic>
      <p:pic>
        <p:nvPicPr>
          <p:cNvPr id="5" name="Рисунок 4" descr="img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571612"/>
            <a:ext cx="3714776" cy="2357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72066" y="4357694"/>
            <a:ext cx="3714776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no Pro Caption" pitchFamily="18" charset="0"/>
              </a:rPr>
              <a:t>Композиція</a:t>
            </a:r>
            <a:r>
              <a:rPr lang="ru-RU" sz="2000" dirty="0" smtClean="0">
                <a:latin typeface="Arno Pro Caption" pitchFamily="18" charset="0"/>
              </a:rPr>
              <a:t>, </a:t>
            </a:r>
            <a:r>
              <a:rPr lang="ru-RU" sz="2000" dirty="0" err="1" smtClean="0">
                <a:latin typeface="Arno Pro Caption" pitchFamily="18" charset="0"/>
              </a:rPr>
              <a:t>що</a:t>
            </a:r>
            <a:r>
              <a:rPr lang="ru-RU" sz="2000" dirty="0" smtClean="0">
                <a:latin typeface="Arno Pro Caption" pitchFamily="18" charset="0"/>
              </a:rPr>
              <a:t> </a:t>
            </a:r>
            <a:r>
              <a:rPr lang="ru-RU" sz="2000" dirty="0" err="1" smtClean="0">
                <a:latin typeface="Arno Pro Caption" pitchFamily="18" charset="0"/>
              </a:rPr>
              <a:t>відтворює</a:t>
            </a:r>
            <a:r>
              <a:rPr lang="ru-RU" sz="2000" dirty="0" smtClean="0">
                <a:latin typeface="Arno Pro Caption" pitchFamily="18" charset="0"/>
              </a:rPr>
              <a:t> </a:t>
            </a:r>
            <a:r>
              <a:rPr lang="ru-RU" sz="2000" dirty="0" err="1" smtClean="0">
                <a:latin typeface="Arno Pro Caption" pitchFamily="18" charset="0"/>
              </a:rPr>
              <a:t>найбільшу</a:t>
            </a:r>
            <a:r>
              <a:rPr lang="ru-RU" sz="2000" dirty="0" smtClean="0">
                <a:latin typeface="Arno Pro Caption" pitchFamily="18" charset="0"/>
              </a:rPr>
              <a:t> </a:t>
            </a:r>
            <a:r>
              <a:rPr lang="ru-RU" sz="2000" dirty="0" err="1" smtClean="0">
                <a:latin typeface="Arno Pro Caption" pitchFamily="18" charset="0"/>
              </a:rPr>
              <a:t>кількість</a:t>
            </a:r>
            <a:r>
              <a:rPr lang="ru-RU" sz="2000" dirty="0" smtClean="0">
                <a:latin typeface="Arno Pro Caption" pitchFamily="18" charset="0"/>
              </a:rPr>
              <a:t> </a:t>
            </a:r>
            <a:r>
              <a:rPr lang="ru-RU" sz="2000" dirty="0" err="1" smtClean="0">
                <a:latin typeface="Arno Pro Caption" pitchFamily="18" charset="0"/>
              </a:rPr>
              <a:t>малюнків</a:t>
            </a:r>
            <a:r>
              <a:rPr lang="ru-RU" sz="2000" dirty="0" smtClean="0">
                <a:latin typeface="Arno Pro Caption" pitchFamily="18" charset="0"/>
              </a:rPr>
              <a:t> у </a:t>
            </a:r>
            <a:r>
              <a:rPr lang="ru-RU" sz="2000" dirty="0" err="1" smtClean="0">
                <a:latin typeface="Arno Pro Caption" pitchFamily="18" charset="0"/>
              </a:rPr>
              <a:t>взаємному</a:t>
            </a:r>
            <a:r>
              <a:rPr lang="ru-RU" sz="2000" dirty="0" smtClean="0">
                <a:latin typeface="Arno Pro Caption" pitchFamily="18" charset="0"/>
              </a:rPr>
              <a:t> </a:t>
            </a:r>
            <a:r>
              <a:rPr lang="ru-RU" sz="2000" dirty="0" err="1" smtClean="0">
                <a:latin typeface="Arno Pro Caption" pitchFamily="18" charset="0"/>
              </a:rPr>
              <a:t>розташуванні</a:t>
            </a:r>
            <a:r>
              <a:rPr lang="ru-RU" sz="2000" dirty="0" smtClean="0">
                <a:latin typeface="Arno Pro Caption" pitchFamily="18" charset="0"/>
              </a:rPr>
              <a:t> </a:t>
            </a:r>
            <a:r>
              <a:rPr lang="ru-RU" sz="2000" dirty="0" err="1" smtClean="0">
                <a:latin typeface="Arno Pro Caption" pitchFamily="18" charset="0"/>
              </a:rPr>
              <a:t>тварин</a:t>
            </a:r>
            <a:r>
              <a:rPr lang="ru-RU" sz="2000" dirty="0" smtClean="0">
                <a:latin typeface="Arno Pro Caption" pitchFamily="18" charset="0"/>
              </a:rPr>
              <a:t> на </a:t>
            </a:r>
            <a:r>
              <a:rPr lang="ru-RU" sz="2000" dirty="0" err="1" smtClean="0">
                <a:latin typeface="Arno Pro Caption" pitchFamily="18" charset="0"/>
              </a:rPr>
              <a:t>стінах</a:t>
            </a:r>
            <a:r>
              <a:rPr lang="ru-RU" sz="2000" dirty="0" smtClean="0">
                <a:latin typeface="Arno Pro Caption" pitchFamily="18" charset="0"/>
              </a:rPr>
              <a:t> "</a:t>
            </a:r>
            <a:r>
              <a:rPr lang="ru-RU" sz="2000" dirty="0" err="1" smtClean="0">
                <a:latin typeface="Arno Pro Caption" pitchFamily="18" charset="0"/>
              </a:rPr>
              <a:t>великої</a:t>
            </a:r>
            <a:r>
              <a:rPr lang="ru-RU" sz="2000" dirty="0" smtClean="0">
                <a:latin typeface="Arno Pro Caption" pitchFamily="18" charset="0"/>
              </a:rPr>
              <a:t> </a:t>
            </a:r>
            <a:r>
              <a:rPr lang="ru-RU" sz="2000" dirty="0" err="1" smtClean="0">
                <a:latin typeface="Arno Pro Caption" pitchFamily="18" charset="0"/>
              </a:rPr>
              <a:t>зали</a:t>
            </a:r>
            <a:r>
              <a:rPr lang="ru-RU" sz="2000" dirty="0" smtClean="0">
                <a:latin typeface="Arno Pro Caption" pitchFamily="18" charset="0"/>
              </a:rPr>
              <a:t>" </a:t>
            </a:r>
            <a:r>
              <a:rPr lang="ru-RU" sz="2000" dirty="0" err="1" smtClean="0">
                <a:latin typeface="Arno Pro Caption" pitchFamily="18" charset="0"/>
              </a:rPr>
              <a:t>печери</a:t>
            </a:r>
            <a:r>
              <a:rPr lang="ru-RU" sz="2000" dirty="0" smtClean="0">
                <a:latin typeface="Arno Pro Caption" pitchFamily="18" charset="0"/>
              </a:rPr>
              <a:t> </a:t>
            </a:r>
            <a:r>
              <a:rPr lang="ru-RU" sz="2000" dirty="0" err="1" smtClean="0">
                <a:latin typeface="Arno Pro Caption" pitchFamily="18" charset="0"/>
              </a:rPr>
              <a:t>Альтаміра</a:t>
            </a:r>
            <a:r>
              <a:rPr lang="ru-RU" sz="2000" dirty="0" smtClean="0">
                <a:latin typeface="Arno Pro Caption" pitchFamily="18" charset="0"/>
              </a:rPr>
              <a:t> (</a:t>
            </a:r>
            <a:r>
              <a:rPr lang="ru-RU" sz="2000" dirty="0" err="1" smtClean="0">
                <a:latin typeface="Arno Pro Caption" pitchFamily="18" charset="0"/>
              </a:rPr>
              <a:t>Кантабрія</a:t>
            </a:r>
            <a:r>
              <a:rPr lang="ru-RU" sz="2000" dirty="0" smtClean="0">
                <a:latin typeface="Arno Pro Caption" pitchFamily="18" charset="0"/>
              </a:rPr>
              <a:t>, </a:t>
            </a:r>
            <a:r>
              <a:rPr lang="ru-RU" sz="2000" dirty="0" err="1" smtClean="0">
                <a:latin typeface="Arno Pro Caption" pitchFamily="18" charset="0"/>
              </a:rPr>
              <a:t>Іспанія</a:t>
            </a:r>
            <a:r>
              <a:rPr lang="ru-RU" sz="2000" dirty="0" smtClean="0">
                <a:latin typeface="Arno Pro Caption" pitchFamily="18" charset="0"/>
              </a:rPr>
              <a:t>).</a:t>
            </a:r>
            <a:endParaRPr lang="ru-RU" sz="2000" dirty="0">
              <a:latin typeface="Arno Pro Caption" pitchFamily="18" charset="0"/>
            </a:endParaRPr>
          </a:p>
        </p:txBody>
      </p:sp>
      <p:pic>
        <p:nvPicPr>
          <p:cNvPr id="7" name="Рисунок 6" descr="img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357695"/>
            <a:ext cx="4286280" cy="18344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29618" cy="785818"/>
          </a:xfrm>
          <a:solidFill>
            <a:srgbClr val="FFFFFF">
              <a:alpha val="36078"/>
            </a:srgbClr>
          </a:solidFill>
          <a:ln w="38100" cmpd="thinThick">
            <a:solidFill>
              <a:srgbClr val="CC3300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Кам'яна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доба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14422"/>
            <a:ext cx="4000528" cy="5143536"/>
          </a:xfrm>
          <a:solidFill>
            <a:srgbClr val="FFFFFF">
              <a:alpha val="50196"/>
            </a:srgbClr>
          </a:solidFill>
          <a:ln>
            <a:solidFill>
              <a:srgbClr val="CC3300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dirty="0" err="1" smtClean="0">
                <a:latin typeface="Arno Pro Caption" pitchFamily="18" charset="0"/>
                <a:hlinkClick r:id="rId3" tooltip="Кам'яний вік"/>
              </a:rPr>
              <a:t>Кам'яний</a:t>
            </a:r>
            <a:r>
              <a:rPr lang="ru-RU" dirty="0" smtClean="0">
                <a:latin typeface="Arno Pro Caption" pitchFamily="18" charset="0"/>
                <a:hlinkClick r:id="rId3" tooltip="Кам'яний вік"/>
              </a:rPr>
              <a:t> </a:t>
            </a:r>
            <a:r>
              <a:rPr lang="ru-RU" dirty="0" err="1" smtClean="0">
                <a:latin typeface="Arno Pro Caption" pitchFamily="18" charset="0"/>
                <a:hlinkClick r:id="rId3" tooltip="Кам'яний вік"/>
              </a:rPr>
              <a:t>вік</a:t>
            </a:r>
            <a:r>
              <a:rPr lang="ru-RU" dirty="0" smtClean="0">
                <a:latin typeface="Arno Pro Caption" pitchFamily="18" charset="0"/>
              </a:rPr>
              <a:t> — </a:t>
            </a:r>
            <a:r>
              <a:rPr lang="ru-RU" dirty="0" err="1" smtClean="0">
                <a:latin typeface="Arno Pro Caption" pitchFamily="18" charset="0"/>
              </a:rPr>
              <a:t>період</a:t>
            </a:r>
            <a:r>
              <a:rPr lang="ru-RU" dirty="0" smtClean="0">
                <a:latin typeface="Arno Pro Caption" pitchFamily="18" charset="0"/>
              </a:rPr>
              <a:t> в </a:t>
            </a:r>
            <a:r>
              <a:rPr lang="ru-RU" dirty="0" err="1" smtClean="0">
                <a:latin typeface="Arno Pro Caption" pitchFamily="18" charset="0"/>
              </a:rPr>
              <a:t>історії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людства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під</a:t>
            </a:r>
            <a:r>
              <a:rPr lang="ru-RU" dirty="0" smtClean="0">
                <a:latin typeface="Arno Pro Caption" pitchFamily="18" charset="0"/>
              </a:rPr>
              <a:t> час </a:t>
            </a:r>
            <a:r>
              <a:rPr lang="ru-RU" dirty="0" err="1" smtClean="0">
                <a:latin typeface="Arno Pro Caption" pitchFamily="18" charset="0"/>
              </a:rPr>
              <a:t>якого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знаряддя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праці</a:t>
            </a:r>
            <a:r>
              <a:rPr lang="ru-RU" dirty="0" smtClean="0">
                <a:latin typeface="Arno Pro Caption" pitchFamily="18" charset="0"/>
              </a:rPr>
              <a:t> та </a:t>
            </a:r>
            <a:r>
              <a:rPr lang="ru-RU" dirty="0" err="1" smtClean="0">
                <a:latin typeface="Arno Pro Caption" pitchFamily="18" charset="0"/>
              </a:rPr>
              <a:t>зброя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виготовлялася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каменю</a:t>
            </a:r>
            <a:r>
              <a:rPr lang="ru-RU" dirty="0" smtClean="0">
                <a:latin typeface="Arno Pro Caption" pitchFamily="18" charset="0"/>
              </a:rPr>
              <a:t>, дерева та </a:t>
            </a:r>
            <a:r>
              <a:rPr lang="ru-RU" dirty="0" err="1" smtClean="0">
                <a:latin typeface="Arno Pro Caption" pitchFamily="18" charset="0"/>
              </a:rPr>
              <a:t>кістки</a:t>
            </a:r>
            <a:r>
              <a:rPr lang="ru-RU" dirty="0" smtClean="0">
                <a:latin typeface="Arno Pro Caption" pitchFamily="18" charset="0"/>
              </a:rPr>
              <a:t>. </a:t>
            </a:r>
            <a:r>
              <a:rPr lang="ru-RU" dirty="0" err="1" smtClean="0">
                <a:latin typeface="Arno Pro Caption" pitchFamily="18" charset="0"/>
              </a:rPr>
              <a:t>Він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поділяється</a:t>
            </a:r>
            <a:r>
              <a:rPr lang="ru-RU" dirty="0" smtClean="0">
                <a:latin typeface="Arno Pro Caption" pitchFamily="18" charset="0"/>
              </a:rPr>
              <a:t> на три </a:t>
            </a:r>
            <a:r>
              <a:rPr lang="ru-RU" dirty="0" err="1" smtClean="0">
                <a:latin typeface="Arno Pro Caption" pitchFamily="18" charset="0"/>
              </a:rPr>
              <a:t>періоди</a:t>
            </a:r>
            <a:r>
              <a:rPr lang="ru-RU" dirty="0" smtClean="0">
                <a:latin typeface="Arno Pro Caption" pitchFamily="18" charset="0"/>
              </a:rPr>
              <a:t>:</a:t>
            </a:r>
          </a:p>
          <a:p>
            <a:r>
              <a:rPr lang="ru-RU" dirty="0" err="1" smtClean="0">
                <a:latin typeface="Arno Pro Caption" pitchFamily="18" charset="0"/>
                <a:hlinkClick r:id="rId4" tooltip="Палеоліт"/>
              </a:rPr>
              <a:t>палеоліт</a:t>
            </a:r>
            <a:r>
              <a:rPr lang="ru-RU" dirty="0" smtClean="0">
                <a:latin typeface="Arno Pro Caption" pitchFamily="18" charset="0"/>
              </a:rPr>
              <a:t> — </a:t>
            </a:r>
            <a:r>
              <a:rPr lang="ru-RU" dirty="0" err="1" smtClean="0">
                <a:latin typeface="Arno Pro Caption" pitchFamily="18" charset="0"/>
              </a:rPr>
              <a:t>давній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кам'яний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вік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який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характеризується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використанням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кременевих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знаряддь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праці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основні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заняття</a:t>
            </a:r>
            <a:r>
              <a:rPr lang="ru-RU" dirty="0" smtClean="0">
                <a:latin typeface="Arno Pro Caption" pitchFamily="18" charset="0"/>
              </a:rPr>
              <a:t> — </a:t>
            </a:r>
            <a:r>
              <a:rPr lang="ru-RU" dirty="0" err="1" smtClean="0">
                <a:latin typeface="Arno Pro Caption" pitchFamily="18" charset="0"/>
                <a:hlinkClick r:id="rId5" tooltip="Полювання"/>
              </a:rPr>
              <a:t>полювання</a:t>
            </a:r>
            <a:r>
              <a:rPr lang="ru-RU" dirty="0" smtClean="0">
                <a:latin typeface="Arno Pro Caption" pitchFamily="18" charset="0"/>
              </a:rPr>
              <a:t> та </a:t>
            </a:r>
            <a:r>
              <a:rPr lang="ru-RU" dirty="0" err="1" smtClean="0">
                <a:latin typeface="Arno Pro Caption" pitchFamily="18" charset="0"/>
                <a:hlinkClick r:id="rId6" tooltip="Збиральництво"/>
              </a:rPr>
              <a:t>збиральництво</a:t>
            </a:r>
            <a:r>
              <a:rPr lang="ru-RU" dirty="0" smtClean="0">
                <a:latin typeface="Arno Pro Caption" pitchFamily="18" charset="0"/>
              </a:rPr>
              <a:t>.</a:t>
            </a:r>
          </a:p>
          <a:p>
            <a:r>
              <a:rPr lang="ru-RU" dirty="0" err="1" smtClean="0">
                <a:latin typeface="Arno Pro Caption" pitchFamily="18" charset="0"/>
                <a:hlinkClick r:id="rId7" tooltip="Мезоліт"/>
              </a:rPr>
              <a:t>мезоліт</a:t>
            </a:r>
            <a:r>
              <a:rPr lang="ru-RU" dirty="0" smtClean="0">
                <a:latin typeface="Arno Pro Caption" pitchFamily="18" charset="0"/>
              </a:rPr>
              <a:t> — </a:t>
            </a:r>
            <a:r>
              <a:rPr lang="ru-RU" dirty="0" err="1" smtClean="0">
                <a:latin typeface="Arno Pro Caption" pitchFamily="18" charset="0"/>
              </a:rPr>
              <a:t>середній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кам'яний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вік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що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тривав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від</a:t>
            </a:r>
            <a:r>
              <a:rPr lang="ru-RU" dirty="0" smtClean="0">
                <a:latin typeface="Arno Pro Caption" pitchFamily="18" charset="0"/>
              </a:rPr>
              <a:t> 10 тис. до 7 тис. </a:t>
            </a:r>
            <a:r>
              <a:rPr lang="ru-RU" dirty="0" err="1" smtClean="0">
                <a:latin typeface="Arno Pro Caption" pitchFamily="18" charset="0"/>
              </a:rPr>
              <a:t>років</a:t>
            </a:r>
            <a:r>
              <a:rPr lang="ru-RU" dirty="0" smtClean="0">
                <a:latin typeface="Arno Pro Caption" pitchFamily="18" charset="0"/>
              </a:rPr>
              <a:t> до н. е.</a:t>
            </a:r>
          </a:p>
          <a:p>
            <a:r>
              <a:rPr lang="ru-RU" dirty="0" err="1" smtClean="0">
                <a:latin typeface="Arno Pro Caption" pitchFamily="18" charset="0"/>
                <a:hlinkClick r:id="rId8" tooltip="Неоліт"/>
              </a:rPr>
              <a:t>неоліт</a:t>
            </a:r>
            <a:r>
              <a:rPr lang="ru-RU" dirty="0" smtClean="0">
                <a:latin typeface="Arno Pro Caption" pitchFamily="18" charset="0"/>
              </a:rPr>
              <a:t> — </a:t>
            </a:r>
            <a:r>
              <a:rPr lang="ru-RU" dirty="0" err="1" smtClean="0">
                <a:latin typeface="Arno Pro Caption" pitchFamily="18" charset="0"/>
              </a:rPr>
              <a:t>новий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кам'яний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вік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характеризується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появою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людини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сучасного</a:t>
            </a:r>
            <a:r>
              <a:rPr lang="ru-RU" dirty="0" smtClean="0">
                <a:latin typeface="Arno Pro Caption" pitchFamily="18" charset="0"/>
              </a:rPr>
              <a:t> типу, </a:t>
            </a:r>
            <a:r>
              <a:rPr lang="ru-RU" dirty="0" err="1" smtClean="0">
                <a:latin typeface="Arno Pro Caption" pitchFamily="18" charset="0"/>
              </a:rPr>
              <a:t>використанням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винятково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кременевих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кам'яних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кістяних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знарядь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праці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виготовлених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використанням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техніки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  <a:hlinkClick r:id="rId9" tooltip="Свердління"/>
              </a:rPr>
              <a:t>свердління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  <a:hlinkClick r:id="rId10" tooltip="Пиляння (ще не написана)"/>
              </a:rPr>
              <a:t>пиляння</a:t>
            </a:r>
            <a:r>
              <a:rPr lang="ru-RU" dirty="0" smtClean="0">
                <a:latin typeface="Arno Pro Caption" pitchFamily="18" charset="0"/>
              </a:rPr>
              <a:t> та </a:t>
            </a:r>
            <a:r>
              <a:rPr lang="ru-RU" dirty="0" err="1" smtClean="0">
                <a:latin typeface="Arno Pro Caption" pitchFamily="18" charset="0"/>
                <a:hlinkClick r:id="rId11" tooltip="Шліфування"/>
              </a:rPr>
              <a:t>шліфування</a:t>
            </a:r>
            <a:r>
              <a:rPr lang="ru-RU" dirty="0" smtClean="0">
                <a:latin typeface="Arno Pro Caption" pitchFamily="18" charset="0"/>
              </a:rPr>
              <a:t>; </a:t>
            </a:r>
            <a:r>
              <a:rPr lang="ru-RU" dirty="0" err="1" smtClean="0">
                <a:latin typeface="Arno Pro Caption" pitchFamily="18" charset="0"/>
              </a:rPr>
              <a:t>розповсюдженням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  <a:hlinkClick r:id="rId12" tooltip="Кераміка"/>
              </a:rPr>
              <a:t>кераміки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  <a:hlinkClick r:id="rId13" tooltip="Ткацтво"/>
              </a:rPr>
              <a:t>ткацтва</a:t>
            </a:r>
            <a:r>
              <a:rPr lang="ru-RU" dirty="0" smtClean="0">
                <a:latin typeface="Arno Pro Caption" pitchFamily="18" charset="0"/>
              </a:rPr>
              <a:t> (так звана </a:t>
            </a:r>
            <a:r>
              <a:rPr lang="ru-RU" dirty="0" err="1" smtClean="0">
                <a:latin typeface="Arno Pro Caption" pitchFamily="18" charset="0"/>
                <a:hlinkClick r:id="rId14" tooltip="Неолітична революція"/>
              </a:rPr>
              <a:t>неолітична</a:t>
            </a:r>
            <a:r>
              <a:rPr lang="ru-RU" dirty="0" smtClean="0">
                <a:latin typeface="Arno Pro Caption" pitchFamily="18" charset="0"/>
                <a:hlinkClick r:id="rId14" tooltip="Неолітична революція"/>
              </a:rPr>
              <a:t> </a:t>
            </a:r>
            <a:r>
              <a:rPr lang="ru-RU" dirty="0" err="1" smtClean="0">
                <a:latin typeface="Arno Pro Caption" pitchFamily="18" charset="0"/>
                <a:hlinkClick r:id="rId14" tooltip="Неолітична революція"/>
              </a:rPr>
              <a:t>революція</a:t>
            </a:r>
            <a:r>
              <a:rPr lang="ru-RU" dirty="0" smtClean="0">
                <a:latin typeface="Arno Pro Caption" pitchFamily="18" charset="0"/>
              </a:rPr>
              <a:t>). </a:t>
            </a:r>
            <a:r>
              <a:rPr lang="ru-RU" dirty="0" err="1" smtClean="0">
                <a:latin typeface="Arno Pro Caption" pitchFamily="18" charset="0"/>
              </a:rPr>
              <a:t>Тривав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від</a:t>
            </a:r>
            <a:r>
              <a:rPr lang="ru-RU" dirty="0" smtClean="0">
                <a:latin typeface="Arno Pro Caption" pitchFamily="18" charset="0"/>
              </a:rPr>
              <a:t> 6 до 4 тис. </a:t>
            </a:r>
            <a:r>
              <a:rPr lang="ru-RU" dirty="0" err="1" smtClean="0">
                <a:latin typeface="Arno Pro Caption" pitchFamily="18" charset="0"/>
              </a:rPr>
              <a:t>років</a:t>
            </a:r>
            <a:r>
              <a:rPr lang="ru-RU" dirty="0" smtClean="0">
                <a:latin typeface="Arno Pro Caption" pitchFamily="18" charset="0"/>
              </a:rPr>
              <a:t> до н. е., </a:t>
            </a:r>
            <a:r>
              <a:rPr lang="ru-RU" dirty="0" err="1" smtClean="0">
                <a:latin typeface="Arno Pro Caption" pitchFamily="18" charset="0"/>
              </a:rPr>
              <a:t>період</a:t>
            </a:r>
            <a:r>
              <a:rPr lang="ru-RU" dirty="0" smtClean="0">
                <a:latin typeface="Arno Pro Caption" pitchFamily="18" charset="0"/>
              </a:rPr>
              <a:t> переходу </a:t>
            </a:r>
            <a:r>
              <a:rPr lang="ru-RU" dirty="0" err="1" smtClean="0">
                <a:latin typeface="Arno Pro Caption" pitchFamily="18" charset="0"/>
              </a:rPr>
              <a:t>від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рибальства</a:t>
            </a:r>
            <a:r>
              <a:rPr lang="ru-RU" dirty="0" smtClean="0">
                <a:latin typeface="Arno Pro Caption" pitchFamily="18" charset="0"/>
              </a:rPr>
              <a:t> та </a:t>
            </a:r>
            <a:r>
              <a:rPr lang="ru-RU" dirty="0" err="1" smtClean="0">
                <a:latin typeface="Arno Pro Caption" pitchFamily="18" charset="0"/>
              </a:rPr>
              <a:t>полювання</a:t>
            </a:r>
            <a:r>
              <a:rPr lang="ru-RU" dirty="0" smtClean="0">
                <a:latin typeface="Arno Pro Caption" pitchFamily="18" charset="0"/>
              </a:rPr>
              <a:t> до </a:t>
            </a:r>
            <a:r>
              <a:rPr lang="ru-RU" dirty="0" err="1" smtClean="0">
                <a:latin typeface="Arno Pro Caption" pitchFamily="18" charset="0"/>
                <a:hlinkClick r:id="rId15" tooltip="Землеробство"/>
              </a:rPr>
              <a:t>землеробства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  <a:hlinkClick r:id="rId16" tooltip="Скотарство"/>
              </a:rPr>
              <a:t>скотарства</a:t>
            </a:r>
            <a:r>
              <a:rPr lang="ru-RU" dirty="0" smtClean="0">
                <a:latin typeface="Arno Pro Caption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 descr="e45faf9a02a9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2910" y="3143248"/>
            <a:ext cx="3618630" cy="3230052"/>
          </a:xfrm>
          <a:prstGeom prst="rect">
            <a:avLst/>
          </a:prstGeom>
          <a:ln>
            <a:solidFill>
              <a:srgbClr val="CC3300"/>
            </a:solidFill>
          </a:ln>
        </p:spPr>
      </p:pic>
      <p:pic>
        <p:nvPicPr>
          <p:cNvPr id="5" name="Рисунок 4" descr="095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8662" y="1214422"/>
            <a:ext cx="3000396" cy="2001693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2c3aa8a1bf70f8f2a1c4001c39a38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286808" cy="5005143"/>
          </a:xfrm>
          <a:prstGeom prst="rect">
            <a:avLst/>
          </a:prstGeom>
        </p:spPr>
      </p:pic>
      <p:pic>
        <p:nvPicPr>
          <p:cNvPr id="9" name="Рисунок 8" descr="0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290"/>
            <a:ext cx="2071702" cy="138212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Рисунок 9" descr="croods-profile-san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642918"/>
            <a:ext cx="2428868" cy="242886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Рисунок 10" descr="korotkometrazhnye-multfilmy-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786322"/>
            <a:ext cx="3325836" cy="187078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Рисунок 11" descr="4394744-5e02a8cd25b3978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14290"/>
            <a:ext cx="2143140" cy="160735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Рисунок 12" descr="NjBRTNVVV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3929066"/>
            <a:ext cx="3071834" cy="230387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Рисунок 13" descr="resize.ph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4357694"/>
            <a:ext cx="2238370" cy="216616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43932" cy="928694"/>
          </a:xfrm>
          <a:solidFill>
            <a:schemeClr val="bg1">
              <a:alpha val="32157"/>
            </a:schemeClr>
          </a:solidFill>
          <a:ln w="38100" cmpd="thinThick">
            <a:solidFill>
              <a:srgbClr val="CC3300"/>
            </a:solidFill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Мідна Доба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4143404" cy="4714908"/>
          </a:xfrm>
          <a:solidFill>
            <a:srgbClr val="FFFFFF">
              <a:alpha val="60000"/>
            </a:srgbClr>
          </a:solidFill>
          <a:ln>
            <a:solidFill>
              <a:srgbClr val="CC3300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vi-VN" b="1" dirty="0" smtClean="0">
                <a:latin typeface="Arno Pro Caption" pitchFamily="18" charset="0"/>
              </a:rPr>
              <a:t>Мі́дна доба́, енеолі́т, халколі́т</a:t>
            </a:r>
            <a:r>
              <a:rPr lang="vi-VN" dirty="0" smtClean="0">
                <a:latin typeface="Arno Pro Caption" pitchFamily="18" charset="0"/>
              </a:rPr>
              <a:t> — назва перехід </a:t>
            </a:r>
            <a:r>
              <a:rPr lang="vi-VN" dirty="0" smtClean="0">
                <a:latin typeface="Arno Pro Caption" pitchFamily="18" charset="0"/>
                <a:hlinkClick r:id="rId3" tooltip="Неоліт"/>
              </a:rPr>
              <a:t>неоліту</a:t>
            </a:r>
            <a:r>
              <a:rPr lang="vi-VN" dirty="0" smtClean="0">
                <a:latin typeface="Arno Pro Caption" pitchFamily="18" charset="0"/>
              </a:rPr>
              <a:t> до </a:t>
            </a:r>
            <a:r>
              <a:rPr lang="vi-VN" dirty="0" smtClean="0">
                <a:latin typeface="Arno Pro Caption" pitchFamily="18" charset="0"/>
                <a:hlinkClick r:id="rId4" tooltip="Бронзовий вік"/>
              </a:rPr>
              <a:t>бронзової доби</a:t>
            </a:r>
            <a:r>
              <a:rPr lang="vi-VN" dirty="0" smtClean="0">
                <a:latin typeface="Arno Pro Caption" pitchFamily="18" charset="0"/>
              </a:rPr>
              <a:t>, яку застосовують археологи в зв'язку з появою й поширенням у той час виробів із </a:t>
            </a:r>
            <a:r>
              <a:rPr lang="vi-VN" dirty="0" smtClean="0">
                <a:latin typeface="Arno Pro Caption" pitchFamily="18" charset="0"/>
                <a:hlinkClick r:id="rId5" tooltip="Мідь"/>
              </a:rPr>
              <a:t>міді</a:t>
            </a:r>
            <a:r>
              <a:rPr lang="vi-VN" dirty="0" smtClean="0">
                <a:latin typeface="Arno Pro Caption" pitchFamily="18" charset="0"/>
              </a:rPr>
              <a:t>. Мідні знаряддя вживалися поряд з кам'яними, які переважали. Вищий, порівняно з неолітом, етап розвитку продуктивних сил і виробничих відносин </a:t>
            </a:r>
            <a:r>
              <a:rPr lang="vi-VN" dirty="0" smtClean="0">
                <a:latin typeface="Arno Pro Caption" pitchFamily="18" charset="0"/>
                <a:hlinkClick r:id="rId6" tooltip="Первіснообщинний лад"/>
              </a:rPr>
              <a:t>первісного суспільства</a:t>
            </a:r>
            <a:r>
              <a:rPr lang="vi-VN" dirty="0" smtClean="0">
                <a:latin typeface="Arno Pro Caption" pitchFamily="18" charset="0"/>
              </a:rPr>
              <a:t>. Період подальшого удосконалення відтворювальних форм господарства (</a:t>
            </a:r>
            <a:r>
              <a:rPr lang="vi-VN" dirty="0" smtClean="0">
                <a:latin typeface="Arno Pro Caption" pitchFamily="18" charset="0"/>
                <a:hlinkClick r:id="rId7" tooltip="Землеробство"/>
              </a:rPr>
              <a:t>землеробство</a:t>
            </a:r>
            <a:r>
              <a:rPr lang="vi-VN" dirty="0" smtClean="0">
                <a:latin typeface="Arno Pro Caption" pitchFamily="18" charset="0"/>
              </a:rPr>
              <a:t>, </a:t>
            </a:r>
            <a:r>
              <a:rPr lang="vi-VN" dirty="0" smtClean="0">
                <a:latin typeface="Arno Pro Caption" pitchFamily="18" charset="0"/>
                <a:hlinkClick r:id="rId8" tooltip="Скотарство"/>
              </a:rPr>
              <a:t>скотарство</a:t>
            </a:r>
            <a:r>
              <a:rPr lang="vi-VN" dirty="0" smtClean="0">
                <a:latin typeface="Arno Pro Caption" pitchFamily="18" charset="0"/>
              </a:rPr>
              <a:t>). Накопичення продукту, зростання суспільних багатств стимулювало міжплемінний обмін. Енеоліт — період консолідації суспільної організації племен, розквіту </a:t>
            </a:r>
            <a:r>
              <a:rPr lang="vi-VN" dirty="0" smtClean="0">
                <a:latin typeface="Arno Pro Caption" pitchFamily="18" charset="0"/>
                <a:hlinkClick r:id="rId9" tooltip="Патріархат"/>
              </a:rPr>
              <a:t>патріархату</a:t>
            </a:r>
            <a:r>
              <a:rPr lang="vi-VN" dirty="0" smtClean="0">
                <a:latin typeface="Arno Pro Caption" pitchFamily="18" charset="0"/>
              </a:rPr>
              <a:t>, формування великих, спільних за походженням, об'єднань. На території України за часів енеоліту жили племена — носії </a:t>
            </a:r>
            <a:r>
              <a:rPr lang="vi-VN" dirty="0" smtClean="0">
                <a:latin typeface="Arno Pro Caption" pitchFamily="18" charset="0"/>
                <a:hlinkClick r:id="rId10" tooltip="Трипільська культура"/>
              </a:rPr>
              <a:t>трипільської</a:t>
            </a:r>
            <a:r>
              <a:rPr lang="vi-VN" dirty="0" smtClean="0">
                <a:latin typeface="Arno Pro Caption" pitchFamily="18" charset="0"/>
              </a:rPr>
              <a:t>, </a:t>
            </a:r>
            <a:r>
              <a:rPr lang="vi-VN" dirty="0" smtClean="0">
                <a:latin typeface="Arno Pro Caption" pitchFamily="18" charset="0"/>
                <a:hlinkClick r:id="rId11" tooltip="Ямна культура"/>
              </a:rPr>
              <a:t>ямної культури</a:t>
            </a:r>
            <a:r>
              <a:rPr lang="vi-VN" dirty="0" smtClean="0">
                <a:latin typeface="Arno Pro Caption" pitchFamily="18" charset="0"/>
              </a:rPr>
              <a:t> тощо.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4" name="Рисунок 3" descr="img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7752" y="3286124"/>
            <a:ext cx="3858812" cy="2928958"/>
          </a:xfrm>
          <a:prstGeom prst="rect">
            <a:avLst/>
          </a:prstGeom>
          <a:ln>
            <a:solidFill>
              <a:srgbClr val="CC3300"/>
            </a:solidFill>
          </a:ln>
        </p:spPr>
      </p:pic>
      <p:pic>
        <p:nvPicPr>
          <p:cNvPr id="5" name="Рисунок 4" descr="376fe0bd9b4f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7752" y="1500174"/>
            <a:ext cx="3789974" cy="1285884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4757742" cy="928694"/>
          </a:xfrm>
          <a:solidFill>
            <a:srgbClr val="FFFFFF"/>
          </a:solidFill>
          <a:ln w="38100" cmpd="thickThin">
            <a:solidFill>
              <a:srgbClr val="CC3300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Бронзова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Caption" pitchFamily="18" charset="0"/>
              </a:rPr>
              <a:t>доба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no Pro Caption" pitchFamily="18" charset="0"/>
            </a:endParaRPr>
          </a:p>
        </p:txBody>
      </p:sp>
      <p:pic>
        <p:nvPicPr>
          <p:cNvPr id="4" name="Рисунок 3" descr="14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5" y="4000504"/>
            <a:ext cx="3524274" cy="2643207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614882"/>
          </a:xfrm>
          <a:ln>
            <a:solidFill>
              <a:srgbClr val="CC33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Прийшла</a:t>
            </a:r>
            <a:r>
              <a:rPr lang="ru-RU" dirty="0" smtClean="0"/>
              <a:t> на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Енеоліт"/>
              </a:rPr>
              <a:t>енеоліту</a:t>
            </a:r>
            <a:r>
              <a:rPr lang="ru-RU" dirty="0" smtClean="0"/>
              <a:t> (</a:t>
            </a:r>
            <a:r>
              <a:rPr lang="ru-RU" dirty="0" err="1" smtClean="0"/>
              <a:t>мідній</a:t>
            </a:r>
            <a:r>
              <a:rPr lang="ru-RU" dirty="0" smtClean="0"/>
              <a:t> </a:t>
            </a:r>
            <a:r>
              <a:rPr lang="ru-RU" dirty="0" err="1" smtClean="0"/>
              <a:t>добі</a:t>
            </a:r>
            <a:r>
              <a:rPr lang="ru-RU" dirty="0" smtClean="0"/>
              <a:t>) — </a:t>
            </a:r>
            <a:r>
              <a:rPr lang="ru-RU" dirty="0" err="1" smtClean="0"/>
              <a:t>перехідному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кам'яної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.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виготовленням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бронзових</a:t>
            </a:r>
            <a:r>
              <a:rPr lang="ru-RU" dirty="0" smtClean="0"/>
              <a:t> </a:t>
            </a:r>
            <a:r>
              <a:rPr lang="ru-RU" dirty="0" err="1" smtClean="0"/>
              <a:t>знарядь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, </a:t>
            </a:r>
            <a:r>
              <a:rPr lang="ru-RU" dirty="0" err="1" smtClean="0"/>
              <a:t>появою</a:t>
            </a:r>
            <a:r>
              <a:rPr lang="ru-RU" dirty="0" smtClean="0"/>
              <a:t> </a:t>
            </a:r>
            <a:r>
              <a:rPr lang="ru-RU" dirty="0" err="1" smtClean="0"/>
              <a:t>кочового</a:t>
            </a:r>
            <a:r>
              <a:rPr lang="ru-RU" dirty="0" smtClean="0"/>
              <a:t> </a:t>
            </a:r>
            <a:r>
              <a:rPr lang="ru-RU" dirty="0" err="1" smtClean="0"/>
              <a:t>скотарства</a:t>
            </a:r>
            <a:r>
              <a:rPr lang="ru-RU" dirty="0" smtClean="0"/>
              <a:t>, поливного </a:t>
            </a:r>
            <a:r>
              <a:rPr lang="ru-RU" dirty="0" err="1" smtClean="0"/>
              <a:t>землеробства</a:t>
            </a:r>
            <a:r>
              <a:rPr lang="ru-RU" dirty="0" smtClean="0"/>
              <a:t>, </a:t>
            </a:r>
            <a:r>
              <a:rPr lang="ru-RU" dirty="0" err="1" smtClean="0"/>
              <a:t>письменності</a:t>
            </a:r>
            <a:r>
              <a:rPr lang="ru-RU" dirty="0" smtClean="0"/>
              <a:t>. </a:t>
            </a:r>
            <a:r>
              <a:rPr lang="ru-RU" dirty="0" err="1" smtClean="0"/>
              <a:t>Змінився</a:t>
            </a:r>
            <a:r>
              <a:rPr lang="ru-RU" dirty="0" smtClean="0"/>
              <a:t> </a:t>
            </a:r>
            <a:r>
              <a:rPr lang="ru-RU" dirty="0" err="1" smtClean="0"/>
              <a:t>залізною</a:t>
            </a:r>
            <a:r>
              <a:rPr lang="ru-RU" dirty="0" smtClean="0"/>
              <a:t> </a:t>
            </a:r>
            <a:r>
              <a:rPr lang="ru-RU" dirty="0" err="1" smtClean="0"/>
              <a:t>добою</a:t>
            </a:r>
            <a:r>
              <a:rPr lang="ru-RU" dirty="0" smtClean="0"/>
              <a:t> у </a:t>
            </a:r>
            <a:r>
              <a:rPr lang="en-US" dirty="0" smtClean="0"/>
              <a:t>I </a:t>
            </a:r>
            <a:r>
              <a:rPr lang="ru-RU" dirty="0" err="1" smtClean="0"/>
              <a:t>тисячолітті</a:t>
            </a:r>
            <a:r>
              <a:rPr lang="ru-RU" dirty="0" smtClean="0"/>
              <a:t> до н. е.</a:t>
            </a:r>
          </a:p>
        </p:txBody>
      </p:sp>
      <p:pic>
        <p:nvPicPr>
          <p:cNvPr id="7" name="Рисунок 6" descr="4394744-5e02a8cd25b397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357166"/>
            <a:ext cx="3357554" cy="2518166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500</Words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Первісна людина</vt:lpstr>
      <vt:lpstr> Уявна реконструкція житла первісної людини </vt:lpstr>
      <vt:lpstr>Слайд 3</vt:lpstr>
      <vt:lpstr>Люди з грота КроМаньйон</vt:lpstr>
      <vt:lpstr>Кам'яна доба</vt:lpstr>
      <vt:lpstr>Слайд 6</vt:lpstr>
      <vt:lpstr>Мідна Доба</vt:lpstr>
      <vt:lpstr>Слайд 8</vt:lpstr>
      <vt:lpstr>Бронзова доба</vt:lpstr>
      <vt:lpstr>Слайд 10</vt:lpstr>
      <vt:lpstr>Залізний вік</vt:lpstr>
      <vt:lpstr>Сучасна історіографія</vt:lpstr>
      <vt:lpstr>Культура первісного суспільства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</cp:revision>
  <dcterms:modified xsi:type="dcterms:W3CDTF">2014-02-04T20:28:19Z</dcterms:modified>
</cp:coreProperties>
</file>