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36" r:id="rId22"/>
    <p:sldMasterId id="2147483948" r:id="rId23"/>
    <p:sldMasterId id="2147483960" r:id="rId24"/>
    <p:sldMasterId id="2147483972" r:id="rId25"/>
    <p:sldMasterId id="2147483984" r:id="rId26"/>
    <p:sldMasterId id="2147483996" r:id="rId27"/>
    <p:sldMasterId id="2147484008" r:id="rId28"/>
  </p:sldMasterIdLst>
  <p:handoutMasterIdLst>
    <p:handoutMasterId r:id="rId64"/>
  </p:handoutMasterIdLst>
  <p:sldIdLst>
    <p:sldId id="256" r:id="rId29"/>
    <p:sldId id="303" r:id="rId30"/>
    <p:sldId id="291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83" r:id="rId40"/>
    <p:sldId id="284" r:id="rId41"/>
    <p:sldId id="285" r:id="rId42"/>
    <p:sldId id="286" r:id="rId43"/>
    <p:sldId id="287" r:id="rId44"/>
    <p:sldId id="288" r:id="rId45"/>
    <p:sldId id="278" r:id="rId46"/>
    <p:sldId id="279" r:id="rId47"/>
    <p:sldId id="280" r:id="rId48"/>
    <p:sldId id="304" r:id="rId49"/>
    <p:sldId id="305" r:id="rId50"/>
    <p:sldId id="306" r:id="rId51"/>
    <p:sldId id="299" r:id="rId52"/>
    <p:sldId id="300" r:id="rId53"/>
    <p:sldId id="301" r:id="rId54"/>
    <p:sldId id="277" r:id="rId55"/>
    <p:sldId id="269" r:id="rId56"/>
    <p:sldId id="270" r:id="rId57"/>
    <p:sldId id="271" r:id="rId58"/>
    <p:sldId id="272" r:id="rId59"/>
    <p:sldId id="273" r:id="rId60"/>
    <p:sldId id="274" r:id="rId61"/>
    <p:sldId id="289" r:id="rId62"/>
    <p:sldId id="275" r:id="rId6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2" autoAdjust="0"/>
    <p:restoredTop sz="94624" autoAdjust="0"/>
  </p:normalViewPr>
  <p:slideViewPr>
    <p:cSldViewPr>
      <p:cViewPr>
        <p:scale>
          <a:sx n="75" d="100"/>
          <a:sy n="75" d="100"/>
        </p:scale>
        <p:origin x="-11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5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72657-9F10-45D9-9A2B-0E74286FAF83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52E6A-D5D8-423D-AC59-0DE9157A8B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988CAC-806E-4228-9ED0-118C4FF37B3F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64B430-9D4B-4CC8-BD5B-3F466425BD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7358114" cy="37548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тему:</a:t>
            </a:r>
          </a:p>
          <a:p>
            <a:pPr algn="ctr"/>
            <a:r>
              <a:rPr lang="uk-UA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“Найвідоміші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представники європейської культури 19-20 </a:t>
            </a:r>
            <a:r>
              <a:rPr lang="uk-UA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століття”</a:t>
            </a:r>
            <a:endParaRPr lang="uk-UA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Студентки 1 курсу</a:t>
            </a:r>
          </a:p>
          <a:p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Групи 9П- 30</a:t>
            </a:r>
          </a:p>
          <a:p>
            <a:r>
              <a:rPr lang="uk-UA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Маловічко</a:t>
            </a:r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Яни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13" y="1600200"/>
            <a:ext cx="561498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80-х </a:t>
            </a:r>
            <a:r>
              <a:rPr lang="ru-RU" dirty="0" err="1" smtClean="0"/>
              <a:t>рр</a:t>
            </a:r>
            <a:r>
              <a:rPr lang="ru-RU" dirty="0" smtClean="0"/>
              <a:t>. на </a:t>
            </a:r>
            <a:r>
              <a:rPr lang="ru-RU" dirty="0" err="1" smtClean="0"/>
              <a:t>вулицях</a:t>
            </a:r>
            <a:r>
              <a:rPr lang="ru-RU" dirty="0" smtClean="0"/>
              <a:t> </a:t>
            </a:r>
            <a:r>
              <a:rPr lang="ru-RU" dirty="0" err="1" smtClean="0"/>
              <a:t>Берліна</a:t>
            </a:r>
            <a:r>
              <a:rPr lang="ru-RU" dirty="0" smtClean="0"/>
              <a:t> </a:t>
            </a:r>
            <a:r>
              <a:rPr lang="ru-RU" dirty="0" err="1" smtClean="0"/>
              <a:t>з’являються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трамваї</a:t>
            </a:r>
            <a:r>
              <a:rPr lang="ru-RU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1897 р. Рудольф </a:t>
            </a:r>
            <a:r>
              <a:rPr lang="ru-RU" dirty="0" err="1" smtClean="0"/>
              <a:t>Дізель</a:t>
            </a:r>
            <a:r>
              <a:rPr lang="ru-RU" dirty="0" smtClean="0"/>
              <a:t> </a:t>
            </a:r>
            <a:r>
              <a:rPr lang="ru-RU" dirty="0" err="1" smtClean="0"/>
              <a:t>реалізував</a:t>
            </a:r>
            <a:r>
              <a:rPr lang="ru-RU" dirty="0" smtClean="0"/>
              <a:t> свою </a:t>
            </a:r>
            <a:r>
              <a:rPr lang="ru-RU" dirty="0" err="1" smtClean="0"/>
              <a:t>давню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двигуна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згорання</a:t>
            </a:r>
            <a:r>
              <a:rPr lang="ru-RU" dirty="0" smtClean="0"/>
              <a:t>, названого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автомобіля</a:t>
            </a:r>
            <a:r>
              <a:rPr lang="ru-RU" dirty="0" smtClean="0"/>
              <a:t>, трактора, комбайна, </a:t>
            </a:r>
            <a:r>
              <a:rPr lang="ru-RU" dirty="0" err="1" smtClean="0"/>
              <a:t>літака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Німецький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інженер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Рудольф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Дізель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(1858–1913)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14500"/>
            <a:ext cx="32146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удосконалювалась</a:t>
            </a:r>
            <a:r>
              <a:rPr lang="ru-RU" dirty="0" smtClean="0"/>
              <a:t> </a:t>
            </a:r>
            <a:r>
              <a:rPr lang="ru-RU" dirty="0" err="1" smtClean="0"/>
              <a:t>матеріальна</a:t>
            </a:r>
            <a:r>
              <a:rPr lang="ru-RU" dirty="0" smtClean="0"/>
              <a:t> база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сформувалися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верстви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збільшився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епоха</a:t>
            </a:r>
            <a:r>
              <a:rPr lang="ru-RU" dirty="0" smtClean="0"/>
              <a:t> породила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літературно-мистецькі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, вони </a:t>
            </a:r>
            <a:r>
              <a:rPr lang="ru-RU" dirty="0" err="1" smtClean="0"/>
              <a:t>відбивали</a:t>
            </a:r>
            <a:r>
              <a:rPr lang="ru-RU" dirty="0" smtClean="0"/>
              <a:t> </a:t>
            </a:r>
            <a:r>
              <a:rPr lang="ru-RU" dirty="0" err="1" smtClean="0"/>
              <a:t>розмаїття</a:t>
            </a:r>
            <a:r>
              <a:rPr lang="ru-RU" dirty="0" smtClean="0"/>
              <a:t> </a:t>
            </a:r>
            <a:r>
              <a:rPr lang="ru-RU" dirty="0" err="1" smtClean="0"/>
              <a:t>почуттів</a:t>
            </a:r>
            <a:r>
              <a:rPr lang="ru-RU" dirty="0" smtClean="0"/>
              <a:t>, </a:t>
            </a:r>
            <a:r>
              <a:rPr lang="ru-RU" dirty="0" err="1" smtClean="0"/>
              <a:t>нестабільний</a:t>
            </a:r>
            <a:r>
              <a:rPr lang="ru-RU" dirty="0" smtClean="0"/>
              <a:t> характер </a:t>
            </a:r>
            <a:r>
              <a:rPr lang="ru-RU" dirty="0" err="1" smtClean="0"/>
              <a:t>тогочасного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219200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Внаслідок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стрімкого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розвитку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 науки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і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техніки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 в XIX – на початку XX ст.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культурний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процес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зазнав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значних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spc="0" dirty="0" err="1" smtClean="0">
                <a:ln/>
                <a:solidFill>
                  <a:schemeClr val="accent3"/>
                </a:solidFill>
                <a:effectLst/>
              </a:rPr>
              <a:t>змін</a:t>
            </a:r>
            <a:r>
              <a:rPr lang="ru-RU" sz="3600" b="1" spc="0" dirty="0" smtClean="0">
                <a:ln/>
                <a:solidFill>
                  <a:schemeClr val="accent3"/>
                </a:solidFill>
                <a:effectLst/>
              </a:rPr>
              <a:t>:</a:t>
            </a:r>
            <a:endParaRPr lang="ru-RU" sz="3600" b="1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Музичне мистецтво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мистецтві</a:t>
            </a:r>
            <a:r>
              <a:rPr lang="ru-RU" dirty="0" smtClean="0"/>
              <a:t> романтизму </a:t>
            </a:r>
            <a:r>
              <a:rPr lang="ru-RU" dirty="0" err="1" smtClean="0"/>
              <a:t>займала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. Романтики </a:t>
            </a:r>
            <a:r>
              <a:rPr lang="ru-RU" dirty="0" err="1" smtClean="0"/>
              <a:t>вважали</a:t>
            </a:r>
            <a:r>
              <a:rPr lang="ru-RU" dirty="0" smtClean="0"/>
              <a:t> </a:t>
            </a:r>
            <a:r>
              <a:rPr lang="ru-RU" dirty="0" err="1" smtClean="0"/>
              <a:t>музику</a:t>
            </a:r>
            <a:r>
              <a:rPr lang="ru-RU" dirty="0" smtClean="0"/>
              <a:t> </a:t>
            </a:r>
            <a:r>
              <a:rPr lang="ru-RU" dirty="0" err="1" smtClean="0"/>
              <a:t>найвищим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визначило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 XIX ст. До </a:t>
            </a:r>
            <a:r>
              <a:rPr lang="ru-RU" dirty="0" err="1" smtClean="0"/>
              <a:t>композиторів-романтиків</a:t>
            </a:r>
            <a:r>
              <a:rPr lang="ru-RU" dirty="0" smtClean="0"/>
              <a:t> належали </a:t>
            </a:r>
            <a:r>
              <a:rPr lang="ru-RU" dirty="0" err="1" smtClean="0"/>
              <a:t>австрійський</a:t>
            </a:r>
            <a:r>
              <a:rPr lang="ru-RU" dirty="0" smtClean="0"/>
              <a:t> композитор Франц Петер Шуберт (1797–1828), </a:t>
            </a:r>
            <a:r>
              <a:rPr lang="ru-RU" dirty="0" err="1" smtClean="0"/>
              <a:t>німецький</a:t>
            </a:r>
            <a:r>
              <a:rPr lang="ru-RU" dirty="0" smtClean="0"/>
              <a:t> композитор Роберт Шуман (1810–1856), </a:t>
            </a:r>
            <a:r>
              <a:rPr lang="ru-RU" dirty="0" err="1" smtClean="0"/>
              <a:t>чеський</a:t>
            </a:r>
            <a:r>
              <a:rPr lang="ru-RU" dirty="0" smtClean="0"/>
              <a:t> композитор </a:t>
            </a:r>
            <a:r>
              <a:rPr lang="ru-RU" dirty="0" err="1" smtClean="0"/>
              <a:t>Бедржих</a:t>
            </a:r>
            <a:r>
              <a:rPr lang="ru-RU" dirty="0" smtClean="0"/>
              <a:t> Сметана (1824–1884), </a:t>
            </a:r>
            <a:r>
              <a:rPr lang="ru-RU" dirty="0" err="1" smtClean="0"/>
              <a:t>польський</a:t>
            </a:r>
            <a:r>
              <a:rPr lang="ru-RU" dirty="0" smtClean="0"/>
              <a:t> композитор </a:t>
            </a:r>
            <a:r>
              <a:rPr lang="ru-RU" dirty="0" err="1" smtClean="0"/>
              <a:t>Фредерік</a:t>
            </a:r>
            <a:r>
              <a:rPr lang="ru-RU" dirty="0" smtClean="0"/>
              <a:t> Шопен (1810–1849),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Людвіг </a:t>
            </a:r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ван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Бетховен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початку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XIX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завершується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 видатного представника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німецької культури Людвіга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Бетховена. Він став засновником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героїчного стилю в музиці.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творчості композитора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знайшли відображення ідеї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ВеликоїФранцузької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революції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3-тя симфонія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“Героїчна”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9-та з хором на слова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“Оди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радості”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Шіллера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Симфонії, 32 фортепіанні сонати,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квартети, романси стали надбанням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світової культури, свідченням появи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нової музики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XIX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57348" name="Picture 2" descr="C:\Users\Алина\Desktop\Культурологія картинки\бетхов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714500"/>
            <a:ext cx="3571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Польський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композитор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Фредерік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Шопен (1810–1849рр.)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13" y="1600200"/>
            <a:ext cx="5614987" cy="5114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у </a:t>
            </a:r>
            <a:r>
              <a:rPr lang="ru-RU" dirty="0" err="1" smtClean="0"/>
              <a:t>восьмирічному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«</a:t>
            </a:r>
            <a:r>
              <a:rPr lang="ru-RU" dirty="0" err="1" smtClean="0"/>
              <a:t>польським</a:t>
            </a:r>
            <a:r>
              <a:rPr lang="ru-RU" dirty="0" smtClean="0"/>
              <a:t> Моцартом». В </a:t>
            </a:r>
            <a:r>
              <a:rPr lang="ru-RU" dirty="0" err="1" smtClean="0"/>
              <a:t>творчості</a:t>
            </a:r>
            <a:r>
              <a:rPr lang="ru-RU" dirty="0" smtClean="0"/>
              <a:t> Шопена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народного </a:t>
            </a:r>
            <a:r>
              <a:rPr lang="ru-RU" dirty="0" err="1" smtClean="0"/>
              <a:t>побуту</a:t>
            </a:r>
            <a:r>
              <a:rPr lang="ru-RU" dirty="0" smtClean="0"/>
              <a:t>,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,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перекази</a:t>
            </a:r>
            <a:r>
              <a:rPr lang="ru-RU" dirty="0" smtClean="0"/>
              <a:t>,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вся </a:t>
            </a:r>
            <a:r>
              <a:rPr lang="ru-RU" dirty="0" err="1" smtClean="0"/>
              <a:t>повнота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–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ліричних</a:t>
            </a:r>
            <a:r>
              <a:rPr lang="ru-RU" dirty="0" smtClean="0"/>
              <a:t> </a:t>
            </a:r>
            <a:r>
              <a:rPr lang="ru-RU" dirty="0" err="1" smtClean="0"/>
              <a:t>роздумів</a:t>
            </a:r>
            <a:r>
              <a:rPr lang="ru-RU" dirty="0" smtClean="0"/>
              <a:t> до </a:t>
            </a:r>
            <a:r>
              <a:rPr lang="ru-RU" dirty="0" err="1" smtClean="0"/>
              <a:t>буремної</a:t>
            </a:r>
            <a:r>
              <a:rPr lang="ru-RU" dirty="0" smtClean="0"/>
              <a:t> </a:t>
            </a:r>
            <a:r>
              <a:rPr lang="ru-RU" dirty="0" err="1" smtClean="0"/>
              <a:t>пристрасті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5788"/>
            <a:ext cx="292893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Французький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композитор Гектор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Берліоз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(1803–1869рр.)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1600200"/>
            <a:ext cx="4972050" cy="49006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 smtClean="0"/>
              <a:t>Берліоз</a:t>
            </a:r>
            <a:r>
              <a:rPr lang="ru-RU" dirty="0" smtClean="0"/>
              <a:t> у </a:t>
            </a:r>
            <a:r>
              <a:rPr lang="ru-RU" dirty="0" err="1" smtClean="0"/>
              <a:t>музичному</a:t>
            </a:r>
            <a:r>
              <a:rPr lang="ru-RU" dirty="0" smtClean="0"/>
              <a:t> </a:t>
            </a:r>
            <a:r>
              <a:rPr lang="ru-RU" dirty="0" err="1" smtClean="0"/>
              <a:t>відношенні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спадкоємцем</a:t>
            </a:r>
            <a:r>
              <a:rPr lang="ru-RU" dirty="0" smtClean="0"/>
              <a:t> Бетховена та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німецького</a:t>
            </a:r>
            <a:r>
              <a:rPr lang="ru-RU" dirty="0" smtClean="0"/>
              <a:t> композитора Карла Вебера (1786–1826) – основоположника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романтичної</a:t>
            </a:r>
            <a:r>
              <a:rPr lang="ru-RU" dirty="0" smtClean="0"/>
              <a:t> опери. </a:t>
            </a:r>
            <a:r>
              <a:rPr lang="ru-RU" dirty="0" err="1" smtClean="0"/>
              <a:t>Берліоз</a:t>
            </a:r>
            <a:r>
              <a:rPr lang="ru-RU" dirty="0" smtClean="0"/>
              <a:t> </a:t>
            </a:r>
            <a:r>
              <a:rPr lang="ru-RU" dirty="0" err="1" smtClean="0"/>
              <a:t>прагнув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музику</a:t>
            </a:r>
            <a:r>
              <a:rPr lang="ru-RU" dirty="0" smtClean="0"/>
              <a:t> </a:t>
            </a:r>
            <a:r>
              <a:rPr lang="ru-RU" dirty="0" err="1" smtClean="0"/>
              <a:t>виразником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. З </a:t>
            </a:r>
            <a:r>
              <a:rPr lang="ru-RU" dirty="0" err="1" smtClean="0"/>
              <a:t>цією</a:t>
            </a:r>
            <a:r>
              <a:rPr lang="ru-RU" dirty="0" smtClean="0"/>
              <a:t> метою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вивчав</a:t>
            </a:r>
            <a:r>
              <a:rPr lang="ru-RU" dirty="0" smtClean="0"/>
              <a:t> твори </a:t>
            </a:r>
            <a:r>
              <a:rPr lang="ru-RU" dirty="0" err="1" smtClean="0"/>
              <a:t>Вергілія</a:t>
            </a:r>
            <a:r>
              <a:rPr lang="ru-RU" dirty="0" smtClean="0"/>
              <a:t>, </a:t>
            </a:r>
            <a:r>
              <a:rPr lang="ru-RU" dirty="0" err="1" smtClean="0"/>
              <a:t>Шекспіра</a:t>
            </a:r>
            <a:r>
              <a:rPr lang="ru-RU" dirty="0" smtClean="0"/>
              <a:t>, Гете, Байрона.</a:t>
            </a:r>
            <a:endParaRPr lang="ru-RU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8593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3676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Прямоугольник 4"/>
          <p:cNvSpPr>
            <a:spLocks noChangeArrowheads="1"/>
          </p:cNvSpPr>
          <p:nvPr/>
        </p:nvSpPr>
        <p:spPr bwMode="auto">
          <a:xfrm>
            <a:off x="428625" y="5357813"/>
            <a:ext cx="3714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err="1">
                <a:ln/>
                <a:solidFill>
                  <a:schemeClr val="accent3"/>
                </a:solidFill>
                <a:latin typeface="Georgia" pitchFamily="18" charset="0"/>
              </a:rPr>
              <a:t>Угорський</a:t>
            </a:r>
            <a: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  <a:t> композитор </a:t>
            </a:r>
            <a:r>
              <a:rPr lang="ru-RU" b="1" dirty="0" err="1">
                <a:ln/>
                <a:solidFill>
                  <a:schemeClr val="accent3"/>
                </a:solidFill>
                <a:latin typeface="Georgia" pitchFamily="18" charset="0"/>
              </a:rPr>
              <a:t>й</a:t>
            </a:r>
            <a: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Georgia" pitchFamily="18" charset="0"/>
              </a:rPr>
              <a:t>піаніст</a:t>
            </a:r>
            <a: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Georgia" pitchFamily="18" charset="0"/>
              </a:rPr>
              <a:t>Ференц</a:t>
            </a:r>
            <a: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Georgia" pitchFamily="18" charset="0"/>
              </a:rPr>
              <a:t>Ліст</a:t>
            </a:r>
            <a: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  <a:t> (1811–1886рр.)</a:t>
            </a:r>
          </a:p>
        </p:txBody>
      </p:sp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857250"/>
            <a:ext cx="3500437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Прямоугольник 6"/>
          <p:cNvSpPr>
            <a:spLocks noChangeArrowheads="1"/>
          </p:cNvSpPr>
          <p:nvPr/>
        </p:nvSpPr>
        <p:spPr bwMode="auto">
          <a:xfrm>
            <a:off x="4786313" y="5286375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err="1">
                <a:ln/>
                <a:solidFill>
                  <a:schemeClr val="accent3"/>
                </a:solidFill>
                <a:latin typeface="Georgia" pitchFamily="18" charset="0"/>
              </a:rPr>
              <a:t>Німецький</a:t>
            </a:r>
            <a: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  <a:t> композитор та </a:t>
            </a:r>
            <a:r>
              <a:rPr lang="ru-RU" b="1" dirty="0" err="1">
                <a:ln/>
                <a:solidFill>
                  <a:schemeClr val="accent3"/>
                </a:solidFill>
                <a:latin typeface="Georgia" pitchFamily="18" charset="0"/>
              </a:rPr>
              <a:t>музичний</a:t>
            </a:r>
            <a: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</a:br>
            <a: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  <a:t>теоретик </a:t>
            </a:r>
            <a:r>
              <a:rPr lang="ru-RU" b="1" dirty="0" err="1">
                <a:ln/>
                <a:solidFill>
                  <a:schemeClr val="accent3"/>
                </a:solidFill>
                <a:latin typeface="Georgia" pitchFamily="18" charset="0"/>
              </a:rPr>
              <a:t>Ріхард</a:t>
            </a:r>
            <a:r>
              <a:rPr lang="ru-RU" b="1" dirty="0">
                <a:ln/>
                <a:solidFill>
                  <a:schemeClr val="accent3"/>
                </a:solidFill>
                <a:latin typeface="Georgia" pitchFamily="18" charset="0"/>
              </a:rPr>
              <a:t> Вагнер (1813–1883рр).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Німецький</a:t>
            </a:r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композитор, </a:t>
            </a:r>
            <a:r>
              <a:rPr lang="ru-RU" sz="36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піаніст</a:t>
            </a:r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диригент</a:t>
            </a:r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Йоганнес</a:t>
            </a:r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Брамс (7.05.1833–3.04.1897).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2143125"/>
            <a:ext cx="5257800" cy="39830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60-х </a:t>
            </a:r>
            <a:r>
              <a:rPr lang="ru-RU" dirty="0" err="1" smtClean="0"/>
              <a:t>років</a:t>
            </a:r>
            <a:r>
              <a:rPr lang="ru-RU" dirty="0" smtClean="0"/>
              <a:t> XIX ст. жив у </a:t>
            </a:r>
            <a:r>
              <a:rPr lang="ru-RU" dirty="0" err="1" smtClean="0"/>
              <a:t>Відні</a:t>
            </a:r>
            <a:r>
              <a:rPr lang="ru-RU" dirty="0" smtClean="0"/>
              <a:t>, де </a:t>
            </a:r>
            <a:r>
              <a:rPr lang="ru-RU" dirty="0" err="1" smtClean="0"/>
              <a:t>розвивав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віденського</a:t>
            </a:r>
            <a:r>
              <a:rPr lang="ru-RU" dirty="0" smtClean="0"/>
              <a:t>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симфонізму</a:t>
            </a:r>
            <a:r>
              <a:rPr lang="ru-RU" dirty="0" smtClean="0"/>
              <a:t>, </a:t>
            </a:r>
            <a:r>
              <a:rPr lang="ru-RU" dirty="0" err="1" smtClean="0"/>
              <a:t>збагативши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романтичним</a:t>
            </a:r>
            <a:r>
              <a:rPr lang="ru-RU" dirty="0" smtClean="0"/>
              <a:t> </a:t>
            </a:r>
            <a:r>
              <a:rPr lang="ru-RU" dirty="0" err="1" smtClean="0"/>
              <a:t>змістом</a:t>
            </a:r>
            <a:r>
              <a:rPr lang="ru-RU" dirty="0" smtClean="0"/>
              <a:t>. Композитора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обрано</a:t>
            </a:r>
            <a:r>
              <a:rPr lang="ru-RU" dirty="0" smtClean="0"/>
              <a:t> </a:t>
            </a:r>
            <a:r>
              <a:rPr lang="ru-RU" dirty="0" err="1" smtClean="0"/>
              <a:t>почесним</a:t>
            </a:r>
            <a:r>
              <a:rPr lang="ru-RU" dirty="0" smtClean="0"/>
              <a:t> членом </a:t>
            </a:r>
            <a:r>
              <a:rPr lang="ru-RU" dirty="0" err="1" smtClean="0"/>
              <a:t>Галицького</a:t>
            </a:r>
            <a:r>
              <a:rPr lang="ru-RU" dirty="0" smtClean="0"/>
              <a:t> </a:t>
            </a:r>
            <a:r>
              <a:rPr lang="ru-RU" dirty="0" err="1" smtClean="0"/>
              <a:t>музичного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71688"/>
            <a:ext cx="277495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Голландський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художник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Вінсент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Ван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Гог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(1853-1890рр.)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4186238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Посилював</a:t>
            </a:r>
            <a:r>
              <a:rPr lang="ru-RU" dirty="0" smtClean="0"/>
              <a:t> </a:t>
            </a:r>
            <a:r>
              <a:rPr lang="ru-RU" dirty="0" err="1" smtClean="0"/>
              <a:t>експресивні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прагнув</a:t>
            </a:r>
            <a:r>
              <a:rPr lang="ru-RU" dirty="0" smtClean="0"/>
              <a:t> </a:t>
            </a:r>
            <a:r>
              <a:rPr lang="ru-RU" dirty="0" err="1" smtClean="0"/>
              <a:t>висловити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красою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співчуття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, яка </a:t>
            </a:r>
            <a:r>
              <a:rPr lang="ru-RU" dirty="0" err="1" smtClean="0"/>
              <a:t>страждає</a:t>
            </a:r>
            <a:r>
              <a:rPr lang="ru-RU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Картини</a:t>
            </a:r>
            <a:r>
              <a:rPr lang="ru-RU" dirty="0" smtClean="0"/>
              <a:t> художника, </a:t>
            </a:r>
            <a:r>
              <a:rPr lang="ru-RU" dirty="0" err="1" smtClean="0"/>
              <a:t>які</a:t>
            </a:r>
            <a:r>
              <a:rPr lang="ru-RU" dirty="0" smtClean="0"/>
              <a:t> при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не </a:t>
            </a:r>
            <a:r>
              <a:rPr lang="ru-RU" dirty="0" err="1" smtClean="0"/>
              <a:t>знаходили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, в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коштують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продаються</a:t>
            </a:r>
            <a:r>
              <a:rPr lang="ru-RU" dirty="0" smtClean="0"/>
              <a:t> на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знаменитих</a:t>
            </a:r>
            <a:r>
              <a:rPr lang="ru-RU" dirty="0" smtClean="0"/>
              <a:t> </a:t>
            </a:r>
            <a:r>
              <a:rPr lang="ru-RU" dirty="0" err="1" smtClean="0"/>
              <a:t>аукціонах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5361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Прямоугольник 4"/>
          <p:cNvSpPr>
            <a:spLocks noChangeArrowheads="1"/>
          </p:cNvSpPr>
          <p:nvPr/>
        </p:nvSpPr>
        <p:spPr bwMode="auto">
          <a:xfrm>
            <a:off x="5715008" y="5572140"/>
            <a:ext cx="2500313" cy="6461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eorgia" pitchFamily="18" charset="0"/>
              </a:rPr>
              <a:t>Ваза с двенадцатью подсолнухами. 1889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Французький</a:t>
            </a:r>
            <a:r>
              <a:rPr lang="ru-RU" sz="4000" dirty="0" smtClean="0"/>
              <a:t> художник Клод Моне (14.02.1840– 06.12.1926)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sz="2700" dirty="0" smtClean="0"/>
              <a:t>«</a:t>
            </a:r>
            <a:r>
              <a:rPr lang="ru-RU" sz="2200" dirty="0" err="1" smtClean="0"/>
              <a:t>Враження</a:t>
            </a:r>
            <a:r>
              <a:rPr lang="ru-RU" sz="2200" dirty="0" smtClean="0"/>
              <a:t>. </a:t>
            </a:r>
            <a:r>
              <a:rPr lang="ru-RU" sz="2200" dirty="0" err="1" smtClean="0"/>
              <a:t>Сонце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сходить»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58" name="Picture 2" descr="New P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424324" cy="5357826"/>
          </a:xfrm>
          <a:prstGeom prst="rect">
            <a:avLst/>
          </a:prstGeom>
          <a:noFill/>
        </p:spPr>
      </p:pic>
      <p:pic>
        <p:nvPicPr>
          <p:cNvPr id="19460" name="Picture 4" descr="&amp;KHcy;&amp;ucy;&amp;dcy;&amp;ocy;&amp;zhcy;&amp;ncy;&amp;icy;&amp;kcy; &amp;Icy;&amp;vcy;&amp;acy;&amp;ncy; &amp;Scy;&amp;lcy;&amp;acy;&amp;vcy;&amp;icy;&amp;ncy;&amp;scy;&amp;kcy;&amp;icy;&amp;jcy; (&amp;Kcy;&amp;acy;&amp;rcy;&amp;tcy;&amp;icy;&amp;ncy;&amp;ycy;)90,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2" y="1071546"/>
            <a:ext cx="4343398" cy="54292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    </a:t>
            </a:r>
            <a:r>
              <a:rPr lang="ru-RU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Час. Особи. </a:t>
            </a:r>
            <a:r>
              <a:rPr lang="ru-RU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Відкриття</a:t>
            </a:r>
            <a:r>
              <a:rPr lang="ru-RU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 </a:t>
            </a:r>
            <a:br>
              <a:rPr lang="ru-RU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</a:br>
            <a:r>
              <a:rPr lang="uk-UA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Наука 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XIX</a:t>
            </a:r>
            <a:r>
              <a:rPr lang="uk-UA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ст.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714500"/>
            <a:ext cx="8572500" cy="48577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 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Промислова революція, яка розпочалася в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XVIII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у Великобританії та окремих країнах Європи, набуває все більшої сили та розмаху.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Дев’ятнадцяте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могутнім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остаточним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об’єднанням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Звідси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початок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науково-технічний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прогрес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переворот,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індустріалізація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потребувало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науково-технічних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Як показали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підрахунки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П.Сорокіна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XIX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принесло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винаходів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взяті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8527. 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  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Ежен де </a:t>
            </a:r>
            <a:r>
              <a:rPr lang="uk-UA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Лакруа-</a:t>
            </a:r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руйнує принципи класицизму, утверджуючи романтизм, як вияв революційного  руху,  боротьби французького народу проти </a:t>
            </a:r>
            <a:r>
              <a:rPr lang="uk-UA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монархізму.Динамічні</a:t>
            </a:r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композиціями, пройняті гуманізмом, його картини несли в собі дух свободи, віри у творчий потенціал народу.</a:t>
            </a:r>
            <a:b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                                     </a:t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3491" name="Picture 2" descr="C:\Users\Алина\Desktop\Культурологія картинки\Е. Делакру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3857625" cy="4786312"/>
          </a:xfrm>
        </p:spPr>
      </p:pic>
      <p:pic>
        <p:nvPicPr>
          <p:cNvPr id="63492" name="Picture 3" descr="C:\Users\Алина\Desktop\Культурологія картинки\Е. Делакруа Свобода на барикада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643063"/>
            <a:ext cx="38576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Прямоугольник 4"/>
          <p:cNvSpPr>
            <a:spLocks noChangeArrowheads="1"/>
          </p:cNvSpPr>
          <p:nvPr/>
        </p:nvSpPr>
        <p:spPr bwMode="auto">
          <a:xfrm>
            <a:off x="5357813" y="6215063"/>
            <a:ext cx="275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“Свобода на барикадах”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Франціско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Гойї-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видатний іспанський живописець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71625"/>
            <a:ext cx="3394075" cy="4525963"/>
          </a:xfrm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571625"/>
            <a:ext cx="30718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Прямоугольник 5"/>
          <p:cNvSpPr>
            <a:spLocks noChangeArrowheads="1"/>
          </p:cNvSpPr>
          <p:nvPr/>
        </p:nvSpPr>
        <p:spPr bwMode="auto">
          <a:xfrm>
            <a:off x="4857750" y="5857875"/>
            <a:ext cx="321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Портрет Мар</a:t>
            </a:r>
            <a:r>
              <a:rPr lang="uk-UA">
                <a:latin typeface="Georgia" pitchFamily="18" charset="0"/>
              </a:rPr>
              <a:t>і</a:t>
            </a:r>
            <a:r>
              <a:rPr lang="ru-RU">
                <a:latin typeface="Georgia" pitchFamily="18" charset="0"/>
              </a:rPr>
              <a:t>ани Вальдштейн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8515320" cy="1296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Жак-Луї </a:t>
            </a:r>
            <a:r>
              <a:rPr lang="uk-U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Давід-найвидатніший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представник французького класицизму (який змінився романтизмом) у живописі на межі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XVIII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XIX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</a:t>
            </a:r>
            <a:r>
              <a:rPr lang="uk-UA" sz="2800" dirty="0" smtClean="0"/>
              <a:t>.</a:t>
            </a:r>
            <a:br>
              <a:rPr lang="uk-UA" sz="2800" dirty="0" smtClean="0"/>
            </a:br>
            <a:r>
              <a:rPr lang="uk-UA" sz="2800" dirty="0" smtClean="0"/>
              <a:t>                                                             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2467" name="Picture 3" descr="C:\Users\Алина\Desktop\Культурологія картинки\Жак-Луї Даві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000250"/>
            <a:ext cx="4000500" cy="4429125"/>
          </a:xfrm>
        </p:spPr>
      </p:pic>
      <p:pic>
        <p:nvPicPr>
          <p:cNvPr id="62468" name="Picture 2" descr="C:\Users\Алина\Desktop\Культурологія картинки\Жак-Луї Давід Клятва Горації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785938"/>
            <a:ext cx="3714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Прямоугольник 5"/>
          <p:cNvSpPr>
            <a:spLocks noChangeArrowheads="1"/>
          </p:cNvSpPr>
          <p:nvPr/>
        </p:nvSpPr>
        <p:spPr bwMode="auto">
          <a:xfrm>
            <a:off x="5000625" y="621188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Georgia" pitchFamily="18" charset="0"/>
              </a:rPr>
              <a:t>“Клятва Гораціїв”</a:t>
            </a:r>
            <a:br>
              <a:rPr lang="uk-UA">
                <a:latin typeface="Georgia" pitchFamily="18" charset="0"/>
              </a:rPr>
            </a:b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572500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Арнольд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Бьоклін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“Острів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мертвих”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6019" name="Picture 2" descr="C:\Users\Алина\Desktop\Культурологія картинки\Арнольд Бьоклі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3500437" cy="4857750"/>
          </a:xfrm>
        </p:spPr>
      </p:pic>
      <p:pic>
        <p:nvPicPr>
          <p:cNvPr id="86020" name="Picture 3" descr="C:\Users\Алина\Desktop\Культурологія картинки\Арнольд Бьоклін острів мертви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428750"/>
            <a:ext cx="4714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Модернізм у культурі </a:t>
            </a:r>
            <a:r>
              <a:rPr lang="en-US" smtClean="0"/>
              <a:t>XX</a:t>
            </a:r>
            <a:r>
              <a:rPr lang="uk-UA" smtClean="0"/>
              <a:t>ст.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модернізм</a:t>
            </a:r>
            <a:r>
              <a:rPr lang="ru-RU" dirty="0" smtClean="0"/>
              <a:t>»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слова «</a:t>
            </a:r>
            <a:r>
              <a:rPr lang="ru-RU" dirty="0" err="1" smtClean="0"/>
              <a:t>moderne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новітній</a:t>
            </a:r>
            <a:r>
              <a:rPr lang="ru-RU" dirty="0" smtClean="0"/>
              <a:t>, </a:t>
            </a:r>
            <a:r>
              <a:rPr lang="ru-RU" dirty="0" err="1" smtClean="0"/>
              <a:t>сучасний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той же </a:t>
            </a:r>
            <a:r>
              <a:rPr lang="ru-RU" dirty="0" err="1" smtClean="0"/>
              <a:t>корінь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слово «мода»,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вживається</a:t>
            </a:r>
            <a:r>
              <a:rPr lang="ru-RU" dirty="0" smtClean="0"/>
              <a:t> в </a:t>
            </a:r>
            <a:r>
              <a:rPr lang="ru-RU" dirty="0" err="1" smtClean="0"/>
              <a:t>значенні</a:t>
            </a:r>
            <a:r>
              <a:rPr lang="ru-RU" dirty="0" smtClean="0"/>
              <a:t> «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», «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».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Модернізм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en-US" dirty="0" smtClean="0"/>
              <a:t> XIX</a:t>
            </a:r>
            <a:r>
              <a:rPr lang="uk-UA" dirty="0" smtClean="0"/>
              <a:t>- на початку</a:t>
            </a:r>
            <a:r>
              <a:rPr lang="en-US" dirty="0" smtClean="0"/>
              <a:t> XX</a:t>
            </a:r>
            <a:r>
              <a:rPr lang="uk-UA" dirty="0" smtClean="0"/>
              <a:t> ст. і </a:t>
            </a:r>
            <a:r>
              <a:rPr lang="ru-RU" dirty="0" smtClean="0"/>
              <a:t>  </a:t>
            </a:r>
            <a:r>
              <a:rPr lang="ru-RU" dirty="0" err="1" smtClean="0"/>
              <a:t>охоплював</a:t>
            </a:r>
            <a:r>
              <a:rPr lang="ru-RU" dirty="0" smtClean="0"/>
              <a:t> 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початку </a:t>
            </a:r>
            <a:r>
              <a:rPr lang="ru-RU" dirty="0" err="1" smtClean="0"/>
              <a:t>століття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1960-х </a:t>
            </a:r>
            <a:r>
              <a:rPr lang="ru-RU" dirty="0" err="1" smtClean="0"/>
              <a:t>років</a:t>
            </a:r>
            <a:r>
              <a:rPr lang="ru-RU" dirty="0" smtClean="0"/>
              <a:t> (за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характерна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самостійних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 та </a:t>
            </a:r>
            <a:r>
              <a:rPr lang="ru-RU" dirty="0" err="1" smtClean="0"/>
              <a:t>течій</a:t>
            </a:r>
            <a:r>
              <a:rPr lang="ru-RU" dirty="0" smtClean="0"/>
              <a:t>,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рішучий</a:t>
            </a:r>
            <a:r>
              <a:rPr lang="ru-RU" dirty="0" smtClean="0"/>
              <a:t> </a:t>
            </a:r>
            <a:r>
              <a:rPr lang="ru-RU" dirty="0" err="1" smtClean="0"/>
              <a:t>відхід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течії модерністського мистецтва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Експресіонізм,</a:t>
            </a:r>
          </a:p>
          <a:p>
            <a:r>
              <a:rPr lang="uk-UA" dirty="0" smtClean="0"/>
              <a:t>Сюрреалізм,</a:t>
            </a:r>
          </a:p>
          <a:p>
            <a:r>
              <a:rPr lang="uk-UA" dirty="0" smtClean="0"/>
              <a:t>Поп-арт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237570" name="Picture 2" descr="&amp;Vcy; &amp;kcy;&amp;ncy;&amp;icy;&amp;gcy;&amp;iecy; &amp;ncy;&amp;acy; &amp;Ncy;&amp;acy;&amp;zcy;&amp;vcy;&amp;acy;&amp;ncy;&amp;icy;&amp;iecy;: &amp;CHcy;&amp;iocy;&amp;rcy;&amp;ncy;&amp;acy;&amp;yacy; &amp;mcy;&amp;ucy;&amp;zcy;&amp;ycy;&amp;kcy;&amp;acy;, &amp;bcy;&amp;iecy;&amp;lcy;&amp;acy;&amp;yacy; &amp;scy;&amp;vcy;&amp;ocy;&amp;bcy;&amp;ocy;&amp;dcy;&amp;acy; &amp;Acy;&amp;vcy;&amp;tcy;&amp;ocy;&amp;rcy;: &amp;IEcy;&amp;fcy;&amp;icy;&amp;mcy; - 5 &amp;Dcy;&amp;iecy;&amp;kcy;&amp;acy;&amp;bcy;&amp;rcy;&amp;yacy; 2013 - Blog - Stu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438525" cy="3048001"/>
          </a:xfrm>
          <a:prstGeom prst="rect">
            <a:avLst/>
          </a:prstGeom>
          <a:noFill/>
        </p:spPr>
      </p:pic>
      <p:pic>
        <p:nvPicPr>
          <p:cNvPr id="237572" name="Picture 4" descr="&amp;Fcy;&amp;ocy;&amp;vcy;&amp;icy;&amp;zcy;&amp;mcy; &amp;vcy; &amp;zhcy;&amp;icy;&amp;vcy;&amp;ocy;&amp;pcy;&amp;icy;&amp;scy;&amp;icy; - &amp;Vcy;&amp;ycy;&amp;scy;&amp;tcy;&amp;acy;&amp;vcy;&amp;ocy;&amp;chcy;&amp;ncy;&amp;acy;&amp;yacy; &amp;gcy;&amp;acy;&amp;lcy;&amp;lcy;&amp;iecy;&amp;rcy;&amp;ie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448049"/>
            <a:ext cx="4762500" cy="34099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Крім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модернізму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мистецтві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XX ст.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виникло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поняття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 авангард (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фр.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avantgarde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передовий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загін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об’єднало</a:t>
            </a:r>
            <a:r>
              <a:rPr lang="ru-RU" dirty="0" smtClean="0"/>
              <a:t> на принципах </a:t>
            </a:r>
            <a:r>
              <a:rPr lang="ru-RU" dirty="0" err="1" smtClean="0"/>
              <a:t>корінного</a:t>
            </a:r>
            <a:r>
              <a:rPr lang="ru-RU" dirty="0" smtClean="0"/>
              <a:t> </a:t>
            </a:r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художньої</a:t>
            </a:r>
            <a:r>
              <a:rPr lang="ru-RU" dirty="0" smtClean="0"/>
              <a:t> практики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напрямки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10–20-х </a:t>
            </a:r>
            <a:r>
              <a:rPr lang="ru-RU" dirty="0" err="1" smtClean="0"/>
              <a:t>рр</a:t>
            </a:r>
            <a:r>
              <a:rPr lang="ru-RU" dirty="0" smtClean="0"/>
              <a:t>. ХХ ст.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Авангардисти</a:t>
            </a:r>
            <a:r>
              <a:rPr lang="ru-RU" dirty="0" smtClean="0"/>
              <a:t> (</a:t>
            </a:r>
            <a:r>
              <a:rPr lang="ru-RU" dirty="0" err="1" smtClean="0"/>
              <a:t>найрадикальніші</a:t>
            </a:r>
            <a:r>
              <a:rPr lang="ru-RU" dirty="0" smtClean="0"/>
              <a:t> кола </a:t>
            </a:r>
            <a:r>
              <a:rPr lang="ru-RU" dirty="0" err="1" smtClean="0"/>
              <a:t>модерністів</a:t>
            </a:r>
            <a:r>
              <a:rPr lang="ru-RU" dirty="0" smtClean="0"/>
              <a:t>) порвали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усталеними</a:t>
            </a:r>
            <a:r>
              <a:rPr lang="ru-RU" dirty="0" smtClean="0"/>
              <a:t> принципами, </a:t>
            </a:r>
            <a:r>
              <a:rPr lang="ru-RU" dirty="0" err="1" smtClean="0"/>
              <a:t>традиціями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шукали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Особливістю</a:t>
            </a:r>
            <a:r>
              <a:rPr lang="ru-RU" dirty="0" smtClean="0"/>
              <a:t> авангардизму </a:t>
            </a:r>
            <a:r>
              <a:rPr lang="ru-RU" dirty="0" err="1" smtClean="0"/>
              <a:t>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розрив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художньою</a:t>
            </a:r>
            <a:r>
              <a:rPr lang="ru-RU" dirty="0" smtClean="0"/>
              <a:t> </a:t>
            </a:r>
            <a:r>
              <a:rPr lang="ru-RU" dirty="0" err="1" smtClean="0"/>
              <a:t>традицією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образною системою та </a:t>
            </a:r>
            <a:r>
              <a:rPr lang="ru-RU" dirty="0" err="1" smtClean="0"/>
              <a:t>виражальними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активний</a:t>
            </a:r>
            <a:r>
              <a:rPr lang="ru-RU" dirty="0" smtClean="0"/>
              <a:t>, </a:t>
            </a:r>
            <a:r>
              <a:rPr lang="ru-RU" dirty="0" err="1" smtClean="0"/>
              <a:t>революціонізуючий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протест,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переоцінки</a:t>
            </a:r>
            <a:r>
              <a:rPr lang="ru-RU" dirty="0" smtClean="0"/>
              <a:t> </a:t>
            </a:r>
            <a:r>
              <a:rPr lang="ru-RU" dirty="0" err="1" smtClean="0"/>
              <a:t>духовних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та нового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1913 р. </a:t>
            </a:r>
            <a:r>
              <a:rPr lang="ru-RU" dirty="0" err="1" smtClean="0"/>
              <a:t>сформувалася</a:t>
            </a:r>
            <a:r>
              <a:rPr lang="ru-RU" dirty="0" smtClean="0"/>
              <a:t> </a:t>
            </a:r>
            <a:r>
              <a:rPr lang="ru-RU" dirty="0" err="1" smtClean="0"/>
              <a:t>течія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авангарду, до </a:t>
            </a:r>
            <a:r>
              <a:rPr lang="ru-RU" dirty="0" err="1" smtClean="0"/>
              <a:t>якого</a:t>
            </a:r>
            <a:r>
              <a:rPr lang="ru-RU" dirty="0" smtClean="0"/>
              <a:t> належали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художники, як Казимир Малевич (1878–1935), Василь </a:t>
            </a:r>
            <a:r>
              <a:rPr lang="ru-RU" dirty="0" err="1" smtClean="0"/>
              <a:t>Кандинський</a:t>
            </a:r>
            <a:r>
              <a:rPr lang="ru-RU" dirty="0" smtClean="0"/>
              <a:t> (1866–1944), Кузьма </a:t>
            </a:r>
            <a:r>
              <a:rPr lang="ru-RU" dirty="0" err="1" smtClean="0"/>
              <a:t>Петров-Водкін</a:t>
            </a:r>
            <a:r>
              <a:rPr lang="ru-RU" dirty="0" smtClean="0"/>
              <a:t> (1878–1939).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725487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Казимир Малевич (1878–1935рр.)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Чорний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квадрат»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4691" name="Picture 2" descr="C:\Users\Алина\Desktop\Культурологія картинки\Малевич Чорний квадра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612" y="1609725"/>
            <a:ext cx="4918175" cy="484663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В архітектурі стиль модерн прагнув поєднати вишуканість і декоративність з граничною простотою форм і ліній.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Архітектурні форми та декор модерністських будівель були незвичними, тут часто застосовувалися зовсім нові прийоми художнього оформлення.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Бельгієць В.Орт першим застосував в декорі пружну лінію, що назвали </a:t>
            </a:r>
            <a:r>
              <a:rPr lang="uk-UA" dirty="0" err="1" smtClean="0"/>
              <a:t>“лінією</a:t>
            </a:r>
            <a:r>
              <a:rPr lang="uk-UA" dirty="0" smtClean="0"/>
              <a:t> </a:t>
            </a:r>
            <a:r>
              <a:rPr lang="uk-UA" dirty="0" err="1" smtClean="0"/>
              <a:t>Орта”</a:t>
            </a:r>
            <a:endParaRPr lang="ru-RU" dirty="0"/>
          </a:p>
        </p:txBody>
      </p:sp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Архітектура</a:t>
            </a:r>
            <a:endParaRPr lang="ru-RU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А.Гауді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dirty="0" smtClean="0"/>
              <a:t>Видатний представник стилю            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 модерн;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dirty="0" smtClean="0"/>
              <a:t>Відомий його проект фантастичного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житлового комплексу в Барселоні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Каса Міла: хвилеподібний фасад,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витягнуті вертикально балкони,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утворені кованими </a:t>
            </a:r>
            <a:r>
              <a:rPr lang="uk-UA" sz="2000" dirty="0" err="1" smtClean="0"/>
              <a:t>гратами</a:t>
            </a:r>
            <a:r>
              <a:rPr lang="uk-UA" sz="2000" dirty="0" smtClean="0"/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декоративна скульптура.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dirty="0" smtClean="0"/>
              <a:t>Всесвітньо відомий зразок стилю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модерн – Храм Святого Сімейства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 в Барселоні.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dirty="0" smtClean="0"/>
              <a:t>Фантастично  виглядає парк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err="1" smtClean="0"/>
              <a:t>Гуель</a:t>
            </a:r>
            <a:r>
              <a:rPr lang="uk-UA" sz="2000" dirty="0" smtClean="0"/>
              <a:t> у Барселоні: тут у декорі паркових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споруд, що звиваються мов змії,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використано в мозаїчних прикрасах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фрагменти черепиці й навіть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уламки ножів. </a:t>
            </a:r>
            <a:endParaRPr lang="ru-RU" sz="2000" dirty="0"/>
          </a:p>
        </p:txBody>
      </p:sp>
      <p:pic>
        <p:nvPicPr>
          <p:cNvPr id="99332" name="Picture 2" descr="C:\Users\Алина\Desktop\Культурологія картинки\А.Гауд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571625"/>
            <a:ext cx="35004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9903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Американський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винахідник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Роберт Фултон (14.11.1765–24.02.1815)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074" name="Picture 2" descr="C:\Users\Алина\Desktop\Культурологія картинки\Роберт Фулт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928802"/>
            <a:ext cx="3183912" cy="447543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Ф.Р.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Райт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американський архітектор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uk-UA" sz="1800" smtClean="0"/>
              <a:t>Засновник принципу індивідуальності,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неповторності споруди.</a:t>
            </a:r>
          </a:p>
          <a:p>
            <a:r>
              <a:rPr lang="uk-UA" sz="1800" smtClean="0"/>
              <a:t>Райт вважав, що будинок - це організм,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що вільно виростає посеред ландшафту;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його фантазія створила знаменитий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будинок Кауфмана, відомий більше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як Будинок над водограєм: дім із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терасами-консолями, по яких стікає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потік води. </a:t>
            </a:r>
          </a:p>
          <a:p>
            <a:r>
              <a:rPr lang="uk-UA" sz="1800" smtClean="0"/>
              <a:t>Представники цього напряму прагнули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використовувати природні матеріали,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орієнтувалися на зв’язок архітектури </a:t>
            </a:r>
          </a:p>
          <a:p>
            <a:pPr>
              <a:buFont typeface="Arial" charset="0"/>
              <a:buNone/>
            </a:pPr>
            <a:r>
              <a:rPr lang="uk-UA" sz="1800" smtClean="0"/>
              <a:t>       з навколишнім середовищем.</a:t>
            </a:r>
          </a:p>
          <a:p>
            <a:endParaRPr lang="ru-RU" smtClean="0"/>
          </a:p>
        </p:txBody>
      </p:sp>
      <p:pic>
        <p:nvPicPr>
          <p:cNvPr id="101380" name="Picture 2" descr="C:\Users\Алина\Desktop\Культурологія картинки\fallingwaterwrigh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714500"/>
            <a:ext cx="4071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2143125"/>
          </a:xfrm>
        </p:spPr>
        <p:txBody>
          <a:bodyPr>
            <a:normAutofit fontScale="90000"/>
          </a:bodyPr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</a:t>
            </a: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модерн з його пристрастю до декоративно-прикрашальних елементів витісняється конструктивізмом (використання металевих і залізобетонних конструкцій, будування метро, хмарочосів). Західні міста наповнюються           будинками прямих ліній, </a:t>
            </a:r>
            <a:b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які жорстко зорієнтовані </a:t>
            </a:r>
            <a:b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лише на зручність і комфорт, </a:t>
            </a:r>
            <a:b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чому й полягала  </a:t>
            </a:r>
            <a:r>
              <a:rPr lang="uk-UA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“нова</a:t>
            </a: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естетика”</a:t>
            </a: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200" dirty="0" smtClean="0"/>
          </a:p>
        </p:txBody>
      </p:sp>
      <p:sp>
        <p:nvSpPr>
          <p:cNvPr id="102403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/>
          <a:lstStyle/>
          <a:p>
            <a:pPr>
              <a:buFont typeface="Arial" charset="0"/>
              <a:buNone/>
            </a:pPr>
            <a:endParaRPr lang="uk-UA" sz="2400" smtClean="0"/>
          </a:p>
        </p:txBody>
      </p:sp>
      <p:pic>
        <p:nvPicPr>
          <p:cNvPr id="102404" name="Picture 2" descr="C:\Users\Алина\Desktop\Культурологія картинки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143125"/>
            <a:ext cx="29289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3" descr="C:\Users\Алина\Desktop\Культурологія картинки\2iqi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99"/>
            <a:ext cx="49291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Корбюзьє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видатний архітектор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6043626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   </a:t>
            </a:r>
            <a:r>
              <a:rPr lang="uk-UA" sz="2800" dirty="0" smtClean="0"/>
              <a:t>Сформував п</a:t>
            </a:r>
            <a:r>
              <a:rPr lang="en-US" sz="2800" dirty="0" smtClean="0"/>
              <a:t>’</a:t>
            </a:r>
            <a:r>
              <a:rPr lang="uk-UA" sz="2800" dirty="0" smtClean="0"/>
              <a:t>ять основних принципів архітектури </a:t>
            </a:r>
            <a:r>
              <a:rPr lang="en-US" sz="2800" dirty="0" smtClean="0"/>
              <a:t>XX</a:t>
            </a:r>
            <a:r>
              <a:rPr lang="uk-UA" sz="2800" dirty="0" smtClean="0"/>
              <a:t> ст.: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Будинок на стовпах,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Сад на пласкому даху,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Вільне планування </a:t>
            </a:r>
            <a:r>
              <a:rPr lang="uk-UA" sz="2800" dirty="0" err="1" smtClean="0"/>
              <a:t>інтер</a:t>
            </a:r>
            <a:r>
              <a:rPr lang="en-US" sz="2800" dirty="0" smtClean="0"/>
              <a:t>’</a:t>
            </a:r>
            <a:r>
              <a:rPr lang="uk-UA" sz="2800" dirty="0" err="1" smtClean="0"/>
              <a:t>єру</a:t>
            </a:r>
            <a:r>
              <a:rPr lang="uk-UA" sz="2800" dirty="0" smtClean="0"/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Горизонтально витягнуті вікна,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Вільне компонування фасаду.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         За його проектами збудовано знамениті: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 житловий будинок у Марселі,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ансамбль </a:t>
            </a:r>
            <a:r>
              <a:rPr lang="uk-UA" sz="2800" dirty="0" err="1" smtClean="0"/>
              <a:t>Чандигарх</a:t>
            </a:r>
            <a:r>
              <a:rPr lang="uk-UA" sz="2800" dirty="0" smtClean="0"/>
              <a:t> (Індія),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каплицю в </a:t>
            </a:r>
            <a:r>
              <a:rPr lang="uk-UA" sz="2800" dirty="0" err="1" smtClean="0"/>
              <a:t>Роншані</a:t>
            </a:r>
            <a:endParaRPr lang="uk-UA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2" name="Picture 2" descr="&amp;Lcy;&amp;iecy; &amp;Kcy;&amp;ocy;&amp;rcy;&amp;bcy;&amp;yucy;&amp;zcy;&amp;softcy;&amp;iecy; - &amp;Acy;&amp;rcy;&amp;khcy;&amp;icy;&amp;tcy;&amp;iecy;&amp;kcy;&amp;tcy;&amp;ucy;&amp;rcy;&amp;acy; - &amp;Acy;&amp;rcy;&amp;khcy;&amp;icy;&amp;tcy;&amp;iecy;&amp;kcy;&amp;tcy;&amp;ucy;&amp;rcy;&amp;acy; - &amp;Kcy;&amp;acy;&amp;tcy;&amp;acy;&amp;lcy;&amp;ocy;&amp;gcy; &amp;scy;&amp;tcy;&amp;acy;&amp;tcy;&amp;iecy;&amp;jcy; - A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1071546"/>
            <a:ext cx="409575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00042"/>
            <a:ext cx="3971924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Каплиця </a:t>
            </a:r>
            <a:r>
              <a:rPr lang="uk-UA" sz="3600" dirty="0" smtClean="0"/>
              <a:t>в </a:t>
            </a:r>
            <a:r>
              <a:rPr lang="uk-UA" sz="3600" dirty="0" err="1" smtClean="0"/>
              <a:t>Роншані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            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643446"/>
            <a:ext cx="4186238" cy="148271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4452" name="Picture 3" descr="C:\Users\Алина\Desktop\Культурологія картинки\каплиця Роншам. Корбузь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72" y="2000240"/>
            <a:ext cx="4000528" cy="439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livingspace.com.ua/wp-content/uploads/2010/07/%D0%BB%D0%B5%D0%BA%D0%BE%D1%80%D0%B1%D1%8E%D0%B7%D1%8C%D0%B5-%D0%BC%D1%83%D0%B7%D1%8B%D0%BA%D0%B0%D0%BB%D1%8C%D0%BD%D1%8B%D0%B9-%D0%BF%D0%B0%D0%B2%D0%B8%D0%BB%D1%8C%D0%BE%D0%BD%D0%B0-%D0%A4%D0%B8%D0%BB%D0%B8%D0%BF%D1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5170717" cy="36195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00042"/>
            <a:ext cx="35327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Музикальний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павільйон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http://livingspace.com.ua/wp-content/uploads/2010/07/%D0%BB%D0%B5%D0%BA%D0%BE%D1%80%D0%B1%D1%8E%D0%B7%D1%8C%D0%B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171825" cy="4762500"/>
          </a:xfrm>
          <a:prstGeom prst="rect">
            <a:avLst/>
          </a:prstGeom>
          <a:noFill/>
        </p:spPr>
      </p:pic>
      <p:pic>
        <p:nvPicPr>
          <p:cNvPr id="47108" name="Picture 4" descr="&amp;Pcy;&amp;rcy;&amp;ocy;&amp;scy;&amp;mcy;&amp;ocy;&amp;tcy;&amp;rcy; mainstreama &amp;pcy;&amp;ocy; &amp;tcy;&amp;iecy;&amp;gcy;&amp;ucy; &quot;Lego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092" y="1857364"/>
            <a:ext cx="5114908" cy="383618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Велика група архітекторів намагалася гармонійно сполучати хай-тек з елементами класичної архітектури. Прикладом такого сполучення є Культурний центр ім. Лінкольна в Нью-Йорку.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6499" name="Picture 2" descr="C:\Users\Алина\Desktop\Культурологія картинки\культурний центр ім. Лінкольна в Нью-Йорк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5730875" cy="4233619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85737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Революційна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відбулася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судноплавства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1807 р. Роберт Фултон ,чия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пов’язана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Англією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Францією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збудував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перший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колісний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пароплав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двигуном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вигляді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поршневої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 лютого 1809 р.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запатентував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18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1819 р. до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Ліверпуля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«Саванна» – перший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пароплав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перетнув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4" name="Picture 2" descr="C:\Users\Алина\Desktop\Культурологія картинки\Роберт Фултон підводний човен Наутілу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214563"/>
            <a:ext cx="4000500" cy="4429125"/>
          </a:xfrm>
        </p:spPr>
      </p:pic>
      <p:pic>
        <p:nvPicPr>
          <p:cNvPr id="5" name="Picture 3" descr="C:\Users\Алина\Desktop\Культурологія картинки\Роберт Фултон паропла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214563"/>
            <a:ext cx="39290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ДЖЕЙМС  УАТТ- </a:t>
            </a: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видатний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англійський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винахідник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(19.01.1736–19.08.1819)</a:t>
            </a:r>
          </a:p>
        </p:txBody>
      </p:sp>
      <p:pic>
        <p:nvPicPr>
          <p:cNvPr id="4" name="Picture 2" descr="C:\Users\Алина\Desktop\Культурологія картинки\Джеймс Уат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834" y="1600200"/>
            <a:ext cx="3570332" cy="4708525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9903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Практично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єдиним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універсальним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двигуном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до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кінця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XIX ст.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була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парова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машина, яку в 1784 р. створив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запатентував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Джеймс Уатт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2400" smtClean="0"/>
              <a:t>     </a:t>
            </a:r>
            <a:endParaRPr lang="ru-RU" sz="2400" smtClean="0"/>
          </a:p>
        </p:txBody>
      </p:sp>
      <p:pic>
        <p:nvPicPr>
          <p:cNvPr id="4" name="Picture 3" descr="C:\Users\Алина\Desktop\Культурологія картинки\Джеймс Уатт паровий двигун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13"/>
            <a:ext cx="50006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>Французький художник і винахідник Луї Жак Манде Дагер (1787–1851)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786063" y="1600200"/>
            <a:ext cx="5900737" cy="4525963"/>
          </a:xfrm>
        </p:spPr>
        <p:txBody>
          <a:bodyPr/>
          <a:lstStyle/>
          <a:p>
            <a:r>
              <a:rPr lang="ru-RU" smtClean="0"/>
              <a:t>1839 рік вважають датою виникнення фотографії. Тоді Луї Жак Манде Дагер </a:t>
            </a:r>
          </a:p>
          <a:p>
            <a:pPr>
              <a:buFont typeface="Arial" charset="0"/>
              <a:buNone/>
            </a:pPr>
            <a:r>
              <a:rPr lang="ru-RU" smtClean="0"/>
              <a:t>    розробив перший практично придатний спосіб фотографування – дагеротипію, і доповів про це Паризькій академії.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21431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857750"/>
            <a:ext cx="2095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Американський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винахідник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підприємець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Томас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Едісон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(1847–1931)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1785938"/>
            <a:ext cx="4972050" cy="26860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 </a:t>
            </a:r>
            <a:r>
              <a:rPr lang="ru-RU" dirty="0" err="1" smtClean="0"/>
              <a:t>кінця</a:t>
            </a:r>
            <a:r>
              <a:rPr lang="ru-RU" dirty="0" smtClean="0"/>
              <a:t> 70-х </a:t>
            </a:r>
            <a:r>
              <a:rPr lang="ru-RU" dirty="0" err="1" smtClean="0"/>
              <a:t>рр</a:t>
            </a:r>
            <a:r>
              <a:rPr lang="ru-RU" dirty="0" smtClean="0"/>
              <a:t>. XIX ст. почав </a:t>
            </a:r>
            <a:r>
              <a:rPr lang="ru-RU" dirty="0" err="1" smtClean="0"/>
              <a:t>поширюватись</a:t>
            </a:r>
            <a:r>
              <a:rPr lang="ru-RU" dirty="0" smtClean="0"/>
              <a:t> </a:t>
            </a:r>
            <a:r>
              <a:rPr lang="ru-RU" dirty="0" err="1" smtClean="0"/>
              <a:t>телефонний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, </a:t>
            </a:r>
            <a:r>
              <a:rPr lang="ru-RU" dirty="0" err="1" smtClean="0"/>
              <a:t>розпочалася</a:t>
            </a:r>
            <a:r>
              <a:rPr lang="ru-RU" dirty="0" smtClean="0"/>
              <a:t> ера </a:t>
            </a:r>
            <a:r>
              <a:rPr lang="ru-RU" dirty="0" err="1" smtClean="0"/>
              <a:t>електричної</a:t>
            </a:r>
            <a:r>
              <a:rPr lang="ru-RU" dirty="0" smtClean="0"/>
              <a:t> лампочки.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Томас </a:t>
            </a:r>
            <a:r>
              <a:rPr lang="ru-RU" dirty="0" err="1" smtClean="0"/>
              <a:t>Едісон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майстернях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стали </a:t>
            </a:r>
            <a:r>
              <a:rPr lang="ru-RU" dirty="0" err="1" smtClean="0"/>
              <a:t>пізніше</a:t>
            </a:r>
            <a:r>
              <a:rPr lang="ru-RU" dirty="0" smtClean="0"/>
              <a:t> основою </a:t>
            </a:r>
            <a:r>
              <a:rPr lang="ru-RU" dirty="0" err="1" smtClean="0"/>
              <a:t>знаменитої</a:t>
            </a:r>
            <a:r>
              <a:rPr lang="ru-RU" dirty="0" smtClean="0"/>
              <a:t> «</a:t>
            </a:r>
            <a:r>
              <a:rPr lang="ru-RU" dirty="0" err="1" smtClean="0"/>
              <a:t>Дженерал</a:t>
            </a:r>
            <a:r>
              <a:rPr lang="ru-RU" dirty="0" smtClean="0"/>
              <a:t> </a:t>
            </a:r>
            <a:r>
              <a:rPr lang="ru-RU" dirty="0" err="1" smtClean="0"/>
              <a:t>електрік</a:t>
            </a:r>
            <a:r>
              <a:rPr lang="ru-RU" dirty="0" smtClean="0"/>
              <a:t>», </a:t>
            </a:r>
            <a:r>
              <a:rPr lang="ru-RU" dirty="0" err="1" smtClean="0"/>
              <a:t>розробляє</a:t>
            </a:r>
            <a:r>
              <a:rPr lang="ru-RU" dirty="0" smtClean="0"/>
              <a:t> всю </a:t>
            </a:r>
            <a:r>
              <a:rPr lang="ru-RU" dirty="0" err="1" smtClean="0"/>
              <a:t>техніку</a:t>
            </a:r>
            <a:r>
              <a:rPr lang="ru-RU" dirty="0" smtClean="0"/>
              <a:t> </a:t>
            </a:r>
            <a:r>
              <a:rPr lang="ru-RU" dirty="0" err="1" smtClean="0"/>
              <a:t>електроосвітлення</a:t>
            </a:r>
            <a:r>
              <a:rPr lang="ru-RU" dirty="0" smtClean="0"/>
              <a:t>.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35004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428750" y="4786313"/>
            <a:ext cx="67865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200">
                <a:latin typeface="Georgia" pitchFamily="18" charset="0"/>
              </a:rPr>
              <a:t> В 1882 р. він побудував у Нью-Йорку першу в   </a:t>
            </a:r>
          </a:p>
          <a:p>
            <a:r>
              <a:rPr lang="ru-RU" sz="2200">
                <a:latin typeface="Georgia" pitchFamily="18" charset="0"/>
              </a:rPr>
              <a:t>світі теплову електростанцію загального користування, а в 1896 р. дала струм найбільша гідроелектростанція – Ніагарська.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00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n/>
                <a:solidFill>
                  <a:schemeClr val="accent3"/>
                </a:solidFill>
                <a:effectLst/>
              </a:rPr>
              <a:t>Італійський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effectLst/>
              </a:rPr>
              <a:t>радіотехнік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effectLst/>
              </a:rPr>
              <a:t>і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effectLst/>
              </a:rPr>
              <a:t>підприємець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effectLst/>
              </a:rPr>
              <a:t>Гульєрмо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effectLst/>
              </a:rPr>
              <a:t>Марконі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(1874–1937)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1897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одержав патент на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винахід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радіоприймача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714750"/>
            <a:ext cx="3810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5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1233</Words>
  <Application>Microsoft Office PowerPoint</Application>
  <PresentationFormat>Экран (4:3)</PresentationFormat>
  <Paragraphs>141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35</vt:i4>
      </vt:variant>
    </vt:vector>
  </HeadingPairs>
  <TitlesOfParts>
    <vt:vector size="63" baseType="lpstr">
      <vt:lpstr>Трек</vt:lpstr>
      <vt:lpstr>Поток</vt:lpstr>
      <vt:lpstr>Апекс</vt:lpstr>
      <vt:lpstr>Метро</vt:lpstr>
      <vt:lpstr>Изящная</vt:lpstr>
      <vt:lpstr>1_Трек</vt:lpstr>
      <vt:lpstr>Открытая</vt:lpstr>
      <vt:lpstr>Бумажная</vt:lpstr>
      <vt:lpstr>1_Изящная</vt:lpstr>
      <vt:lpstr>1_Поток</vt:lpstr>
      <vt:lpstr>Техническая</vt:lpstr>
      <vt:lpstr>1_Метро</vt:lpstr>
      <vt:lpstr>2_Трек</vt:lpstr>
      <vt:lpstr>2_Изящная</vt:lpstr>
      <vt:lpstr>Яркая</vt:lpstr>
      <vt:lpstr>1_Техническая</vt:lpstr>
      <vt:lpstr>3_Трек</vt:lpstr>
      <vt:lpstr>2_Техническая</vt:lpstr>
      <vt:lpstr>Официальная</vt:lpstr>
      <vt:lpstr>3_Техническая</vt:lpstr>
      <vt:lpstr>3_Изящная</vt:lpstr>
      <vt:lpstr>1_Открытая</vt:lpstr>
      <vt:lpstr>Модульная</vt:lpstr>
      <vt:lpstr>4_Трек</vt:lpstr>
      <vt:lpstr>4_Техническая</vt:lpstr>
      <vt:lpstr>1_Апекс</vt:lpstr>
      <vt:lpstr>4_Изящная</vt:lpstr>
      <vt:lpstr>5_Техническая</vt:lpstr>
      <vt:lpstr>Слайд 1</vt:lpstr>
      <vt:lpstr>    Час. Особи. Відкриття  Наука XIX ст.</vt:lpstr>
      <vt:lpstr>Американський винахідник Роберт Фултон (14.11.1765–24.02.1815)  </vt:lpstr>
      <vt:lpstr>    Революційна подія відбулася в історії судноплавства. У 1807 р. Роберт Фултон ,чия діяльність пов’язана і з Англією, і з Францією, збудував перший у світі колісний пароплав з двигуном у вигляді поршневої машини і 11 лютого 1809 р. запатентував його. 18 червня 1819 р. до Ліверпуля (Англія) прибула «Саванна» – перший пароплав, який перетнув Атлантичний океан.   </vt:lpstr>
      <vt:lpstr>ДЖЕЙМС  УАТТ- видатний англійський винахідник (19.01.1736–19.08.1819)</vt:lpstr>
      <vt:lpstr>Практично єдиним універсальним двигуном до кінця  XIX ст. була парова машина, яку в 1784 р. створив і запатентував Джеймс Уатт </vt:lpstr>
      <vt:lpstr>Французький художник і винахідник Луї Жак Манде Дагер (1787–1851)</vt:lpstr>
      <vt:lpstr> Американський винахідник і підприємець Томас Едісон (1847–1931)</vt:lpstr>
      <vt:lpstr>Італійський радіотехнік і підприємець Гульєрмо Марконі (1874–1937)</vt:lpstr>
      <vt:lpstr>Німецький інженер Рудольф Дізель (1858–1913)</vt:lpstr>
      <vt:lpstr> Внаслідок стрімкого розвитку науки і техніки в XIX – на початку XX ст. культурний процес зазнав значних змін:</vt:lpstr>
      <vt:lpstr>Музичне мистецтво</vt:lpstr>
      <vt:lpstr>Людвіг ван Бетховен</vt:lpstr>
      <vt:lpstr>Польський композитор Фредерік Шопен (1810–1849рр.) </vt:lpstr>
      <vt:lpstr>Французький композитор Гектор Берліоз (1803–1869рр.)</vt:lpstr>
      <vt:lpstr>Слайд 16</vt:lpstr>
      <vt:lpstr>Німецький композитор, піаніст, диригент Йоганнес Брамс (7.05.1833–3.04.1897).</vt:lpstr>
      <vt:lpstr>Голландський художник Вінсент Ван Гог (1853-1890рр.)</vt:lpstr>
      <vt:lpstr>    Французький художник Клод Моне (14.02.1840– 06.12.1926)                                «Враження. Сонце, що сходить»   </vt:lpstr>
      <vt:lpstr>        Ежен де Лакруа- руйнує принципи класицизму, утверджуючи романтизм, як вияв революційного  руху,  боротьби французького народу проти монархізму.Динамічні за композиціями, пройняті гуманізмом, його картини несли в собі дух свободи, віри у творчий потенціал народу.                                                                                                                                  </vt:lpstr>
      <vt:lpstr>Франціско Гойї- видатний іспанський живописець</vt:lpstr>
      <vt:lpstr>      Жак-Луї Давід-найвидатніший представник французького класицизму (який змінився романтизмом) у живописі на межі XVIII-XIX ст.                                                                     </vt:lpstr>
      <vt:lpstr>     Арнольд Бьоклін                   “Острів мертвих”              </vt:lpstr>
      <vt:lpstr>Модернізм у культурі XXст.</vt:lpstr>
      <vt:lpstr>Основні течії модерністського мистецтва</vt:lpstr>
      <vt:lpstr>Крім модернізму, в мистецтві XX ст. виникло таке поняття, як авангард (від фр. avantgarde – передовий загін).</vt:lpstr>
      <vt:lpstr>  Казимир Малевич (1878–1935рр.) «Чорний квадрат» </vt:lpstr>
      <vt:lpstr>Архітектура</vt:lpstr>
      <vt:lpstr>А.Гауді</vt:lpstr>
      <vt:lpstr>Ф.Р.Райт – американський архітектор</vt:lpstr>
      <vt:lpstr>  У XXст. модерн з його пристрастю до декоративно-прикрашальних елементів витісняється конструктивізмом (використання металевих і залізобетонних конструкцій, будування метро, хмарочосів). Західні міста наповнюються           будинками прямих ліній,   які жорстко зорієнтовані   лише на зручність і комфорт,   у чому й полягала  “нова  естетика”. </vt:lpstr>
      <vt:lpstr>Ле Корбюзьє – видатний архітектор</vt:lpstr>
      <vt:lpstr>     Каплиця в Роншані                  </vt:lpstr>
      <vt:lpstr>Слайд 34</vt:lpstr>
      <vt:lpstr>Велика група архітекторів намагалася гармонійно сполучати хай-тек з елементами класичної архітектури. Прикладом такого сполучення є Культурний центр ім. Лінкольна в Нью-Йорку.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8</cp:revision>
  <dcterms:created xsi:type="dcterms:W3CDTF">2014-11-12T22:28:31Z</dcterms:created>
  <dcterms:modified xsi:type="dcterms:W3CDTF">2014-11-12T23:40:08Z</dcterms:modified>
</cp:coreProperties>
</file>